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comments/comment10.xml" ContentType="application/vnd.openxmlformats-officedocument.presentationml.comments+xml"/>
  <Override PartName="/ppt/comments/comment9.xml" ContentType="application/vnd.openxmlformats-officedocument.presentationml.comments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comments/comment13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7.xml" ContentType="application/vnd.openxmlformats-officedocument.presentationml.comment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8.xml" ContentType="application/vnd.openxmlformats-officedocument.presentationml.comments+xml"/>
  <Override PartName="/ppt/comments/comment6.xml" ContentType="application/vnd.openxmlformats-officedocument.presentationml.comment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300" r:id="rId3"/>
    <p:sldId id="257" r:id="rId4"/>
    <p:sldId id="276" r:id="rId5"/>
    <p:sldId id="288" r:id="rId6"/>
    <p:sldId id="287" r:id="rId7"/>
    <p:sldId id="289" r:id="rId8"/>
    <p:sldId id="293" r:id="rId9"/>
    <p:sldId id="294" r:id="rId10"/>
    <p:sldId id="291" r:id="rId11"/>
    <p:sldId id="292" r:id="rId12"/>
    <p:sldId id="295" r:id="rId13"/>
    <p:sldId id="298" r:id="rId14"/>
    <p:sldId id="296" r:id="rId15"/>
    <p:sldId id="297" r:id="rId16"/>
    <p:sldId id="299" r:id="rId17"/>
    <p:sldId id="274" r:id="rId18"/>
    <p:sldId id="275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CC3E90A-4254-4C93-8664-8A309CF4028A}">
          <p14:sldIdLst>
            <p14:sldId id="256"/>
            <p14:sldId id="300"/>
            <p14:sldId id="257"/>
            <p14:sldId id="276"/>
            <p14:sldId id="288"/>
            <p14:sldId id="287"/>
            <p14:sldId id="289"/>
            <p14:sldId id="293"/>
            <p14:sldId id="294"/>
            <p14:sldId id="291"/>
            <p14:sldId id="292"/>
            <p14:sldId id="295"/>
            <p14:sldId id="298"/>
            <p14:sldId id="296"/>
            <p14:sldId id="297"/>
            <p14:sldId id="299"/>
            <p14:sldId id="274"/>
            <p14:sldId id="27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o" initials="R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  <a:srgbClr val="D3D3D3"/>
    <a:srgbClr val="D1D1D1"/>
    <a:srgbClr val="C5C5C5"/>
    <a:srgbClr val="BABABA"/>
    <a:srgbClr val="B0B0B0"/>
    <a:srgbClr val="CDCDCD"/>
    <a:srgbClr val="FF66CC"/>
    <a:srgbClr val="F6F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8" autoAdjust="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30T10:24:57.984" idx="1">
    <p:pos x="2190" y="762"/>
    <p:text>Farben lieber als "Signalelemente" für die Inhalte aufsparen? Grün = i.dR. "gut" oder "positiv" etc., Die Frage umgekehrt gestellt: haben wir die Notwendigkeit, typische Signalfarben (und -formen) für andere Zwecke "aufzusparen"? Ggf. spielen auch Farben von Bakterienkulturen etc. ein Rolle für die Diagnostik? Dann diese Farben vielleicht "aufsparen". --&gt; Vorschlag: einfach etwas feinere Grauabstufungen, die sich in der Wahrnehmung als ungefähr gleichabständig abbilden? So habe ich das hier einmal veruscht umzusetzen.</p:text>
  </p:cm>
  <p:cm authorId="0" dt="2024-04-26T11:04:20.131" idx="4">
    <p:pos x="1090" y="805"/>
    <p:text>diese sind gut, kann einheitl. Standard werden. Ggf. Rechte klären.</p:text>
  </p:cm>
  <p:cm authorId="0" dt="2024-04-30T10:19:44.212" idx="7">
    <p:pos x="1250" y="7"/>
    <p:text>In der Übersicht Grün, in der Leiste Blau. Ggf. Erfassbarkeit beeinträchtigt? --&gt; Vorschlag: Umrandung schwarz + Schrift fett? Sollte für Orientierung ausreichen, dann bleibt die blaue Farbe für Hinweise reserviert.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26T12:50:19.884" idx="14">
    <p:pos x="1699" y="1026"/>
    <p:text>Ablaufschema war auf Folie 10 noch blau.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26T12:54:44.933" idx="15">
    <p:pos x="4566" y="2304"/>
    <p:text>ggf. (ist aber wirklich nur meine laienhafte Meinung "...-Test", oder sollte das jedem klar sein?</p:text>
  </p:cm>
  <p:cm authorId="0" dt="2024-04-26T14:38:29.866" idx="16">
    <p:pos x="4302" y="1392"/>
    <p:text>der Kontrast kippt hier nach negativ und ist mit 2,0 : 1 zu niedrig. Die Intention ist verständlich, das wird jedoch wirklich schlecht lesbar. Ggf. andere Möglichkeit finden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26T14:00:03.553" idx="18">
    <p:pos x="1274" y="3303"/>
    <p:text>Muss das TUA oder der Probenlieferant machen?Klingt für mich wie verstehe die Intention, ist jedoch eine Handlungsaufforderung und sollte nicht als Frage missverstanden werden: "deshalb müssen:" so wie "to do",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26T13:52:49.379" idx="17">
    <p:pos x="3294" y="2244"/>
    <p:text>mögliche Anregung auch für die anderen Folien: generell Normen und Richtlinien stärker einbinden?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26T11:08:41.296" idx="5">
    <p:pos x="2507" y="953"/>
    <p:text>hier findet sich ggf. Bedarf für Standardfarben, i.S.v. "Achtung! Niemals z.B. Rot; "mit viel Sorgfalt" = Gelb; "so machen" "das ist sicher" = Grün</p:text>
  </p:cm>
  <p:cm authorId="0" dt="2024-04-26T11:09:32.210" idx="6">
    <p:pos x="2070" y="3096"/>
    <p:text>ich als Laie: "in GERINGEN Konzentrationen ohne Bedeutung"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26T09:18:23.437" idx="2">
    <p:pos x="5474" y="1925"/>
    <p:text>diese interessanten Zusatzinformationen einheitliche handhaben, also diese "Infoblase" als Standard. "Du" im Hinblick auf breiten Nutzerkreis akzeptabel? Existieren Firmenstandards?</p:text>
  </p:cm>
  <p:cm authorId="0" dt="2024-04-26T10:25:43.620" idx="3">
    <p:pos x="4494" y="2234"/>
    <p:text>Symbolik dann einheitlich für Wissensbaustein</p:text>
  </p:cm>
  <p:cm authorId="0" dt="2024-04-26T12:06:29.144" idx="9">
    <p:pos x="10" y="10"/>
    <p:text>Helligkeitskontrast ist 7:1, damit ok. Entscheiden, ob Farbe dafür "verbrauchen"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26T11:16:25.139" idx="8">
    <p:pos x="5490" y="834"/>
    <p:text>Nur "Hinweise" oder deutlicher Herausarbeiten im Sinne von "muss sichergestellt sein"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30T12:42:00.823" idx="19">
    <p:pos x="1755" y="2682"/>
    <p:text>Verändert von Rot auf Blau. Blau = für Hinweise und Verläufe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26T12:30:39.212" idx="10">
    <p:pos x="3552" y="1518"/>
    <p:text>Abkürzung erläutert? Ggf. Glossar oder sogar ein allgemeines Glossar (je nach Umfang?)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26T12:40:23.876" idx="11">
    <p:pos x="5266" y="2336"/>
    <p:text>sind die Bilder und die Beschreibungen korrespondierend? Blau als "neutrale Farbe" (?) generell für Ablauf, unterstützt durch die Form?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26T12:46:54.677" idx="12">
    <p:pos x="4320" y="888"/>
    <p:text>tauchen diese Farben auch bei anderen Testverfahren auf? Ggf. "firmeninterne" spezielle Bedeutung dieser Farbe.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26T12:49:35.408" idx="13">
    <p:pos x="4242" y="1230"/>
    <p:text>ggf. Lesbarkeit bei unterschiedlichen Niveaus von Sprachverständlichkeit (siehe Test vor Ort mit Kollegin aus Ukraine) beachten. Einfach "überall" schreiben?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A9485-1087-470A-BEED-9567A434E2C5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9EEEB-6CB9-4788-95B9-34FD118C2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25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RG intern: wie bringen wir hier KI rein? Erster Schritt erzeugen digitaler Daten; KI  sucht nach Gemeinsamkeiten, ggf. User-Tests, Vergleich zur traditionellen Art der Einarbeitung als Ist-Stand, </a:t>
            </a:r>
            <a:r>
              <a:rPr lang="de-DE" dirty="0" err="1" smtClean="0"/>
              <a:t>Prezi</a:t>
            </a:r>
            <a:r>
              <a:rPr lang="de-DE" dirty="0" smtClean="0"/>
              <a:t> als EINE große Präsentation, Agent RANSACK sucht Begriffe  Querverbindungen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EEEB-6CB9-4788-95B9-34FD118C26E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24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EEEB-6CB9-4788-95B9-34FD118C26E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50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24.11.2023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F4AC-A489-4D32-A4BF-9838DA534B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17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24.11.2023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F4AC-A489-4D32-A4BF-9838DA534B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83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24.11.2023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F4AC-A489-4D32-A4BF-9838DA534B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24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24.11.2023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F4AC-A489-4D32-A4BF-9838DA534B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06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24.11.2023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F4AC-A489-4D32-A4BF-9838DA534B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57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24.11.2023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F4AC-A489-4D32-A4BF-9838DA534B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20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24.11.2023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F4AC-A489-4D32-A4BF-9838DA534B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72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24.11.2023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F4AC-A489-4D32-A4BF-9838DA534B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58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24.11.2023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F4AC-A489-4D32-A4BF-9838DA534B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82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24.11.2023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F4AC-A489-4D32-A4BF-9838DA534B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00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24.11.2023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F4AC-A489-4D32-A4BF-9838DA534B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42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24.11.2023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Bio SAA-057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9F4AC-A489-4D32-A4BF-9838DA534B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03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7.xml"/><Relationship Id="rId3" Type="http://schemas.openxmlformats.org/officeDocument/2006/relationships/image" Target="../media/image1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8.xml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9.xml"/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2.xml"/><Relationship Id="rId5" Type="http://schemas.openxmlformats.org/officeDocument/2006/relationships/image" Target="../media/image31.jpe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3.xml"/><Relationship Id="rId5" Type="http://schemas.openxmlformats.org/officeDocument/2006/relationships/image" Target="../media/image8.jpe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5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539552" y="3451646"/>
            <a:ext cx="3744416" cy="199357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847799" y="3546299"/>
            <a:ext cx="4056451" cy="223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</a:rPr>
              <a:t>Biologische Verfahren</a:t>
            </a:r>
          </a:p>
          <a:p>
            <a:r>
              <a:rPr lang="de-DE" sz="4000" dirty="0" smtClean="0">
                <a:solidFill>
                  <a:schemeClr val="bg1"/>
                </a:solidFill>
              </a:rPr>
              <a:t>SAA-57-50</a:t>
            </a:r>
          </a:p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32" y="332656"/>
            <a:ext cx="406225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8202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feil nach rechts 32"/>
          <p:cNvSpPr/>
          <p:nvPr/>
        </p:nvSpPr>
        <p:spPr>
          <a:xfrm>
            <a:off x="3166870" y="-941"/>
            <a:ext cx="973082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>
            <a:off x="1833246" y="933"/>
            <a:ext cx="1370602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8862" y="11286"/>
            <a:ext cx="1862778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/>
          <p:cNvCxnSpPr/>
          <p:nvPr/>
        </p:nvCxnSpPr>
        <p:spPr>
          <a:xfrm>
            <a:off x="35496" y="404664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44984" y="54486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Grundlagenwissen    Vorbereitung     Messung     Auswertung     Qualitätssicherung</a:t>
            </a:r>
            <a:endParaRPr lang="de-DE" sz="1600" dirty="0"/>
          </a:p>
        </p:txBody>
      </p:sp>
      <p:sp>
        <p:nvSpPr>
          <p:cNvPr id="17" name="AutoShape 6" descr="Logo Team Umweltanalyt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9" name="Gerade Verbindung 18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41948" y="6458202"/>
            <a:ext cx="2895600" cy="365125"/>
          </a:xfrm>
        </p:spPr>
        <p:txBody>
          <a:bodyPr/>
          <a:lstStyle/>
          <a:p>
            <a:r>
              <a:rPr lang="de-DE" dirty="0" smtClean="0"/>
              <a:t>Bio SAA-057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201333" y="597367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E. coli und </a:t>
            </a:r>
            <a:r>
              <a:rPr lang="de-DE" sz="2400" b="1" dirty="0" err="1" smtClean="0"/>
              <a:t>coliforme</a:t>
            </a:r>
            <a:r>
              <a:rPr lang="de-DE" sz="2400" b="1" dirty="0" smtClean="0"/>
              <a:t> Keime</a:t>
            </a:r>
          </a:p>
          <a:p>
            <a:r>
              <a:rPr lang="de-DE" sz="2400" dirty="0" smtClean="0"/>
              <a:t>Ansatz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333" y1="18994" x2="33333" y2="18994"/>
                        <a14:foregroundMark x1="40833" y1="27374" x2="40833" y2="27374"/>
                        <a14:foregroundMark x1="38333" y1="33520" x2="38333" y2="33520"/>
                        <a14:foregroundMark x1="50833" y1="37989" x2="50833" y2="37989"/>
                        <a14:foregroundMark x1="45833" y1="48045" x2="45833" y2="48045"/>
                        <a14:foregroundMark x1="55000" y1="42458" x2="55000" y2="42458"/>
                        <a14:foregroundMark x1="52500" y1="48603" x2="52500" y2="48603"/>
                        <a14:foregroundMark x1="48333" y1="76536" x2="48333" y2="7653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133">
            <a:off x="557970" y="460629"/>
            <a:ext cx="632735" cy="75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s://www.idexx.com/media/filer_public_thumbnails/filer_public/c9/e3/c9e38d6f-a43f-4656-97f6-bbd3359757e5/colilert-quanification-step-2.jpg__288x150_q80_subsampling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3"/>
          <a:stretch/>
        </p:blipFill>
        <p:spPr bwMode="auto">
          <a:xfrm>
            <a:off x="3888801" y="3708947"/>
            <a:ext cx="2194698" cy="1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www.idexx.com/media/filer_public_thumbnails/filer_public/f3/b2/f3b29ca3-d268-4cf6-85e8-05964143e59f/step4_newforall.jpg__288x150_q80_subsampling-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12"/>
          <a:stretch/>
        </p:blipFill>
        <p:spPr bwMode="auto">
          <a:xfrm>
            <a:off x="6169885" y="3708947"/>
            <a:ext cx="2189335" cy="1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www.idexx.com/media/filer_public_thumbnails/filer_public/3f/08/3f08ac6d-579c-4c8e-b94a-9223901bed5d/colilert-quanification-step-1.jpg__288x150_q80_subsampling-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r="4020"/>
          <a:stretch/>
        </p:blipFill>
        <p:spPr bwMode="auto">
          <a:xfrm>
            <a:off x="1611426" y="3708947"/>
            <a:ext cx="2190989" cy="129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ingekerbter Richtungspfeil 20"/>
          <p:cNvSpPr/>
          <p:nvPr/>
        </p:nvSpPr>
        <p:spPr>
          <a:xfrm>
            <a:off x="3921944" y="1844824"/>
            <a:ext cx="2736304" cy="1656184"/>
          </a:xfrm>
          <a:prstGeom prst="chevron">
            <a:avLst>
              <a:gd name="adj" fmla="val 24999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1000">
                <a:schemeClr val="bg1"/>
              </a:gs>
              <a:gs pos="1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de-DE" sz="1600" dirty="0">
                <a:solidFill>
                  <a:schemeClr val="tx1"/>
                </a:solidFill>
              </a:rPr>
              <a:t>Bis zum Auflösen der Reagenz warten, dann in </a:t>
            </a:r>
            <a:r>
              <a:rPr lang="de-DE" sz="1600" dirty="0" err="1">
                <a:solidFill>
                  <a:schemeClr val="tx1"/>
                </a:solidFill>
              </a:rPr>
              <a:t>Quanti</a:t>
            </a:r>
            <a:r>
              <a:rPr lang="de-DE" sz="1600" dirty="0">
                <a:solidFill>
                  <a:schemeClr val="tx1"/>
                </a:solidFill>
              </a:rPr>
              <a:t>-Tray umfüllen und versiegeln</a:t>
            </a:r>
          </a:p>
        </p:txBody>
      </p:sp>
      <p:sp>
        <p:nvSpPr>
          <p:cNvPr id="24" name="Eingekerbter Richtungspfeil 23"/>
          <p:cNvSpPr/>
          <p:nvPr/>
        </p:nvSpPr>
        <p:spPr>
          <a:xfrm>
            <a:off x="6169885" y="1844824"/>
            <a:ext cx="2648603" cy="1656184"/>
          </a:xfrm>
          <a:prstGeom prst="chevron">
            <a:avLst>
              <a:gd name="adj" fmla="val 24999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1000">
                <a:schemeClr val="bg1"/>
              </a:gs>
              <a:gs pos="1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de-DE" sz="1600" dirty="0">
                <a:solidFill>
                  <a:schemeClr val="tx1"/>
                </a:solidFill>
              </a:rPr>
              <a:t>Für 19 ± 1h </a:t>
            </a:r>
            <a:r>
              <a:rPr lang="de-DE" sz="1600" dirty="0" smtClean="0">
                <a:solidFill>
                  <a:schemeClr val="tx1"/>
                </a:solidFill>
              </a:rPr>
              <a:t>inkubieren </a:t>
            </a:r>
            <a:r>
              <a:rPr lang="de-DE" sz="1600" dirty="0">
                <a:solidFill>
                  <a:schemeClr val="tx1"/>
                </a:solidFill>
              </a:rPr>
              <a:t>(20°C) </a:t>
            </a:r>
          </a:p>
        </p:txBody>
      </p:sp>
      <p:sp>
        <p:nvSpPr>
          <p:cNvPr id="25" name="Richtungspfeil 24"/>
          <p:cNvSpPr/>
          <p:nvPr/>
        </p:nvSpPr>
        <p:spPr>
          <a:xfrm>
            <a:off x="378521" y="1844824"/>
            <a:ext cx="1671215" cy="1656184"/>
          </a:xfrm>
          <a:prstGeom prst="homePlate">
            <a:avLst>
              <a:gd name="adj" fmla="val 23957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1000">
                <a:schemeClr val="bg1"/>
              </a:gs>
              <a:gs pos="1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de-DE" sz="1600" dirty="0" err="1">
                <a:solidFill>
                  <a:schemeClr val="tx1"/>
                </a:solidFill>
              </a:rPr>
              <a:t>Sealer</a:t>
            </a:r>
            <a:r>
              <a:rPr lang="de-DE" sz="1600" dirty="0">
                <a:solidFill>
                  <a:schemeClr val="tx1"/>
                </a:solidFill>
              </a:rPr>
              <a:t> einschalten </a:t>
            </a:r>
          </a:p>
        </p:txBody>
      </p:sp>
      <p:sp>
        <p:nvSpPr>
          <p:cNvPr id="35" name="Eingekerbter Richtungspfeil 34"/>
          <p:cNvSpPr/>
          <p:nvPr/>
        </p:nvSpPr>
        <p:spPr>
          <a:xfrm>
            <a:off x="1612522" y="1844824"/>
            <a:ext cx="2741470" cy="1656184"/>
          </a:xfrm>
          <a:prstGeom prst="chevron">
            <a:avLst>
              <a:gd name="adj" fmla="val 23466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1000">
                <a:schemeClr val="bg1"/>
              </a:gs>
              <a:gs pos="1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de-DE" sz="1600" dirty="0">
                <a:solidFill>
                  <a:schemeClr val="tx1"/>
                </a:solidFill>
              </a:rPr>
              <a:t>Trinkwasser bis zur Markierung der </a:t>
            </a:r>
            <a:r>
              <a:rPr lang="de-DE" sz="1600" dirty="0" smtClean="0">
                <a:solidFill>
                  <a:schemeClr val="tx1"/>
                </a:solidFill>
              </a:rPr>
              <a:t>Becher einfüllen und Reagenz </a:t>
            </a:r>
            <a:r>
              <a:rPr lang="de-DE" sz="1600" dirty="0">
                <a:solidFill>
                  <a:schemeClr val="tx1"/>
                </a:solidFill>
              </a:rPr>
              <a:t>hinzufügen</a:t>
            </a:r>
          </a:p>
        </p:txBody>
      </p:sp>
    </p:spTree>
    <p:extLst>
      <p:ext uri="{BB962C8B-B14F-4D97-AF65-F5344CB8AC3E}">
        <p14:creationId xmlns:p14="http://schemas.microsoft.com/office/powerpoint/2010/main" val="32200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feil nach rechts 32"/>
          <p:cNvSpPr/>
          <p:nvPr/>
        </p:nvSpPr>
        <p:spPr>
          <a:xfrm>
            <a:off x="4102974" y="-767"/>
            <a:ext cx="1261114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>
            <a:off x="3166870" y="-941"/>
            <a:ext cx="973082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rechts 34"/>
          <p:cNvSpPr/>
          <p:nvPr/>
        </p:nvSpPr>
        <p:spPr>
          <a:xfrm>
            <a:off x="1833246" y="933"/>
            <a:ext cx="1370602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8862" y="11286"/>
            <a:ext cx="1862778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/>
          <p:cNvCxnSpPr/>
          <p:nvPr/>
        </p:nvCxnSpPr>
        <p:spPr>
          <a:xfrm>
            <a:off x="35496" y="404664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44984" y="54486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Grundlagenwissen    Vorbereitung     Messung     Auswertung     Qualitätssicherung</a:t>
            </a:r>
            <a:endParaRPr lang="de-DE" sz="1600" dirty="0"/>
          </a:p>
        </p:txBody>
      </p:sp>
      <p:sp>
        <p:nvSpPr>
          <p:cNvPr id="17" name="AutoShape 6" descr="Logo Team Umweltanalyt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9" name="Gerade Verbindung 18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6475958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Bio SAA-057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1201333" y="597367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E. coli und </a:t>
            </a:r>
            <a:r>
              <a:rPr lang="de-DE" sz="2400" b="1" dirty="0" err="1" smtClean="0"/>
              <a:t>coliforme</a:t>
            </a:r>
            <a:r>
              <a:rPr lang="de-DE" sz="2400" b="1" dirty="0" smtClean="0"/>
              <a:t> Keime</a:t>
            </a:r>
          </a:p>
          <a:p>
            <a:r>
              <a:rPr lang="de-DE" sz="2400" dirty="0" smtClean="0"/>
              <a:t>Auswertung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333" y1="18994" x2="33333" y2="18994"/>
                        <a14:foregroundMark x1="40833" y1="27374" x2="40833" y2="27374"/>
                        <a14:foregroundMark x1="38333" y1="33520" x2="38333" y2="33520"/>
                        <a14:foregroundMark x1="50833" y1="37989" x2="50833" y2="37989"/>
                        <a14:foregroundMark x1="45833" y1="48045" x2="45833" y2="48045"/>
                        <a14:foregroundMark x1="55000" y1="42458" x2="55000" y2="42458"/>
                        <a14:foregroundMark x1="52500" y1="48603" x2="52500" y2="48603"/>
                        <a14:foregroundMark x1="48333" y1="76536" x2="48333" y2="7653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133">
            <a:off x="557970" y="460629"/>
            <a:ext cx="632735" cy="75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s://d163axztg8am2h.cloudfront.net/static/img/bf/b1/647c65e38a9f34e691cf87907eb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d163axztg8am2h.cloudfront.net/static/img/bf/b1/647c65e38a9f34e691cf87907eb4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9" y="1428364"/>
            <a:ext cx="2335163" cy="18927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ow Do You Measure E. Coli Anyway? - GSW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8" t="7329"/>
          <a:stretch/>
        </p:blipFill>
        <p:spPr bwMode="auto">
          <a:xfrm>
            <a:off x="491232" y="3645024"/>
            <a:ext cx="2336180" cy="2338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mit Pfeil 8"/>
          <p:cNvCxnSpPr/>
          <p:nvPr/>
        </p:nvCxnSpPr>
        <p:spPr>
          <a:xfrm>
            <a:off x="1462422" y="1556792"/>
            <a:ext cx="2190989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3685609" y="1364574"/>
            <a:ext cx="504775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hangingPunct="0"/>
            <a:r>
              <a:rPr lang="de-DE" b="1" dirty="0" smtClean="0"/>
              <a:t>1.) </a:t>
            </a:r>
            <a:r>
              <a:rPr lang="de-DE" dirty="0" smtClean="0"/>
              <a:t>Gelbe Wells zählen (</a:t>
            </a:r>
            <a:r>
              <a:rPr lang="de-DE" dirty="0" err="1" smtClean="0">
                <a:solidFill>
                  <a:srgbClr val="FFC000"/>
                </a:solidFill>
              </a:rPr>
              <a:t>Koliforme</a:t>
            </a:r>
            <a:r>
              <a:rPr lang="de-DE" dirty="0" smtClean="0"/>
              <a:t>);</a:t>
            </a:r>
          </a:p>
          <a:p>
            <a:pPr hangingPunct="0"/>
            <a:r>
              <a:rPr lang="de-DE" b="1" dirty="0"/>
              <a:t>2.) </a:t>
            </a:r>
            <a:r>
              <a:rPr lang="de-DE" dirty="0"/>
              <a:t>Fluoreszierende </a:t>
            </a:r>
            <a:r>
              <a:rPr lang="de-DE" dirty="0" smtClean="0"/>
              <a:t>Wells (</a:t>
            </a:r>
            <a:r>
              <a:rPr lang="de-DE" dirty="0" smtClean="0">
                <a:solidFill>
                  <a:srgbClr val="00B0F0"/>
                </a:solidFill>
              </a:rPr>
              <a:t>E. coli</a:t>
            </a:r>
            <a:r>
              <a:rPr lang="de-DE" dirty="0" smtClean="0"/>
              <a:t>) </a:t>
            </a:r>
            <a:r>
              <a:rPr lang="de-DE" dirty="0"/>
              <a:t>unter UV Licht </a:t>
            </a:r>
            <a:r>
              <a:rPr lang="de-DE" dirty="0" smtClean="0"/>
              <a:t>   </a:t>
            </a:r>
          </a:p>
          <a:p>
            <a:pPr hangingPunct="0"/>
            <a:r>
              <a:rPr lang="de-DE" dirty="0" smtClean="0"/>
              <a:t>      zählen; </a:t>
            </a:r>
          </a:p>
          <a:p>
            <a:pPr hangingPunct="0"/>
            <a:r>
              <a:rPr lang="de-DE" b="1" dirty="0" smtClean="0"/>
              <a:t>3</a:t>
            </a:r>
            <a:r>
              <a:rPr lang="de-DE" dirty="0" smtClean="0"/>
              <a:t>.) Anzahl je als </a:t>
            </a:r>
            <a:r>
              <a:rPr lang="de-DE" i="1" dirty="0" err="1" smtClean="0"/>
              <a:t>most</a:t>
            </a:r>
            <a:r>
              <a:rPr lang="de-DE" i="1" dirty="0" smtClean="0"/>
              <a:t> </a:t>
            </a:r>
            <a:r>
              <a:rPr lang="de-DE" i="1" dirty="0" err="1" smtClean="0"/>
              <a:t>propable</a:t>
            </a:r>
            <a:r>
              <a:rPr lang="de-DE" i="1" dirty="0" smtClean="0"/>
              <a:t> </a:t>
            </a:r>
            <a:r>
              <a:rPr lang="de-DE" i="1" dirty="0" err="1" smtClean="0"/>
              <a:t>number</a:t>
            </a:r>
            <a:r>
              <a:rPr lang="de-DE" i="1" dirty="0" smtClean="0"/>
              <a:t> </a:t>
            </a:r>
            <a:r>
              <a:rPr lang="de-DE" dirty="0" smtClean="0"/>
              <a:t>angeben:</a:t>
            </a:r>
          </a:p>
        </p:txBody>
      </p:sp>
      <p:cxnSp>
        <p:nvCxnSpPr>
          <p:cNvPr id="26" name="Gewinkelte Verbindung 25"/>
          <p:cNvCxnSpPr/>
          <p:nvPr/>
        </p:nvCxnSpPr>
        <p:spPr>
          <a:xfrm flipV="1">
            <a:off x="940251" y="1834925"/>
            <a:ext cx="2689551" cy="2088232"/>
          </a:xfrm>
          <a:prstGeom prst="bentConnector3">
            <a:avLst>
              <a:gd name="adj1" fmla="val 81165"/>
            </a:avLst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9" descr="student submitted image, transcription available belo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r="17411" b="67980"/>
          <a:stretch/>
        </p:blipFill>
        <p:spPr bwMode="auto">
          <a:xfrm>
            <a:off x="3924651" y="2567929"/>
            <a:ext cx="4490467" cy="27676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3838009" y="5662838"/>
            <a:ext cx="504775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hangingPunct="0"/>
            <a:r>
              <a:rPr lang="de-DE" b="1" dirty="0" smtClean="0">
                <a:solidFill>
                  <a:srgbClr val="FFC000"/>
                </a:solidFill>
              </a:rPr>
              <a:t>8 gelbe Wells </a:t>
            </a:r>
            <a:r>
              <a:rPr lang="de-DE" b="1" dirty="0" smtClean="0"/>
              <a:t>	          = ~ 9 </a:t>
            </a:r>
            <a:r>
              <a:rPr lang="de-DE" b="1" dirty="0" err="1" smtClean="0"/>
              <a:t>Koliforme</a:t>
            </a:r>
            <a:r>
              <a:rPr lang="de-DE" b="1" dirty="0" smtClean="0"/>
              <a:t> / 100 ml</a:t>
            </a:r>
          </a:p>
          <a:p>
            <a:pPr hangingPunct="0"/>
            <a:r>
              <a:rPr lang="de-DE" b="1" dirty="0" smtClean="0">
                <a:solidFill>
                  <a:srgbClr val="00B0F0"/>
                </a:solidFill>
              </a:rPr>
              <a:t>3 Fluoreszierende Wells </a:t>
            </a:r>
            <a:r>
              <a:rPr lang="de-DE" b="1" dirty="0" smtClean="0"/>
              <a:t> = ~ 3 </a:t>
            </a:r>
            <a:r>
              <a:rPr lang="de-DE" b="1" dirty="0" err="1" smtClean="0"/>
              <a:t>E.coli</a:t>
            </a:r>
            <a:r>
              <a:rPr lang="de-DE" b="1" dirty="0" smtClean="0"/>
              <a:t> / 100 ml</a:t>
            </a:r>
            <a:endParaRPr lang="de-DE" dirty="0" smtClean="0"/>
          </a:p>
        </p:txBody>
      </p:sp>
      <p:sp>
        <p:nvSpPr>
          <p:cNvPr id="58" name="Rechteck 57"/>
          <p:cNvSpPr/>
          <p:nvPr/>
        </p:nvSpPr>
        <p:spPr>
          <a:xfrm>
            <a:off x="3896076" y="5056609"/>
            <a:ext cx="2437236" cy="21602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/>
          <p:cNvSpPr/>
          <p:nvPr/>
        </p:nvSpPr>
        <p:spPr>
          <a:xfrm>
            <a:off x="3906389" y="4321671"/>
            <a:ext cx="2437236" cy="21602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42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/>
          <p:cNvSpPr/>
          <p:nvPr/>
        </p:nvSpPr>
        <p:spPr>
          <a:xfrm>
            <a:off x="5037747" y="1565748"/>
            <a:ext cx="3463553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988181" y="1580605"/>
            <a:ext cx="3463553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01333" y="597367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Enterokokken</a:t>
            </a:r>
          </a:p>
          <a:p>
            <a:r>
              <a:rPr lang="de-DE" sz="2000" dirty="0" smtClean="0"/>
              <a:t>Allgemeines</a:t>
            </a:r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1069975" y="1578049"/>
            <a:ext cx="3467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b="1" dirty="0" smtClean="0"/>
              <a:t>Im Menschen</a:t>
            </a:r>
          </a:p>
          <a:p>
            <a:pPr hangingPunct="0"/>
            <a:r>
              <a:rPr lang="de-DE" sz="1600" dirty="0" smtClean="0"/>
              <a:t>Spielen wichtige Rolle in der normalen Darmflora (probiotisch). Geben Lebens- mitteln gewünschten Geschmack.</a:t>
            </a:r>
          </a:p>
          <a:p>
            <a:pPr hangingPunct="0"/>
            <a:endParaRPr lang="de-DE" i="1" dirty="0" smtClean="0"/>
          </a:p>
        </p:txBody>
      </p:sp>
      <p:sp>
        <p:nvSpPr>
          <p:cNvPr id="14" name="Pfeil nach rechts 13"/>
          <p:cNvSpPr/>
          <p:nvPr/>
        </p:nvSpPr>
        <p:spPr>
          <a:xfrm>
            <a:off x="8862" y="11286"/>
            <a:ext cx="1862778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/>
          <p:cNvCxnSpPr/>
          <p:nvPr/>
        </p:nvCxnSpPr>
        <p:spPr>
          <a:xfrm>
            <a:off x="35496" y="404664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44984" y="54486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Grundlagenwissen    Vorbereitung     Messung     Auswertung     Qualitätssicherung</a:t>
            </a:r>
            <a:endParaRPr lang="de-DE" sz="1600" dirty="0"/>
          </a:p>
        </p:txBody>
      </p:sp>
      <p:sp>
        <p:nvSpPr>
          <p:cNvPr id="17" name="AutoShape 6" descr="Logo Team Umweltanalyt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9" name="Gerade Verbindung 18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6475958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5100903" y="1598303"/>
            <a:ext cx="3215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b="1" dirty="0" smtClean="0"/>
              <a:t>In der Umwelt</a:t>
            </a:r>
          </a:p>
          <a:p>
            <a:pPr hangingPunct="0"/>
            <a:r>
              <a:rPr lang="de-DE" sz="1600" dirty="0" smtClean="0"/>
              <a:t>Kommen ubiquitär im Boden, Wasser und Säugetieren vor.</a:t>
            </a:r>
          </a:p>
        </p:txBody>
      </p:sp>
      <p:sp>
        <p:nvSpPr>
          <p:cNvPr id="6" name="AutoShape 4" descr="Klebsiella pneumoniae: Resistent gegen Antibiotika! Killer-Bakterien in  Griechenland auf dem Vormarsch | news.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6" descr="Klebsiella pneumoniae: Resistent gegen Antibiotika! Killer-Bakterien in  Griechenland auf dem Vormarsch | news.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10" descr="New cell-killing toxin discovered in an environmental pathogen | ANS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14" descr="Database of Biochemical Tests of Pathogenic Enterobacteriaceae Famil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16" descr="Database of Biochemical Tests of Pathogenic Enterobacteriaceae Famil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18" descr="Database of Biochemical Tests of Pathogenic Enterobacteriaceae Famil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20" descr="Database of Biochemical Tests of Pathogenic Enterobacteriaceae Famil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22" descr="Database of Biochemical Tests of Pathogenic Enterobacteriaceae Family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1908063" y="5244147"/>
            <a:ext cx="252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hangingPunct="0"/>
            <a:r>
              <a:rPr lang="de-DE" b="1" dirty="0" smtClean="0"/>
              <a:t>Ursachen</a:t>
            </a:r>
            <a:r>
              <a:rPr lang="de-DE" dirty="0" smtClean="0"/>
              <a:t> für Verunreinigung </a:t>
            </a:r>
            <a:r>
              <a:rPr lang="de-DE" b="1" dirty="0" smtClean="0"/>
              <a:t>aufklären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5416892" y="5244150"/>
            <a:ext cx="2341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hangingPunct="0"/>
            <a:r>
              <a:rPr lang="de-DE" b="1" dirty="0" smtClean="0"/>
              <a:t>Maßnahmen</a:t>
            </a:r>
            <a:r>
              <a:rPr lang="de-DE" dirty="0" smtClean="0"/>
              <a:t> zur Beseitigung </a:t>
            </a:r>
            <a:r>
              <a:rPr lang="de-DE" b="1" dirty="0" smtClean="0"/>
              <a:t>einleiten</a:t>
            </a:r>
          </a:p>
        </p:txBody>
      </p:sp>
      <p:sp>
        <p:nvSpPr>
          <p:cNvPr id="25" name="Ellipse 24"/>
          <p:cNvSpPr/>
          <p:nvPr/>
        </p:nvSpPr>
        <p:spPr>
          <a:xfrm>
            <a:off x="1669787" y="5350755"/>
            <a:ext cx="733314" cy="71010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smtClean="0"/>
              <a:t>?</a:t>
            </a:r>
            <a:endParaRPr lang="de-DE" sz="4400" b="1" dirty="0"/>
          </a:p>
        </p:txBody>
      </p:sp>
      <p:sp>
        <p:nvSpPr>
          <p:cNvPr id="35" name="Ellipse 34"/>
          <p:cNvSpPr/>
          <p:nvPr/>
        </p:nvSpPr>
        <p:spPr>
          <a:xfrm>
            <a:off x="5188249" y="5350760"/>
            <a:ext cx="733314" cy="71010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smtClean="0"/>
              <a:t>!</a:t>
            </a:r>
            <a:endParaRPr lang="de-DE" sz="4400" b="1" dirty="0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7484" l="9231" r="89231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0509">
            <a:off x="688357" y="411478"/>
            <a:ext cx="365475" cy="8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1187833" y="4597819"/>
            <a:ext cx="690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de-DE" b="1" dirty="0" smtClean="0"/>
              <a:t>Eindeutiger Indikatorkeim für fäkale Verunreinigung des Trinkwassers </a:t>
            </a:r>
            <a:r>
              <a:rPr lang="de-DE" dirty="0" smtClean="0"/>
              <a:t>(widerstandsfähiger gegenüber Desinfektionsmittel)</a:t>
            </a:r>
            <a:endParaRPr lang="de-DE" i="1" dirty="0" smtClean="0"/>
          </a:p>
        </p:txBody>
      </p:sp>
      <p:pic>
        <p:nvPicPr>
          <p:cNvPr id="1026" name="Picture 2" descr="Stark vergrößerte Abbildung von Enterokokke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34" y="2831682"/>
            <a:ext cx="2130973" cy="160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4" descr="Enterokokken: Die wichtigsten Fragen und Antworten | Füssen aktuell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AutoShape 6" descr="Enterokokken: Die wichtigsten Fragen und Antworten | Füssen aktuell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" name="AutoShape 8" descr="Enterokokken: Die wichtigsten Fragen und Antworten | Füssen aktuell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14" y="2831682"/>
            <a:ext cx="2710413" cy="160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Enterococcus faecium (Inkl. VRE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33" y="2831682"/>
            <a:ext cx="1605429" cy="160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/>
          <p:cNvSpPr/>
          <p:nvPr/>
        </p:nvSpPr>
        <p:spPr>
          <a:xfrm>
            <a:off x="700094" y="2420888"/>
            <a:ext cx="8082338" cy="3771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  <a:lumMod val="0"/>
                  <a:lumOff val="1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718325" y="4182988"/>
            <a:ext cx="8082338" cy="3771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  <a:lumMod val="0"/>
                  <a:lumOff val="1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710338" y="2060848"/>
            <a:ext cx="8082338" cy="3771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  <a:lumMod val="0"/>
                  <a:lumOff val="1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566321" y="1259772"/>
            <a:ext cx="8216111" cy="4410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  <a:lumMod val="0"/>
                  <a:lumOff val="1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1" name="Pfeil nach rechts 30"/>
          <p:cNvSpPr/>
          <p:nvPr/>
        </p:nvSpPr>
        <p:spPr>
          <a:xfrm>
            <a:off x="1833246" y="933"/>
            <a:ext cx="1370602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01333" y="59736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Koloniezahl 22°C und 36 °C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0347" y="1206463"/>
            <a:ext cx="5407797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de-DE" b="1" dirty="0" smtClean="0"/>
              <a:t>Vorbereitung</a:t>
            </a:r>
          </a:p>
          <a:p>
            <a:pPr hangingPunct="0">
              <a:lnSpc>
                <a:spcPct val="150000"/>
              </a:lnSpc>
            </a:pPr>
            <a:r>
              <a:rPr lang="de-DE" sz="1600" dirty="0" smtClean="0"/>
              <a:t>Galle-</a:t>
            </a:r>
            <a:r>
              <a:rPr lang="de-DE" sz="1600" dirty="0" err="1" smtClean="0"/>
              <a:t>Äsculin</a:t>
            </a:r>
            <a:r>
              <a:rPr lang="de-DE" sz="1600" dirty="0" smtClean="0"/>
              <a:t>-Agar </a:t>
            </a:r>
          </a:p>
          <a:p>
            <a:pPr hangingPunct="0">
              <a:lnSpc>
                <a:spcPct val="150000"/>
              </a:lnSpc>
            </a:pPr>
            <a:r>
              <a:rPr lang="de-DE" sz="1600" b="1" dirty="0" smtClean="0"/>
              <a:t>	</a:t>
            </a:r>
            <a:r>
              <a:rPr lang="de-DE" sz="1600" dirty="0" smtClean="0"/>
              <a:t>- Herstellung wie auf Flasche im Regal</a:t>
            </a:r>
            <a:r>
              <a:rPr lang="de-DE" sz="1600" b="1" dirty="0" smtClean="0"/>
              <a:t> </a:t>
            </a:r>
          </a:p>
          <a:p>
            <a:pPr hangingPunct="0">
              <a:lnSpc>
                <a:spcPct val="150000"/>
              </a:lnSpc>
            </a:pPr>
            <a:r>
              <a:rPr lang="de-DE" sz="1600" b="1" dirty="0"/>
              <a:t>	</a:t>
            </a:r>
            <a:r>
              <a:rPr lang="de-DE" sz="1600" dirty="0" smtClean="0"/>
              <a:t>- pH Wert auf 7,1 </a:t>
            </a:r>
            <a:r>
              <a:rPr lang="de-DE" sz="1600" dirty="0"/>
              <a:t>± 0,1 bei 25°C </a:t>
            </a:r>
            <a:r>
              <a:rPr lang="de-DE" sz="1600" dirty="0" smtClean="0"/>
              <a:t>	</a:t>
            </a:r>
          </a:p>
          <a:p>
            <a:pPr hangingPunct="0">
              <a:lnSpc>
                <a:spcPct val="150000"/>
              </a:lnSpc>
            </a:pPr>
            <a:r>
              <a:rPr lang="de-DE" sz="1600" dirty="0"/>
              <a:t>	</a:t>
            </a:r>
            <a:r>
              <a:rPr lang="de-DE" sz="1600" dirty="0" smtClean="0"/>
              <a:t>- 12 ml in Glaspetrischale pipettieren</a:t>
            </a:r>
          </a:p>
          <a:p>
            <a:pPr hangingPunct="0">
              <a:lnSpc>
                <a:spcPct val="150000"/>
              </a:lnSpc>
            </a:pPr>
            <a:r>
              <a:rPr lang="de-DE" sz="1600" dirty="0"/>
              <a:t>	</a:t>
            </a:r>
            <a:r>
              <a:rPr lang="de-DE" sz="1600" dirty="0" smtClean="0"/>
              <a:t>- </a:t>
            </a:r>
            <a:r>
              <a:rPr lang="de-DE" sz="1600" dirty="0"/>
              <a:t>20 min bei 121 ± 3°C </a:t>
            </a:r>
            <a:r>
              <a:rPr lang="de-DE" sz="1600" dirty="0" smtClean="0"/>
              <a:t>autoklavieren</a:t>
            </a:r>
          </a:p>
          <a:p>
            <a:pPr hangingPunct="0">
              <a:lnSpc>
                <a:spcPct val="150000"/>
              </a:lnSpc>
            </a:pPr>
            <a:r>
              <a:rPr lang="de-DE" sz="1600" dirty="0"/>
              <a:t>	</a:t>
            </a:r>
            <a:r>
              <a:rPr lang="de-DE" sz="1600" dirty="0" smtClean="0"/>
              <a:t>- nach Abkühlen im Kühlschrank R# lagern</a:t>
            </a:r>
          </a:p>
          <a:p>
            <a:pPr hangingPunct="0">
              <a:lnSpc>
                <a:spcPct val="150000"/>
              </a:lnSpc>
            </a:pPr>
            <a:r>
              <a:rPr lang="de-DE" sz="1600" dirty="0" smtClean="0"/>
              <a:t>Filtrationstrichter</a:t>
            </a:r>
          </a:p>
          <a:p>
            <a:pPr hangingPunct="0"/>
            <a:r>
              <a:rPr lang="de-DE" sz="1600" dirty="0"/>
              <a:t>	</a:t>
            </a:r>
            <a:r>
              <a:rPr lang="de-DE" sz="1600" dirty="0" smtClean="0"/>
              <a:t>- vorher autoklavieren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8862" y="11286"/>
            <a:ext cx="1862778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/>
          <p:cNvCxnSpPr/>
          <p:nvPr/>
        </p:nvCxnSpPr>
        <p:spPr>
          <a:xfrm>
            <a:off x="35496" y="404664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44984" y="54486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Grundlagenwissen    Vorbereitung     Messung     Auswertung     Qualitätssicherung</a:t>
            </a:r>
            <a:endParaRPr lang="de-DE" sz="1600" dirty="0"/>
          </a:p>
        </p:txBody>
      </p:sp>
      <p:sp>
        <p:nvSpPr>
          <p:cNvPr id="17" name="AutoShape 6" descr="Logo Team Umweltanalyt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9" name="Gerade Verbindung 18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6475958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7484" l="9231" r="89231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0509">
            <a:off x="688357" y="411478"/>
            <a:ext cx="365475" cy="8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Gerade Verbindung 21"/>
          <p:cNvCxnSpPr/>
          <p:nvPr/>
        </p:nvCxnSpPr>
        <p:spPr>
          <a:xfrm>
            <a:off x="5004048" y="1196752"/>
            <a:ext cx="0" cy="360040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8049118" y="1117421"/>
            <a:ext cx="733314" cy="7101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!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076056" y="2445271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pH-Meter arbeitstäglich kalibrieren!</a:t>
            </a:r>
            <a:endParaRPr lang="de-DE" sz="1600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5076031" y="2066181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Nicht einatmen – Pulver ist giftig!</a:t>
            </a:r>
            <a:endParaRPr lang="de-DE" sz="16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5076056" y="4196859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Aus Schrank unter Filtrationseinheit</a:t>
            </a:r>
            <a:endParaRPr lang="de-DE" sz="16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5076056" y="128781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Unbedingt beachten: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44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feil nach rechts 33"/>
          <p:cNvSpPr/>
          <p:nvPr/>
        </p:nvSpPr>
        <p:spPr>
          <a:xfrm>
            <a:off x="1833246" y="933"/>
            <a:ext cx="1370602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8862" y="11286"/>
            <a:ext cx="1862778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/>
          <p:cNvCxnSpPr/>
          <p:nvPr/>
        </p:nvCxnSpPr>
        <p:spPr>
          <a:xfrm>
            <a:off x="35496" y="404664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44984" y="54486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Grundlagenwissen    Vorbereitung     Messung     Auswertung     Qualitätssicherung</a:t>
            </a:r>
            <a:endParaRPr lang="de-DE" sz="1600" dirty="0"/>
          </a:p>
        </p:txBody>
      </p:sp>
      <p:sp>
        <p:nvSpPr>
          <p:cNvPr id="17" name="AutoShape 6" descr="Logo Team Umweltanalyt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9" name="Gerade Verbindung 18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6475958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Bio SAA-057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201333" y="597367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Enterokokken</a:t>
            </a:r>
          </a:p>
          <a:p>
            <a:r>
              <a:rPr lang="de-DE" sz="2400" dirty="0" smtClean="0"/>
              <a:t>Ansatz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7484" l="9231" r="89231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0509">
            <a:off x="688357" y="411478"/>
            <a:ext cx="365475" cy="8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ampes de filtration sous v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44" y="3501008"/>
            <a:ext cx="2858895" cy="285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 1132 enterokokken selektiv agar nach slanetz und bartley esb xebios diagnost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55" y="3973192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ingekerbter Richtungspfeil 22"/>
          <p:cNvSpPr/>
          <p:nvPr/>
        </p:nvSpPr>
        <p:spPr>
          <a:xfrm>
            <a:off x="4247456" y="1628800"/>
            <a:ext cx="2736304" cy="1656184"/>
          </a:xfrm>
          <a:prstGeom prst="chevron">
            <a:avLst>
              <a:gd name="adj" fmla="val 2499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1000">
                <a:schemeClr val="bg1"/>
              </a:gs>
              <a:gs pos="1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de-DE" sz="1600" dirty="0" smtClean="0">
                <a:solidFill>
                  <a:schemeClr val="tx1"/>
                </a:solidFill>
              </a:rPr>
              <a:t>Filter auf </a:t>
            </a:r>
            <a:r>
              <a:rPr lang="de-DE" sz="1600" dirty="0" err="1" smtClean="0">
                <a:solidFill>
                  <a:schemeClr val="tx1"/>
                </a:solidFill>
              </a:rPr>
              <a:t>Slanetz-Barley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Agarplatte</a:t>
            </a:r>
            <a:r>
              <a:rPr lang="de-DE" sz="1600" dirty="0" smtClean="0">
                <a:solidFill>
                  <a:schemeClr val="tx1"/>
                </a:solidFill>
              </a:rPr>
              <a:t> überführen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4" name="Eingekerbter Richtungspfeil 23"/>
          <p:cNvSpPr/>
          <p:nvPr/>
        </p:nvSpPr>
        <p:spPr>
          <a:xfrm>
            <a:off x="6495397" y="1628800"/>
            <a:ext cx="2325075" cy="1656184"/>
          </a:xfrm>
          <a:prstGeom prst="chevron">
            <a:avLst>
              <a:gd name="adj" fmla="val 24999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4583">
                <a:schemeClr val="bg1"/>
              </a:gs>
              <a:gs pos="11000">
                <a:schemeClr val="bg1"/>
              </a:gs>
              <a:gs pos="10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de-DE" sz="1600" dirty="0">
                <a:solidFill>
                  <a:schemeClr val="tx1"/>
                </a:solidFill>
              </a:rPr>
              <a:t>Für 44 ± 42h inkubieren (36± 2°C) </a:t>
            </a:r>
          </a:p>
        </p:txBody>
      </p:sp>
      <p:sp>
        <p:nvSpPr>
          <p:cNvPr id="25" name="Richtungspfeil 24"/>
          <p:cNvSpPr/>
          <p:nvPr/>
        </p:nvSpPr>
        <p:spPr>
          <a:xfrm>
            <a:off x="464220" y="1628800"/>
            <a:ext cx="2232248" cy="1656184"/>
          </a:xfrm>
          <a:prstGeom prst="homePlate">
            <a:avLst>
              <a:gd name="adj" fmla="val 23957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1000">
                <a:schemeClr val="accent3">
                  <a:lumMod val="50000"/>
                </a:schemeClr>
              </a:gs>
              <a:gs pos="12000">
                <a:schemeClr val="bg1"/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de-DE" sz="1600" dirty="0">
                <a:solidFill>
                  <a:schemeClr val="tx1"/>
                </a:solidFill>
              </a:rPr>
              <a:t>Weiße Filter auf abgeflammten Filtrations-fritte legen und </a:t>
            </a:r>
            <a:r>
              <a:rPr lang="de-DE" sz="1600" dirty="0" smtClean="0">
                <a:solidFill>
                  <a:schemeClr val="tx1"/>
                </a:solidFill>
              </a:rPr>
              <a:t>sterilen Trichter </a:t>
            </a:r>
            <a:r>
              <a:rPr lang="de-DE" sz="1600" dirty="0">
                <a:solidFill>
                  <a:schemeClr val="tx1"/>
                </a:solidFill>
              </a:rPr>
              <a:t>aufsetzen</a:t>
            </a:r>
          </a:p>
        </p:txBody>
      </p:sp>
      <p:sp>
        <p:nvSpPr>
          <p:cNvPr id="26" name="Eingekerbter Richtungspfeil 25"/>
          <p:cNvSpPr/>
          <p:nvPr/>
        </p:nvSpPr>
        <p:spPr>
          <a:xfrm>
            <a:off x="2336212" y="1628428"/>
            <a:ext cx="2309422" cy="1656184"/>
          </a:xfrm>
          <a:prstGeom prst="chevron">
            <a:avLst>
              <a:gd name="adj" fmla="val 23466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1000">
                <a:schemeClr val="bg1"/>
              </a:gs>
              <a:gs pos="10000">
                <a:schemeClr val="accent3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de-DE" sz="1600" dirty="0">
                <a:solidFill>
                  <a:schemeClr val="tx1"/>
                </a:solidFill>
              </a:rPr>
              <a:t>100 ml </a:t>
            </a:r>
            <a:r>
              <a:rPr lang="de-DE" sz="1600" dirty="0" smtClean="0">
                <a:solidFill>
                  <a:schemeClr val="tx1"/>
                </a:solidFill>
              </a:rPr>
              <a:t>Probe </a:t>
            </a:r>
            <a:r>
              <a:rPr lang="de-DE" sz="1600" dirty="0">
                <a:solidFill>
                  <a:schemeClr val="tx1"/>
                </a:solidFill>
              </a:rPr>
              <a:t>filtrieren</a:t>
            </a:r>
          </a:p>
        </p:txBody>
      </p:sp>
    </p:spTree>
    <p:extLst>
      <p:ext uri="{BB962C8B-B14F-4D97-AF65-F5344CB8AC3E}">
        <p14:creationId xmlns:p14="http://schemas.microsoft.com/office/powerpoint/2010/main" val="50195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krobiologisch-hygienische Analysenmethoden - LfU Baye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0482" y="2441618"/>
            <a:ext cx="4178369" cy="21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feil nach rechts 32"/>
          <p:cNvSpPr/>
          <p:nvPr/>
        </p:nvSpPr>
        <p:spPr>
          <a:xfrm>
            <a:off x="3166870" y="-941"/>
            <a:ext cx="973082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>
            <a:off x="1833246" y="933"/>
            <a:ext cx="1370602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8862" y="11286"/>
            <a:ext cx="1862778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/>
          <p:cNvCxnSpPr/>
          <p:nvPr/>
        </p:nvCxnSpPr>
        <p:spPr>
          <a:xfrm>
            <a:off x="35496" y="404664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44984" y="54486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Grundlagenwissen    Vorbereitung     Messung     Auswertung     Qualitätssicherung</a:t>
            </a:r>
            <a:endParaRPr lang="de-DE" sz="1600" dirty="0"/>
          </a:p>
        </p:txBody>
      </p:sp>
      <p:sp>
        <p:nvSpPr>
          <p:cNvPr id="17" name="AutoShape 6" descr="Logo Team Umweltanalyt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9" name="Gerade Verbindung 18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6475958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Bio SAA-057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201333" y="597367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Enterokokken</a:t>
            </a:r>
          </a:p>
          <a:p>
            <a:r>
              <a:rPr lang="de-DE" sz="2400" dirty="0" smtClean="0"/>
              <a:t>Auswertung</a:t>
            </a:r>
          </a:p>
        </p:txBody>
      </p:sp>
      <p:cxnSp>
        <p:nvCxnSpPr>
          <p:cNvPr id="4" name="Gerade Verbindung mit Pfeil 3"/>
          <p:cNvCxnSpPr>
            <a:endCxn id="21" idx="1"/>
          </p:cNvCxnSpPr>
          <p:nvPr/>
        </p:nvCxnSpPr>
        <p:spPr>
          <a:xfrm>
            <a:off x="1854746" y="2492896"/>
            <a:ext cx="2156190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bgerundetes Rechteck 20"/>
          <p:cNvSpPr/>
          <p:nvPr/>
        </p:nvSpPr>
        <p:spPr>
          <a:xfrm>
            <a:off x="4010936" y="2108457"/>
            <a:ext cx="3230074" cy="76887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Rostbraune</a:t>
            </a:r>
            <a:r>
              <a:rPr lang="de-DE" dirty="0" smtClean="0"/>
              <a:t>/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dunkelrote</a:t>
            </a:r>
            <a:r>
              <a:rPr lang="de-DE" dirty="0" smtClean="0"/>
              <a:t>/</a:t>
            </a:r>
            <a:r>
              <a:rPr lang="de-DE" dirty="0" smtClean="0">
                <a:solidFill>
                  <a:srgbClr val="FF66CC"/>
                </a:solidFill>
              </a:rPr>
              <a:t>rosa</a:t>
            </a:r>
            <a:r>
              <a:rPr lang="de-DE" dirty="0" smtClean="0"/>
              <a:t> Kolonien sind verdächtig</a:t>
            </a:r>
            <a:endParaRPr lang="de-DE" dirty="0"/>
          </a:p>
        </p:txBody>
      </p:sp>
      <p:sp>
        <p:nvSpPr>
          <p:cNvPr id="25" name="Abgerundetes Rechteck 24"/>
          <p:cNvSpPr/>
          <p:nvPr/>
        </p:nvSpPr>
        <p:spPr>
          <a:xfrm>
            <a:off x="3117961" y="3321756"/>
            <a:ext cx="5049812" cy="2195475"/>
          </a:xfrm>
          <a:prstGeom prst="roundRect">
            <a:avLst>
              <a:gd name="adj" fmla="val 357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/>
            <a:r>
              <a:rPr lang="de-DE" b="1" dirty="0" smtClean="0"/>
              <a:t>Bestätigung</a:t>
            </a:r>
            <a:r>
              <a:rPr lang="de-DE" dirty="0" smtClean="0"/>
              <a:t> </a:t>
            </a:r>
          </a:p>
          <a:p>
            <a:pPr algn="ctr"/>
            <a:r>
              <a:rPr lang="de-DE" dirty="0" smtClean="0"/>
              <a:t>mit Galle-</a:t>
            </a:r>
            <a:r>
              <a:rPr lang="de-DE" dirty="0" err="1" smtClean="0"/>
              <a:t>Äsculin</a:t>
            </a:r>
            <a:r>
              <a:rPr lang="de-DE" dirty="0" smtClean="0"/>
              <a:t>-Azid Agar (GÄA)</a:t>
            </a:r>
            <a:endParaRPr lang="de-DE" dirty="0"/>
          </a:p>
        </p:txBody>
      </p:sp>
      <p:cxnSp>
        <p:nvCxnSpPr>
          <p:cNvPr id="26" name="Gerade Verbindung mit Pfeil 25"/>
          <p:cNvCxnSpPr>
            <a:stCxn id="21" idx="2"/>
            <a:endCxn id="25" idx="0"/>
          </p:cNvCxnSpPr>
          <p:nvPr/>
        </p:nvCxnSpPr>
        <p:spPr>
          <a:xfrm>
            <a:off x="5625973" y="2877335"/>
            <a:ext cx="16894" cy="44442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bgerundetes Rechteck 26"/>
          <p:cNvSpPr/>
          <p:nvPr/>
        </p:nvSpPr>
        <p:spPr>
          <a:xfrm>
            <a:off x="3411177" y="3966381"/>
            <a:ext cx="4464496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 smtClean="0"/>
              <a:t>Filter auf vorgewärmte GÄA-Platte tauschen</a:t>
            </a:r>
            <a:endParaRPr lang="de-DE" dirty="0"/>
          </a:p>
        </p:txBody>
      </p:sp>
      <p:sp>
        <p:nvSpPr>
          <p:cNvPr id="38" name="Abgerundetes Rechteck 37"/>
          <p:cNvSpPr/>
          <p:nvPr/>
        </p:nvSpPr>
        <p:spPr>
          <a:xfrm>
            <a:off x="3411177" y="4488509"/>
            <a:ext cx="4464496" cy="3960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 smtClean="0"/>
              <a:t>Bebrütung bei 44°C für 2h</a:t>
            </a:r>
            <a:endParaRPr lang="de-DE" dirty="0"/>
          </a:p>
        </p:txBody>
      </p:sp>
      <p:sp>
        <p:nvSpPr>
          <p:cNvPr id="69" name="Abgerundetes Rechteck 68"/>
          <p:cNvSpPr/>
          <p:nvPr/>
        </p:nvSpPr>
        <p:spPr>
          <a:xfrm>
            <a:off x="3411177" y="4974633"/>
            <a:ext cx="4464496" cy="3857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 smtClean="0"/>
              <a:t>Dunkle KBE mit Hof im Substrat sind </a:t>
            </a:r>
            <a:r>
              <a:rPr lang="de-DE" b="1" dirty="0" smtClean="0"/>
              <a:t>positiv</a:t>
            </a:r>
            <a:endParaRPr lang="de-DE" b="1" dirty="0"/>
          </a:p>
        </p:txBody>
      </p:sp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34" b="97484" l="9231" r="89231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0509">
            <a:off x="688357" y="411478"/>
            <a:ext cx="365475" cy="8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Gerade Verbindung mit Pfeil 76"/>
          <p:cNvCxnSpPr/>
          <p:nvPr/>
        </p:nvCxnSpPr>
        <p:spPr>
          <a:xfrm flipH="1">
            <a:off x="1871640" y="5193806"/>
            <a:ext cx="1556595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4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/>
          <p:cNvSpPr/>
          <p:nvPr/>
        </p:nvSpPr>
        <p:spPr>
          <a:xfrm>
            <a:off x="5037747" y="1565748"/>
            <a:ext cx="3463553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988181" y="1580605"/>
            <a:ext cx="3463553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01333" y="597367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Pseudomonaden</a:t>
            </a:r>
          </a:p>
          <a:p>
            <a:r>
              <a:rPr lang="de-DE" sz="2000" dirty="0" smtClean="0"/>
              <a:t>Allgemeines</a:t>
            </a:r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1145321" y="1652613"/>
            <a:ext cx="3671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b="1" dirty="0" smtClean="0"/>
              <a:t>Umweltkeime</a:t>
            </a:r>
          </a:p>
          <a:p>
            <a:pPr hangingPunct="0"/>
            <a:r>
              <a:rPr lang="de-DE" dirty="0"/>
              <a:t>Bsp.: </a:t>
            </a:r>
            <a:r>
              <a:rPr lang="de-DE" i="1" dirty="0" err="1" smtClean="0"/>
              <a:t>Klebsiella</a:t>
            </a:r>
            <a:r>
              <a:rPr lang="de-DE" i="1" dirty="0" smtClean="0"/>
              <a:t>, </a:t>
            </a:r>
            <a:r>
              <a:rPr lang="de-DE" i="1" dirty="0" err="1" smtClean="0"/>
              <a:t>Serratia</a:t>
            </a:r>
            <a:r>
              <a:rPr lang="de-DE" i="1" dirty="0" smtClean="0"/>
              <a:t>, </a:t>
            </a:r>
            <a:r>
              <a:rPr lang="de-DE" i="1" dirty="0" err="1" smtClean="0"/>
              <a:t>Enterobacter</a:t>
            </a:r>
            <a:r>
              <a:rPr lang="de-DE" i="1" dirty="0" smtClean="0"/>
              <a:t>, </a:t>
            </a:r>
            <a:r>
              <a:rPr lang="de-DE" i="1" dirty="0" err="1" smtClean="0"/>
              <a:t>Citrobacter</a:t>
            </a:r>
            <a:endParaRPr lang="de-DE" i="1" dirty="0" smtClean="0"/>
          </a:p>
        </p:txBody>
      </p:sp>
      <p:sp>
        <p:nvSpPr>
          <p:cNvPr id="14" name="Pfeil nach rechts 13"/>
          <p:cNvSpPr/>
          <p:nvPr/>
        </p:nvSpPr>
        <p:spPr>
          <a:xfrm>
            <a:off x="8862" y="11286"/>
            <a:ext cx="1862778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/>
          <p:cNvCxnSpPr/>
          <p:nvPr/>
        </p:nvCxnSpPr>
        <p:spPr>
          <a:xfrm>
            <a:off x="35496" y="404664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44984" y="54486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Grundlagenwissen    Vorbereitung     Messung     Auswertung     Qualitätssicherung</a:t>
            </a:r>
            <a:endParaRPr lang="de-DE" sz="1600" dirty="0"/>
          </a:p>
        </p:txBody>
      </p:sp>
      <p:sp>
        <p:nvSpPr>
          <p:cNvPr id="17" name="AutoShape 6" descr="Logo Team Umweltanalyt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9" name="Gerade Verbindung 18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6475958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5100902" y="1637756"/>
            <a:ext cx="367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b="1" dirty="0" smtClean="0"/>
              <a:t>Fäkalkeime</a:t>
            </a:r>
          </a:p>
          <a:p>
            <a:pPr hangingPunct="0"/>
            <a:r>
              <a:rPr lang="de-DE" dirty="0" smtClean="0"/>
              <a:t>Bsp.: </a:t>
            </a:r>
            <a:r>
              <a:rPr lang="de-DE" i="1" dirty="0" smtClean="0"/>
              <a:t>Escherichia col</a:t>
            </a:r>
            <a:r>
              <a:rPr lang="de-DE" dirty="0" smtClean="0"/>
              <a:t>i (</a:t>
            </a:r>
            <a:r>
              <a:rPr lang="de-DE" b="1" dirty="0" smtClean="0"/>
              <a:t>E. coli</a:t>
            </a:r>
            <a:r>
              <a:rPr lang="de-DE" dirty="0" smtClean="0"/>
              <a:t>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12774" y="4514403"/>
            <a:ext cx="788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dirty="0" smtClean="0"/>
              <a:t>Sind ein Hinweis auf Mängel in der Aufbereitung und Verteilung von Trinkwasser</a:t>
            </a:r>
          </a:p>
        </p:txBody>
      </p:sp>
      <p:sp>
        <p:nvSpPr>
          <p:cNvPr id="6" name="AutoShape 4" descr="Klebsiella pneumoniae: Resistent gegen Antibiotika! Killer-Bakterien in  Griechenland auf dem Vormarsch | news.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6" descr="Klebsiella pneumoniae: Resistent gegen Antibiotika! Killer-Bakterien in  Griechenland auf dem Vormarsch | news.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10" descr="New cell-killing toxin discovered in an environmental pathogen | ANS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14" descr="Database of Biochemical Tests of Pathogenic Enterobacteriaceae Famil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16" descr="Database of Biochemical Tests of Pathogenic Enterobacteriaceae Famil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18" descr="Database of Biochemical Tests of Pathogenic Enterobacteriaceae Famil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20" descr="Database of Biochemical Tests of Pathogenic Enterobacteriaceae Famil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22" descr="Database of Biochemical Tests of Pathogenic Enterobacteriaceae Family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1527175" y="5137543"/>
            <a:ext cx="252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hangingPunct="0"/>
            <a:r>
              <a:rPr lang="de-DE" b="1" dirty="0" smtClean="0"/>
              <a:t>Ursachen</a:t>
            </a:r>
            <a:r>
              <a:rPr lang="de-DE" dirty="0" smtClean="0"/>
              <a:t> für Verunreinigung </a:t>
            </a:r>
            <a:r>
              <a:rPr lang="de-DE" b="1" dirty="0" smtClean="0"/>
              <a:t>aufklären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5036004" y="5137546"/>
            <a:ext cx="2341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hangingPunct="0"/>
            <a:r>
              <a:rPr lang="de-DE" b="1" dirty="0" smtClean="0"/>
              <a:t>Maßnahmen</a:t>
            </a:r>
            <a:r>
              <a:rPr lang="de-DE" dirty="0" smtClean="0"/>
              <a:t> zur Beseitigung </a:t>
            </a:r>
            <a:r>
              <a:rPr lang="de-DE" b="1" dirty="0" smtClean="0"/>
              <a:t>einleiten</a:t>
            </a:r>
          </a:p>
        </p:txBody>
      </p:sp>
      <p:sp>
        <p:nvSpPr>
          <p:cNvPr id="25" name="Ellipse 24"/>
          <p:cNvSpPr/>
          <p:nvPr/>
        </p:nvSpPr>
        <p:spPr>
          <a:xfrm>
            <a:off x="1288899" y="5244151"/>
            <a:ext cx="733314" cy="71010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smtClean="0"/>
              <a:t>?</a:t>
            </a:r>
            <a:endParaRPr lang="de-DE" sz="4400" b="1" dirty="0"/>
          </a:p>
        </p:txBody>
      </p:sp>
      <p:sp>
        <p:nvSpPr>
          <p:cNvPr id="35" name="Ellipse 34"/>
          <p:cNvSpPr/>
          <p:nvPr/>
        </p:nvSpPr>
        <p:spPr>
          <a:xfrm>
            <a:off x="4807361" y="5244156"/>
            <a:ext cx="733314" cy="71010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smtClean="0"/>
              <a:t>!</a:t>
            </a:r>
            <a:endParaRPr lang="de-DE" sz="4400" b="1" dirty="0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94059" l="9836" r="88525">
                        <a14:backgroundMark x1="60656" y1="42574" x2="60656" y2="42574"/>
                        <a14:backgroundMark x1="42623" y1="68317" x2="42623" y2="683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1079">
            <a:off x="697360" y="475256"/>
            <a:ext cx="440429" cy="72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egionellenerkrankung - Legionellen - Pseudomonaden - Hagen Gmbh -  Technischer Gebäudeserv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40" y="274873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feil nach rechts 25"/>
          <p:cNvSpPr/>
          <p:nvPr/>
        </p:nvSpPr>
        <p:spPr>
          <a:xfrm>
            <a:off x="5292080" y="-992"/>
            <a:ext cx="1872208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>
            <a:off x="4102974" y="-767"/>
            <a:ext cx="1261114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rechts 26"/>
          <p:cNvSpPr/>
          <p:nvPr/>
        </p:nvSpPr>
        <p:spPr>
          <a:xfrm>
            <a:off x="3166870" y="-941"/>
            <a:ext cx="973082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1833246" y="933"/>
            <a:ext cx="1370602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8862" y="2408"/>
            <a:ext cx="1862778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>
            <a:off x="35496" y="395786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97260" y="933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Grundlagenwissen    Vorbereitung     Messung     Auswertung     Qualitätssicherung</a:t>
            </a:r>
            <a:endParaRPr lang="de-DE" sz="1600" dirty="0"/>
          </a:p>
        </p:txBody>
      </p:sp>
      <p:sp>
        <p:nvSpPr>
          <p:cNvPr id="18" name="AutoShape 6" descr="Logo Team Umweltanalytik"/>
          <p:cNvSpPr>
            <a:spLocks noChangeAspect="1" noChangeArrowheads="1"/>
          </p:cNvSpPr>
          <p:nvPr/>
        </p:nvSpPr>
        <p:spPr bwMode="auto">
          <a:xfrm>
            <a:off x="307975" y="-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6475958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3322214" y="6475958"/>
            <a:ext cx="574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ICP-MS-026-50 </a:t>
            </a:r>
            <a:r>
              <a:rPr lang="de-DE" b="1" dirty="0" smtClean="0"/>
              <a:t>    		</a:t>
            </a:r>
            <a:r>
              <a:rPr lang="de-DE" sz="1400" dirty="0" smtClean="0"/>
              <a:t>Stand: 25.10.2023        Folie 3/12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Enterokokken-Selektiv-Agar nach </a:t>
            </a:r>
            <a:r>
              <a:rPr lang="de-DE" b="1" dirty="0" err="1"/>
              <a:t>Slanetz-Bartley</a:t>
            </a:r>
            <a:r>
              <a:rPr lang="de-DE" b="1" dirty="0"/>
              <a:t> (ESB)</a:t>
            </a:r>
          </a:p>
          <a:p>
            <a:r>
              <a:rPr lang="de-DE" b="1" dirty="0"/>
              <a:t>Nach DIN EN ISO 7899-2:2000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7484" l="9231" r="89231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0509">
            <a:off x="688357" y="411478"/>
            <a:ext cx="365475" cy="8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1" b="94059" l="9836" r="88525">
                        <a14:backgroundMark x1="60656" y1="42574" x2="60656" y2="42574"/>
                        <a14:backgroundMark x1="42623" y1="68317" x2="42623" y2="683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1079">
            <a:off x="2049516" y="3635883"/>
            <a:ext cx="440429" cy="72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feil nach rechts 25"/>
          <p:cNvSpPr/>
          <p:nvPr/>
        </p:nvSpPr>
        <p:spPr>
          <a:xfrm>
            <a:off x="5292080" y="-992"/>
            <a:ext cx="1872208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>
            <a:off x="4102974" y="-767"/>
            <a:ext cx="1261114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rechts 26"/>
          <p:cNvSpPr/>
          <p:nvPr/>
        </p:nvSpPr>
        <p:spPr>
          <a:xfrm>
            <a:off x="3166870" y="-941"/>
            <a:ext cx="973082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1833246" y="933"/>
            <a:ext cx="1370602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8862" y="2408"/>
            <a:ext cx="1862778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>
            <a:off x="35496" y="395786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44984" y="45608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Grundlagenwissen    Vorbereitung     Messung     Auswertung     Qualitätssicherung</a:t>
            </a:r>
            <a:endParaRPr lang="de-DE" sz="1600" dirty="0"/>
          </a:p>
        </p:txBody>
      </p:sp>
      <p:sp>
        <p:nvSpPr>
          <p:cNvPr id="18" name="AutoShape 6" descr="Logo Team Umweltanalytik"/>
          <p:cNvSpPr>
            <a:spLocks noChangeAspect="1" noChangeArrowheads="1"/>
          </p:cNvSpPr>
          <p:nvPr/>
        </p:nvSpPr>
        <p:spPr bwMode="auto">
          <a:xfrm>
            <a:off x="307975" y="-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6475958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6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bgerundetes Rechteck 25"/>
          <p:cNvSpPr/>
          <p:nvPr/>
        </p:nvSpPr>
        <p:spPr>
          <a:xfrm>
            <a:off x="1259632" y="1692010"/>
            <a:ext cx="4824536" cy="2960286"/>
          </a:xfrm>
          <a:prstGeom prst="roundRect">
            <a:avLst>
              <a:gd name="adj" fmla="val 7718"/>
            </a:avLst>
          </a:prstGeom>
          <a:solidFill>
            <a:srgbClr val="D3D3D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DE" dirty="0" smtClean="0"/>
              <a:t>	</a:t>
            </a:r>
            <a:r>
              <a:rPr lang="de-DE" b="1" dirty="0" smtClean="0">
                <a:solidFill>
                  <a:schemeClr val="tx1"/>
                </a:solidFill>
              </a:rPr>
              <a:t>Untersuchungen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		</a:t>
            </a:r>
            <a:r>
              <a:rPr lang="de-DE" dirty="0" err="1">
                <a:solidFill>
                  <a:schemeClr val="tx1"/>
                </a:solidFill>
              </a:rPr>
              <a:t>Kolonizahl</a:t>
            </a:r>
            <a:r>
              <a:rPr lang="de-DE" dirty="0">
                <a:solidFill>
                  <a:schemeClr val="tx1"/>
                </a:solidFill>
              </a:rPr>
              <a:t> 22°C und 36°C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tx1"/>
                </a:solidFill>
              </a:rPr>
              <a:t>		E</a:t>
            </a:r>
            <a:r>
              <a:rPr lang="de-DE" dirty="0">
                <a:solidFill>
                  <a:schemeClr val="tx1"/>
                </a:solidFill>
              </a:rPr>
              <a:t>. coli/</a:t>
            </a:r>
            <a:r>
              <a:rPr lang="de-DE" dirty="0" err="1">
                <a:solidFill>
                  <a:schemeClr val="tx1"/>
                </a:solidFill>
              </a:rPr>
              <a:t>coliforme</a:t>
            </a:r>
            <a:endParaRPr lang="de-DE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tx1"/>
                </a:solidFill>
              </a:rPr>
              <a:t>		Enterokokken</a:t>
            </a:r>
            <a:endParaRPr lang="de-DE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tx1"/>
                </a:solidFill>
              </a:rPr>
              <a:t>		Pseudomonaden</a:t>
            </a:r>
            <a:endParaRPr lang="de-DE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tx1"/>
                </a:solidFill>
              </a:rPr>
              <a:t>		</a:t>
            </a:r>
            <a:r>
              <a:rPr lang="de-DE" dirty="0" err="1" smtClean="0">
                <a:solidFill>
                  <a:schemeClr val="tx1"/>
                </a:solidFill>
              </a:rPr>
              <a:t>Clostridien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" y="6463821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bgerundetes Rechteck 27"/>
          <p:cNvSpPr/>
          <p:nvPr/>
        </p:nvSpPr>
        <p:spPr>
          <a:xfrm>
            <a:off x="1259632" y="5231505"/>
            <a:ext cx="4824536" cy="648000"/>
          </a:xfrm>
          <a:prstGeom prst="roundRect">
            <a:avLst/>
          </a:prstGeom>
          <a:solidFill>
            <a:srgbClr val="CFCF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	</a:t>
            </a:r>
            <a:r>
              <a:rPr lang="de-DE" b="1" dirty="0" smtClean="0">
                <a:solidFill>
                  <a:schemeClr val="tx1"/>
                </a:solidFill>
              </a:rPr>
              <a:t>Qualitätssicherung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1259632" y="4652296"/>
            <a:ext cx="4824536" cy="648000"/>
          </a:xfrm>
          <a:prstGeom prst="roundRect">
            <a:avLst/>
          </a:prstGeom>
          <a:solidFill>
            <a:srgbClr val="CFCFC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	Auswertung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1259632" y="1044011"/>
            <a:ext cx="4824536" cy="648000"/>
          </a:xfrm>
          <a:prstGeom prst="roundRect">
            <a:avLst/>
          </a:prstGeom>
          <a:solidFill>
            <a:srgbClr val="D1D1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	Allgemeines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31" name="Gerade Verbindung 30"/>
          <p:cNvCxnSpPr/>
          <p:nvPr/>
        </p:nvCxnSpPr>
        <p:spPr>
          <a:xfrm>
            <a:off x="0" y="6423866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22"/>
          <p:cNvGrpSpPr/>
          <p:nvPr/>
        </p:nvGrpSpPr>
        <p:grpSpPr>
          <a:xfrm>
            <a:off x="1355304" y="1152011"/>
            <a:ext cx="432000" cy="432000"/>
            <a:chOff x="592807" y="5907019"/>
            <a:chExt cx="612000" cy="612000"/>
          </a:xfrm>
        </p:grpSpPr>
        <p:sp>
          <p:nvSpPr>
            <p:cNvPr id="33" name="Oval 327"/>
            <p:cNvSpPr/>
            <p:nvPr/>
          </p:nvSpPr>
          <p:spPr bwMode="ltGray">
            <a:xfrm>
              <a:off x="592807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" name="Freeform 4926"/>
            <p:cNvSpPr>
              <a:spLocks noEditPoints="1"/>
            </p:cNvSpPr>
            <p:nvPr/>
          </p:nvSpPr>
          <p:spPr bwMode="auto">
            <a:xfrm>
              <a:off x="672351" y="6086312"/>
              <a:ext cx="452913" cy="310775"/>
            </a:xfrm>
            <a:custGeom>
              <a:avLst/>
              <a:gdLst>
                <a:gd name="T0" fmla="*/ 306 w 376"/>
                <a:gd name="T1" fmla="*/ 112 h 258"/>
                <a:gd name="T2" fmla="*/ 306 w 376"/>
                <a:gd name="T3" fmla="*/ 178 h 258"/>
                <a:gd name="T4" fmla="*/ 282 w 376"/>
                <a:gd name="T5" fmla="*/ 200 h 258"/>
                <a:gd name="T6" fmla="*/ 254 w 376"/>
                <a:gd name="T7" fmla="*/ 216 h 258"/>
                <a:gd name="T8" fmla="*/ 222 w 376"/>
                <a:gd name="T9" fmla="*/ 226 h 258"/>
                <a:gd name="T10" fmla="*/ 190 w 376"/>
                <a:gd name="T11" fmla="*/ 230 h 258"/>
                <a:gd name="T12" fmla="*/ 172 w 376"/>
                <a:gd name="T13" fmla="*/ 230 h 258"/>
                <a:gd name="T14" fmla="*/ 138 w 376"/>
                <a:gd name="T15" fmla="*/ 222 h 258"/>
                <a:gd name="T16" fmla="*/ 108 w 376"/>
                <a:gd name="T17" fmla="*/ 208 h 258"/>
                <a:gd name="T18" fmla="*/ 82 w 376"/>
                <a:gd name="T19" fmla="*/ 188 h 258"/>
                <a:gd name="T20" fmla="*/ 70 w 376"/>
                <a:gd name="T21" fmla="*/ 112 h 258"/>
                <a:gd name="T22" fmla="*/ 176 w 376"/>
                <a:gd name="T23" fmla="*/ 148 h 258"/>
                <a:gd name="T24" fmla="*/ 188 w 376"/>
                <a:gd name="T25" fmla="*/ 150 h 258"/>
                <a:gd name="T26" fmla="*/ 200 w 376"/>
                <a:gd name="T27" fmla="*/ 148 h 258"/>
                <a:gd name="T28" fmla="*/ 190 w 376"/>
                <a:gd name="T29" fmla="*/ 0 h 258"/>
                <a:gd name="T30" fmla="*/ 186 w 376"/>
                <a:gd name="T31" fmla="*/ 0 h 258"/>
                <a:gd name="T32" fmla="*/ 8 w 376"/>
                <a:gd name="T33" fmla="*/ 44 h 258"/>
                <a:gd name="T34" fmla="*/ 0 w 376"/>
                <a:gd name="T35" fmla="*/ 54 h 258"/>
                <a:gd name="T36" fmla="*/ 2 w 376"/>
                <a:gd name="T37" fmla="*/ 60 h 258"/>
                <a:gd name="T38" fmla="*/ 184 w 376"/>
                <a:gd name="T39" fmla="*/ 124 h 258"/>
                <a:gd name="T40" fmla="*/ 188 w 376"/>
                <a:gd name="T41" fmla="*/ 124 h 258"/>
                <a:gd name="T42" fmla="*/ 192 w 376"/>
                <a:gd name="T43" fmla="*/ 124 h 258"/>
                <a:gd name="T44" fmla="*/ 370 w 376"/>
                <a:gd name="T45" fmla="*/ 64 h 258"/>
                <a:gd name="T46" fmla="*/ 376 w 376"/>
                <a:gd name="T47" fmla="*/ 54 h 258"/>
                <a:gd name="T48" fmla="*/ 374 w 376"/>
                <a:gd name="T49" fmla="*/ 48 h 258"/>
                <a:gd name="T50" fmla="*/ 368 w 376"/>
                <a:gd name="T51" fmla="*/ 44 h 258"/>
                <a:gd name="T52" fmla="*/ 348 w 376"/>
                <a:gd name="T53" fmla="*/ 98 h 258"/>
                <a:gd name="T54" fmla="*/ 328 w 376"/>
                <a:gd name="T55" fmla="*/ 172 h 258"/>
                <a:gd name="T56" fmla="*/ 332 w 376"/>
                <a:gd name="T57" fmla="*/ 170 h 258"/>
                <a:gd name="T58" fmla="*/ 338 w 376"/>
                <a:gd name="T59" fmla="*/ 170 h 258"/>
                <a:gd name="T60" fmla="*/ 348 w 376"/>
                <a:gd name="T61" fmla="*/ 172 h 258"/>
                <a:gd name="T62" fmla="*/ 338 w 376"/>
                <a:gd name="T63" fmla="*/ 200 h 258"/>
                <a:gd name="T64" fmla="*/ 332 w 376"/>
                <a:gd name="T65" fmla="*/ 198 h 258"/>
                <a:gd name="T66" fmla="*/ 318 w 376"/>
                <a:gd name="T67" fmla="*/ 258 h 258"/>
                <a:gd name="T68" fmla="*/ 348 w 376"/>
                <a:gd name="T69" fmla="*/ 194 h 258"/>
                <a:gd name="T70" fmla="*/ 344 w 376"/>
                <a:gd name="T71" fmla="*/ 198 h 258"/>
                <a:gd name="T72" fmla="*/ 338 w 376"/>
                <a:gd name="T73" fmla="*/ 20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6" h="258">
                  <a:moveTo>
                    <a:pt x="200" y="148"/>
                  </a:moveTo>
                  <a:lnTo>
                    <a:pt x="306" y="112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294" y="188"/>
                  </a:lnTo>
                  <a:lnTo>
                    <a:pt x="282" y="200"/>
                  </a:lnTo>
                  <a:lnTo>
                    <a:pt x="268" y="208"/>
                  </a:lnTo>
                  <a:lnTo>
                    <a:pt x="254" y="216"/>
                  </a:lnTo>
                  <a:lnTo>
                    <a:pt x="238" y="222"/>
                  </a:lnTo>
                  <a:lnTo>
                    <a:pt x="222" y="226"/>
                  </a:lnTo>
                  <a:lnTo>
                    <a:pt x="206" y="230"/>
                  </a:lnTo>
                  <a:lnTo>
                    <a:pt x="190" y="230"/>
                  </a:lnTo>
                  <a:lnTo>
                    <a:pt x="190" y="230"/>
                  </a:lnTo>
                  <a:lnTo>
                    <a:pt x="172" y="230"/>
                  </a:lnTo>
                  <a:lnTo>
                    <a:pt x="154" y="226"/>
                  </a:lnTo>
                  <a:lnTo>
                    <a:pt x="138" y="222"/>
                  </a:lnTo>
                  <a:lnTo>
                    <a:pt x="122" y="216"/>
                  </a:lnTo>
                  <a:lnTo>
                    <a:pt x="108" y="208"/>
                  </a:lnTo>
                  <a:lnTo>
                    <a:pt x="94" y="198"/>
                  </a:lnTo>
                  <a:lnTo>
                    <a:pt x="82" y="188"/>
                  </a:lnTo>
                  <a:lnTo>
                    <a:pt x="70" y="176"/>
                  </a:lnTo>
                  <a:lnTo>
                    <a:pt x="70" y="112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8" y="150"/>
                  </a:lnTo>
                  <a:lnTo>
                    <a:pt x="188" y="150"/>
                  </a:lnTo>
                  <a:lnTo>
                    <a:pt x="200" y="148"/>
                  </a:lnTo>
                  <a:lnTo>
                    <a:pt x="200" y="148"/>
                  </a:lnTo>
                  <a:close/>
                  <a:moveTo>
                    <a:pt x="368" y="44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6" y="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6" y="64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4"/>
                  </a:lnTo>
                  <a:lnTo>
                    <a:pt x="188" y="124"/>
                  </a:lnTo>
                  <a:lnTo>
                    <a:pt x="192" y="124"/>
                  </a:lnTo>
                  <a:lnTo>
                    <a:pt x="370" y="64"/>
                  </a:lnTo>
                  <a:lnTo>
                    <a:pt x="370" y="64"/>
                  </a:lnTo>
                  <a:lnTo>
                    <a:pt x="374" y="60"/>
                  </a:lnTo>
                  <a:lnTo>
                    <a:pt x="376" y="54"/>
                  </a:lnTo>
                  <a:lnTo>
                    <a:pt x="376" y="54"/>
                  </a:lnTo>
                  <a:lnTo>
                    <a:pt x="374" y="48"/>
                  </a:lnTo>
                  <a:lnTo>
                    <a:pt x="368" y="44"/>
                  </a:lnTo>
                  <a:lnTo>
                    <a:pt x="368" y="44"/>
                  </a:lnTo>
                  <a:close/>
                  <a:moveTo>
                    <a:pt x="348" y="172"/>
                  </a:moveTo>
                  <a:lnTo>
                    <a:pt x="348" y="98"/>
                  </a:lnTo>
                  <a:lnTo>
                    <a:pt x="328" y="106"/>
                  </a:lnTo>
                  <a:lnTo>
                    <a:pt x="328" y="172"/>
                  </a:lnTo>
                  <a:lnTo>
                    <a:pt x="328" y="172"/>
                  </a:lnTo>
                  <a:lnTo>
                    <a:pt x="332" y="170"/>
                  </a:lnTo>
                  <a:lnTo>
                    <a:pt x="338" y="170"/>
                  </a:lnTo>
                  <a:lnTo>
                    <a:pt x="338" y="170"/>
                  </a:lnTo>
                  <a:lnTo>
                    <a:pt x="344" y="170"/>
                  </a:lnTo>
                  <a:lnTo>
                    <a:pt x="348" y="172"/>
                  </a:lnTo>
                  <a:lnTo>
                    <a:pt x="348" y="172"/>
                  </a:lnTo>
                  <a:close/>
                  <a:moveTo>
                    <a:pt x="338" y="200"/>
                  </a:moveTo>
                  <a:lnTo>
                    <a:pt x="338" y="200"/>
                  </a:lnTo>
                  <a:lnTo>
                    <a:pt x="332" y="198"/>
                  </a:lnTo>
                  <a:lnTo>
                    <a:pt x="326" y="194"/>
                  </a:lnTo>
                  <a:lnTo>
                    <a:pt x="318" y="258"/>
                  </a:lnTo>
                  <a:lnTo>
                    <a:pt x="356" y="258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44" y="198"/>
                  </a:lnTo>
                  <a:lnTo>
                    <a:pt x="338" y="200"/>
                  </a:lnTo>
                  <a:lnTo>
                    <a:pt x="338" y="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41" name="Group 1882"/>
          <p:cNvGrpSpPr/>
          <p:nvPr/>
        </p:nvGrpSpPr>
        <p:grpSpPr>
          <a:xfrm>
            <a:off x="1355304" y="1844824"/>
            <a:ext cx="432000" cy="432000"/>
            <a:chOff x="592807" y="3474401"/>
            <a:chExt cx="612000" cy="612000"/>
          </a:xfrm>
        </p:grpSpPr>
        <p:sp>
          <p:nvSpPr>
            <p:cNvPr id="42" name="Oval 252"/>
            <p:cNvSpPr/>
            <p:nvPr/>
          </p:nvSpPr>
          <p:spPr bwMode="ltGray">
            <a:xfrm>
              <a:off x="592807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3" name="Freeform 4901"/>
            <p:cNvSpPr>
              <a:spLocks noEditPoints="1"/>
            </p:cNvSpPr>
            <p:nvPr/>
          </p:nvSpPr>
          <p:spPr bwMode="auto">
            <a:xfrm>
              <a:off x="754527" y="3549195"/>
              <a:ext cx="288561" cy="443753"/>
            </a:xfrm>
            <a:custGeom>
              <a:avLst/>
              <a:gdLst>
                <a:gd name="T0" fmla="*/ 232 w 238"/>
                <a:gd name="T1" fmla="*/ 242 h 366"/>
                <a:gd name="T2" fmla="*/ 216 w 238"/>
                <a:gd name="T3" fmla="*/ 290 h 366"/>
                <a:gd name="T4" fmla="*/ 206 w 238"/>
                <a:gd name="T5" fmla="*/ 274 h 366"/>
                <a:gd name="T6" fmla="*/ 188 w 238"/>
                <a:gd name="T7" fmla="*/ 268 h 366"/>
                <a:gd name="T8" fmla="*/ 186 w 238"/>
                <a:gd name="T9" fmla="*/ 260 h 366"/>
                <a:gd name="T10" fmla="*/ 192 w 238"/>
                <a:gd name="T11" fmla="*/ 224 h 366"/>
                <a:gd name="T12" fmla="*/ 184 w 238"/>
                <a:gd name="T13" fmla="*/ 186 h 366"/>
                <a:gd name="T14" fmla="*/ 164 w 238"/>
                <a:gd name="T15" fmla="*/ 154 h 366"/>
                <a:gd name="T16" fmla="*/ 184 w 238"/>
                <a:gd name="T17" fmla="*/ 130 h 366"/>
                <a:gd name="T18" fmla="*/ 196 w 238"/>
                <a:gd name="T19" fmla="*/ 130 h 366"/>
                <a:gd name="T20" fmla="*/ 220 w 238"/>
                <a:gd name="T21" fmla="*/ 166 h 366"/>
                <a:gd name="T22" fmla="*/ 232 w 238"/>
                <a:gd name="T23" fmla="*/ 208 h 366"/>
                <a:gd name="T24" fmla="*/ 188 w 238"/>
                <a:gd name="T25" fmla="*/ 310 h 366"/>
                <a:gd name="T26" fmla="*/ 200 w 238"/>
                <a:gd name="T27" fmla="*/ 306 h 366"/>
                <a:gd name="T28" fmla="*/ 204 w 238"/>
                <a:gd name="T29" fmla="*/ 296 h 366"/>
                <a:gd name="T30" fmla="*/ 194 w 238"/>
                <a:gd name="T31" fmla="*/ 282 h 366"/>
                <a:gd name="T32" fmla="*/ 182 w 238"/>
                <a:gd name="T33" fmla="*/ 282 h 366"/>
                <a:gd name="T34" fmla="*/ 174 w 238"/>
                <a:gd name="T35" fmla="*/ 296 h 366"/>
                <a:gd name="T36" fmla="*/ 178 w 238"/>
                <a:gd name="T37" fmla="*/ 306 h 366"/>
                <a:gd name="T38" fmla="*/ 188 w 238"/>
                <a:gd name="T39" fmla="*/ 310 h 366"/>
                <a:gd name="T40" fmla="*/ 140 w 238"/>
                <a:gd name="T41" fmla="*/ 98 h 366"/>
                <a:gd name="T42" fmla="*/ 126 w 238"/>
                <a:gd name="T43" fmla="*/ 120 h 366"/>
                <a:gd name="T44" fmla="*/ 132 w 238"/>
                <a:gd name="T45" fmla="*/ 134 h 366"/>
                <a:gd name="T46" fmla="*/ 148 w 238"/>
                <a:gd name="T47" fmla="*/ 142 h 366"/>
                <a:gd name="T48" fmla="*/ 168 w 238"/>
                <a:gd name="T49" fmla="*/ 128 h 366"/>
                <a:gd name="T50" fmla="*/ 168 w 238"/>
                <a:gd name="T51" fmla="*/ 110 h 366"/>
                <a:gd name="T52" fmla="*/ 148 w 238"/>
                <a:gd name="T53" fmla="*/ 98 h 366"/>
                <a:gd name="T54" fmla="*/ 192 w 238"/>
                <a:gd name="T55" fmla="*/ 322 h 366"/>
                <a:gd name="T56" fmla="*/ 188 w 238"/>
                <a:gd name="T57" fmla="*/ 322 h 366"/>
                <a:gd name="T58" fmla="*/ 164 w 238"/>
                <a:gd name="T59" fmla="*/ 306 h 366"/>
                <a:gd name="T60" fmla="*/ 150 w 238"/>
                <a:gd name="T61" fmla="*/ 306 h 366"/>
                <a:gd name="T62" fmla="*/ 106 w 238"/>
                <a:gd name="T63" fmla="*/ 322 h 366"/>
                <a:gd name="T64" fmla="*/ 6 w 238"/>
                <a:gd name="T65" fmla="*/ 322 h 366"/>
                <a:gd name="T66" fmla="*/ 0 w 238"/>
                <a:gd name="T67" fmla="*/ 332 h 366"/>
                <a:gd name="T68" fmla="*/ 0 w 238"/>
                <a:gd name="T69" fmla="*/ 360 h 366"/>
                <a:gd name="T70" fmla="*/ 10 w 238"/>
                <a:gd name="T71" fmla="*/ 366 h 366"/>
                <a:gd name="T72" fmla="*/ 232 w 238"/>
                <a:gd name="T73" fmla="*/ 366 h 366"/>
                <a:gd name="T74" fmla="*/ 238 w 238"/>
                <a:gd name="T75" fmla="*/ 356 h 366"/>
                <a:gd name="T76" fmla="*/ 236 w 238"/>
                <a:gd name="T77" fmla="*/ 328 h 366"/>
                <a:gd name="T78" fmla="*/ 228 w 238"/>
                <a:gd name="T79" fmla="*/ 322 h 366"/>
                <a:gd name="T80" fmla="*/ 16 w 238"/>
                <a:gd name="T81" fmla="*/ 206 h 366"/>
                <a:gd name="T82" fmla="*/ 114 w 238"/>
                <a:gd name="T83" fmla="*/ 262 h 366"/>
                <a:gd name="T84" fmla="*/ 96 w 238"/>
                <a:gd name="T85" fmla="*/ 236 h 366"/>
                <a:gd name="T86" fmla="*/ 106 w 238"/>
                <a:gd name="T87" fmla="*/ 238 h 366"/>
                <a:gd name="T88" fmla="*/ 154 w 238"/>
                <a:gd name="T89" fmla="*/ 156 h 366"/>
                <a:gd name="T90" fmla="*/ 140 w 238"/>
                <a:gd name="T91" fmla="*/ 156 h 366"/>
                <a:gd name="T92" fmla="*/ 120 w 238"/>
                <a:gd name="T93" fmla="*/ 146 h 366"/>
                <a:gd name="T94" fmla="*/ 110 w 238"/>
                <a:gd name="T95" fmla="*/ 126 h 366"/>
                <a:gd name="T96" fmla="*/ 110 w 238"/>
                <a:gd name="T97" fmla="*/ 112 h 366"/>
                <a:gd name="T98" fmla="*/ 120 w 238"/>
                <a:gd name="T99" fmla="*/ 92 h 366"/>
                <a:gd name="T100" fmla="*/ 140 w 238"/>
                <a:gd name="T101" fmla="*/ 82 h 366"/>
                <a:gd name="T102" fmla="*/ 160 w 238"/>
                <a:gd name="T103" fmla="*/ 84 h 366"/>
                <a:gd name="T104" fmla="*/ 184 w 238"/>
                <a:gd name="T105" fmla="*/ 106 h 366"/>
                <a:gd name="T106" fmla="*/ 202 w 238"/>
                <a:gd name="T107" fmla="*/ 76 h 366"/>
                <a:gd name="T108" fmla="*/ 200 w 238"/>
                <a:gd name="T109" fmla="*/ 68 h 366"/>
                <a:gd name="T110" fmla="*/ 196 w 238"/>
                <a:gd name="T111" fmla="*/ 40 h 366"/>
                <a:gd name="T112" fmla="*/ 166 w 238"/>
                <a:gd name="T113" fmla="*/ 0 h 366"/>
                <a:gd name="T114" fmla="*/ 156 w 238"/>
                <a:gd name="T115" fmla="*/ 42 h 366"/>
                <a:gd name="T116" fmla="*/ 142 w 238"/>
                <a:gd name="T117" fmla="*/ 34 h 366"/>
                <a:gd name="T118" fmla="*/ 132 w 238"/>
                <a:gd name="T119" fmla="*/ 40 h 366"/>
                <a:gd name="T120" fmla="*/ 40 w 238"/>
                <a:gd name="T121" fmla="*/ 198 h 366"/>
                <a:gd name="T122" fmla="*/ 42 w 238"/>
                <a:gd name="T123" fmla="*/ 20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366">
                  <a:moveTo>
                    <a:pt x="232" y="224"/>
                  </a:moveTo>
                  <a:lnTo>
                    <a:pt x="232" y="224"/>
                  </a:lnTo>
                  <a:lnTo>
                    <a:pt x="232" y="242"/>
                  </a:lnTo>
                  <a:lnTo>
                    <a:pt x="228" y="260"/>
                  </a:lnTo>
                  <a:lnTo>
                    <a:pt x="222" y="276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2" y="282"/>
                  </a:lnTo>
                  <a:lnTo>
                    <a:pt x="206" y="274"/>
                  </a:lnTo>
                  <a:lnTo>
                    <a:pt x="198" y="270"/>
                  </a:lnTo>
                  <a:lnTo>
                    <a:pt x="188" y="268"/>
                  </a:lnTo>
                  <a:lnTo>
                    <a:pt x="188" y="268"/>
                  </a:lnTo>
                  <a:lnTo>
                    <a:pt x="182" y="270"/>
                  </a:lnTo>
                  <a:lnTo>
                    <a:pt x="182" y="270"/>
                  </a:lnTo>
                  <a:lnTo>
                    <a:pt x="186" y="260"/>
                  </a:lnTo>
                  <a:lnTo>
                    <a:pt x="190" y="248"/>
                  </a:lnTo>
                  <a:lnTo>
                    <a:pt x="192" y="236"/>
                  </a:lnTo>
                  <a:lnTo>
                    <a:pt x="192" y="224"/>
                  </a:lnTo>
                  <a:lnTo>
                    <a:pt x="192" y="224"/>
                  </a:lnTo>
                  <a:lnTo>
                    <a:pt x="190" y="204"/>
                  </a:lnTo>
                  <a:lnTo>
                    <a:pt x="184" y="186"/>
                  </a:lnTo>
                  <a:lnTo>
                    <a:pt x="176" y="168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72" y="148"/>
                  </a:lnTo>
                  <a:lnTo>
                    <a:pt x="180" y="140"/>
                  </a:lnTo>
                  <a:lnTo>
                    <a:pt x="184" y="130"/>
                  </a:lnTo>
                  <a:lnTo>
                    <a:pt x="186" y="120"/>
                  </a:lnTo>
                  <a:lnTo>
                    <a:pt x="186" y="120"/>
                  </a:lnTo>
                  <a:lnTo>
                    <a:pt x="196" y="130"/>
                  </a:lnTo>
                  <a:lnTo>
                    <a:pt x="206" y="142"/>
                  </a:lnTo>
                  <a:lnTo>
                    <a:pt x="214" y="154"/>
                  </a:lnTo>
                  <a:lnTo>
                    <a:pt x="220" y="166"/>
                  </a:lnTo>
                  <a:lnTo>
                    <a:pt x="226" y="180"/>
                  </a:lnTo>
                  <a:lnTo>
                    <a:pt x="230" y="194"/>
                  </a:lnTo>
                  <a:lnTo>
                    <a:pt x="232" y="208"/>
                  </a:lnTo>
                  <a:lnTo>
                    <a:pt x="232" y="224"/>
                  </a:lnTo>
                  <a:lnTo>
                    <a:pt x="232" y="224"/>
                  </a:lnTo>
                  <a:close/>
                  <a:moveTo>
                    <a:pt x="188" y="310"/>
                  </a:moveTo>
                  <a:lnTo>
                    <a:pt x="188" y="310"/>
                  </a:lnTo>
                  <a:lnTo>
                    <a:pt x="194" y="310"/>
                  </a:lnTo>
                  <a:lnTo>
                    <a:pt x="200" y="306"/>
                  </a:lnTo>
                  <a:lnTo>
                    <a:pt x="202" y="302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202" y="290"/>
                  </a:lnTo>
                  <a:lnTo>
                    <a:pt x="200" y="284"/>
                  </a:lnTo>
                  <a:lnTo>
                    <a:pt x="194" y="282"/>
                  </a:lnTo>
                  <a:lnTo>
                    <a:pt x="188" y="280"/>
                  </a:lnTo>
                  <a:lnTo>
                    <a:pt x="188" y="280"/>
                  </a:lnTo>
                  <a:lnTo>
                    <a:pt x="182" y="282"/>
                  </a:lnTo>
                  <a:lnTo>
                    <a:pt x="178" y="284"/>
                  </a:lnTo>
                  <a:lnTo>
                    <a:pt x="174" y="290"/>
                  </a:lnTo>
                  <a:lnTo>
                    <a:pt x="174" y="296"/>
                  </a:lnTo>
                  <a:lnTo>
                    <a:pt x="174" y="296"/>
                  </a:lnTo>
                  <a:lnTo>
                    <a:pt x="174" y="302"/>
                  </a:lnTo>
                  <a:lnTo>
                    <a:pt x="178" y="306"/>
                  </a:lnTo>
                  <a:lnTo>
                    <a:pt x="182" y="310"/>
                  </a:lnTo>
                  <a:lnTo>
                    <a:pt x="188" y="310"/>
                  </a:lnTo>
                  <a:lnTo>
                    <a:pt x="188" y="310"/>
                  </a:lnTo>
                  <a:close/>
                  <a:moveTo>
                    <a:pt x="148" y="98"/>
                  </a:moveTo>
                  <a:lnTo>
                    <a:pt x="148" y="98"/>
                  </a:lnTo>
                  <a:lnTo>
                    <a:pt x="140" y="98"/>
                  </a:lnTo>
                  <a:lnTo>
                    <a:pt x="132" y="104"/>
                  </a:lnTo>
                  <a:lnTo>
                    <a:pt x="128" y="11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28" y="128"/>
                  </a:lnTo>
                  <a:lnTo>
                    <a:pt x="132" y="134"/>
                  </a:lnTo>
                  <a:lnTo>
                    <a:pt x="140" y="140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56" y="140"/>
                  </a:lnTo>
                  <a:lnTo>
                    <a:pt x="164" y="134"/>
                  </a:lnTo>
                  <a:lnTo>
                    <a:pt x="168" y="128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68" y="110"/>
                  </a:lnTo>
                  <a:lnTo>
                    <a:pt x="164" y="104"/>
                  </a:lnTo>
                  <a:lnTo>
                    <a:pt x="156" y="98"/>
                  </a:lnTo>
                  <a:lnTo>
                    <a:pt x="148" y="98"/>
                  </a:lnTo>
                  <a:lnTo>
                    <a:pt x="148" y="98"/>
                  </a:lnTo>
                  <a:close/>
                  <a:moveTo>
                    <a:pt x="228" y="322"/>
                  </a:moveTo>
                  <a:lnTo>
                    <a:pt x="192" y="322"/>
                  </a:lnTo>
                  <a:lnTo>
                    <a:pt x="192" y="322"/>
                  </a:lnTo>
                  <a:lnTo>
                    <a:pt x="188" y="322"/>
                  </a:lnTo>
                  <a:lnTo>
                    <a:pt x="188" y="322"/>
                  </a:lnTo>
                  <a:lnTo>
                    <a:pt x="178" y="320"/>
                  </a:lnTo>
                  <a:lnTo>
                    <a:pt x="170" y="314"/>
                  </a:lnTo>
                  <a:lnTo>
                    <a:pt x="164" y="306"/>
                  </a:lnTo>
                  <a:lnTo>
                    <a:pt x="162" y="296"/>
                  </a:lnTo>
                  <a:lnTo>
                    <a:pt x="162" y="296"/>
                  </a:lnTo>
                  <a:lnTo>
                    <a:pt x="150" y="306"/>
                  </a:lnTo>
                  <a:lnTo>
                    <a:pt x="136" y="314"/>
                  </a:lnTo>
                  <a:lnTo>
                    <a:pt x="122" y="318"/>
                  </a:lnTo>
                  <a:lnTo>
                    <a:pt x="106" y="322"/>
                  </a:lnTo>
                  <a:lnTo>
                    <a:pt x="10" y="322"/>
                  </a:lnTo>
                  <a:lnTo>
                    <a:pt x="10" y="322"/>
                  </a:lnTo>
                  <a:lnTo>
                    <a:pt x="6" y="322"/>
                  </a:lnTo>
                  <a:lnTo>
                    <a:pt x="2" y="326"/>
                  </a:lnTo>
                  <a:lnTo>
                    <a:pt x="0" y="328"/>
                  </a:lnTo>
                  <a:lnTo>
                    <a:pt x="0" y="33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60"/>
                  </a:lnTo>
                  <a:lnTo>
                    <a:pt x="2" y="362"/>
                  </a:lnTo>
                  <a:lnTo>
                    <a:pt x="6" y="366"/>
                  </a:lnTo>
                  <a:lnTo>
                    <a:pt x="10" y="366"/>
                  </a:lnTo>
                  <a:lnTo>
                    <a:pt x="228" y="366"/>
                  </a:lnTo>
                  <a:lnTo>
                    <a:pt x="228" y="366"/>
                  </a:lnTo>
                  <a:lnTo>
                    <a:pt x="232" y="366"/>
                  </a:lnTo>
                  <a:lnTo>
                    <a:pt x="234" y="362"/>
                  </a:lnTo>
                  <a:lnTo>
                    <a:pt x="236" y="360"/>
                  </a:lnTo>
                  <a:lnTo>
                    <a:pt x="238" y="356"/>
                  </a:lnTo>
                  <a:lnTo>
                    <a:pt x="238" y="332"/>
                  </a:lnTo>
                  <a:lnTo>
                    <a:pt x="238" y="332"/>
                  </a:lnTo>
                  <a:lnTo>
                    <a:pt x="236" y="328"/>
                  </a:lnTo>
                  <a:lnTo>
                    <a:pt x="234" y="326"/>
                  </a:lnTo>
                  <a:lnTo>
                    <a:pt x="232" y="322"/>
                  </a:lnTo>
                  <a:lnTo>
                    <a:pt x="228" y="322"/>
                  </a:lnTo>
                  <a:lnTo>
                    <a:pt x="228" y="322"/>
                  </a:lnTo>
                  <a:close/>
                  <a:moveTo>
                    <a:pt x="114" y="262"/>
                  </a:moveTo>
                  <a:lnTo>
                    <a:pt x="16" y="206"/>
                  </a:lnTo>
                  <a:lnTo>
                    <a:pt x="6" y="222"/>
                  </a:lnTo>
                  <a:lnTo>
                    <a:pt x="104" y="278"/>
                  </a:lnTo>
                  <a:lnTo>
                    <a:pt x="114" y="262"/>
                  </a:lnTo>
                  <a:close/>
                  <a:moveTo>
                    <a:pt x="46" y="208"/>
                  </a:moveTo>
                  <a:lnTo>
                    <a:pt x="96" y="236"/>
                  </a:lnTo>
                  <a:lnTo>
                    <a:pt x="96" y="236"/>
                  </a:lnTo>
                  <a:lnTo>
                    <a:pt x="102" y="238"/>
                  </a:lnTo>
                  <a:lnTo>
                    <a:pt x="102" y="238"/>
                  </a:lnTo>
                  <a:lnTo>
                    <a:pt x="106" y="238"/>
                  </a:lnTo>
                  <a:lnTo>
                    <a:pt x="110" y="234"/>
                  </a:lnTo>
                  <a:lnTo>
                    <a:pt x="154" y="156"/>
                  </a:lnTo>
                  <a:lnTo>
                    <a:pt x="154" y="156"/>
                  </a:lnTo>
                  <a:lnTo>
                    <a:pt x="148" y="158"/>
                  </a:lnTo>
                  <a:lnTo>
                    <a:pt x="148" y="158"/>
                  </a:lnTo>
                  <a:lnTo>
                    <a:pt x="140" y="156"/>
                  </a:lnTo>
                  <a:lnTo>
                    <a:pt x="132" y="154"/>
                  </a:lnTo>
                  <a:lnTo>
                    <a:pt x="126" y="150"/>
                  </a:lnTo>
                  <a:lnTo>
                    <a:pt x="120" y="146"/>
                  </a:lnTo>
                  <a:lnTo>
                    <a:pt x="116" y="140"/>
                  </a:lnTo>
                  <a:lnTo>
                    <a:pt x="112" y="134"/>
                  </a:lnTo>
                  <a:lnTo>
                    <a:pt x="110" y="126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10" y="112"/>
                  </a:lnTo>
                  <a:lnTo>
                    <a:pt x="112" y="104"/>
                  </a:lnTo>
                  <a:lnTo>
                    <a:pt x="116" y="98"/>
                  </a:lnTo>
                  <a:lnTo>
                    <a:pt x="120" y="92"/>
                  </a:lnTo>
                  <a:lnTo>
                    <a:pt x="126" y="88"/>
                  </a:lnTo>
                  <a:lnTo>
                    <a:pt x="132" y="84"/>
                  </a:lnTo>
                  <a:lnTo>
                    <a:pt x="140" y="82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60" y="84"/>
                  </a:lnTo>
                  <a:lnTo>
                    <a:pt x="170" y="88"/>
                  </a:lnTo>
                  <a:lnTo>
                    <a:pt x="178" y="96"/>
                  </a:lnTo>
                  <a:lnTo>
                    <a:pt x="184" y="106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2" y="76"/>
                  </a:lnTo>
                  <a:lnTo>
                    <a:pt x="200" y="72"/>
                  </a:lnTo>
                  <a:lnTo>
                    <a:pt x="200" y="72"/>
                  </a:lnTo>
                  <a:lnTo>
                    <a:pt x="200" y="68"/>
                  </a:lnTo>
                  <a:lnTo>
                    <a:pt x="196" y="66"/>
                  </a:lnTo>
                  <a:lnTo>
                    <a:pt x="184" y="58"/>
                  </a:lnTo>
                  <a:lnTo>
                    <a:pt x="196" y="40"/>
                  </a:lnTo>
                  <a:lnTo>
                    <a:pt x="206" y="46"/>
                  </a:lnTo>
                  <a:lnTo>
                    <a:pt x="216" y="30"/>
                  </a:lnTo>
                  <a:lnTo>
                    <a:pt x="166" y="0"/>
                  </a:lnTo>
                  <a:lnTo>
                    <a:pt x="156" y="16"/>
                  </a:lnTo>
                  <a:lnTo>
                    <a:pt x="168" y="24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2" y="34"/>
                  </a:lnTo>
                  <a:lnTo>
                    <a:pt x="138" y="34"/>
                  </a:lnTo>
                  <a:lnTo>
                    <a:pt x="134" y="36"/>
                  </a:lnTo>
                  <a:lnTo>
                    <a:pt x="132" y="40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0" y="198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2" y="204"/>
                  </a:lnTo>
                  <a:lnTo>
                    <a:pt x="46" y="208"/>
                  </a:lnTo>
                  <a:lnTo>
                    <a:pt x="46" y="20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44" name="Group 6320"/>
          <p:cNvGrpSpPr/>
          <p:nvPr/>
        </p:nvGrpSpPr>
        <p:grpSpPr>
          <a:xfrm>
            <a:off x="1326408" y="4760296"/>
            <a:ext cx="432000" cy="432000"/>
            <a:chOff x="7867755" y="4690710"/>
            <a:chExt cx="612000" cy="612000"/>
          </a:xfrm>
        </p:grpSpPr>
        <p:sp>
          <p:nvSpPr>
            <p:cNvPr id="45" name="Oval 161"/>
            <p:cNvSpPr/>
            <p:nvPr/>
          </p:nvSpPr>
          <p:spPr bwMode="ltGray">
            <a:xfrm>
              <a:off x="7867755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6" name="Freeform 4849"/>
            <p:cNvSpPr>
              <a:spLocks noEditPoints="1"/>
            </p:cNvSpPr>
            <p:nvPr/>
          </p:nvSpPr>
          <p:spPr bwMode="auto">
            <a:xfrm>
              <a:off x="7975966" y="4844837"/>
              <a:ext cx="394802" cy="319253"/>
            </a:xfrm>
            <a:custGeom>
              <a:avLst/>
              <a:gdLst>
                <a:gd name="T0" fmla="*/ 0 w 324"/>
                <a:gd name="T1" fmla="*/ 136 h 262"/>
                <a:gd name="T2" fmla="*/ 0 w 324"/>
                <a:gd name="T3" fmla="*/ 132 h 262"/>
                <a:gd name="T4" fmla="*/ 6 w 324"/>
                <a:gd name="T5" fmla="*/ 126 h 262"/>
                <a:gd name="T6" fmla="*/ 46 w 324"/>
                <a:gd name="T7" fmla="*/ 126 h 262"/>
                <a:gd name="T8" fmla="*/ 50 w 324"/>
                <a:gd name="T9" fmla="*/ 126 h 262"/>
                <a:gd name="T10" fmla="*/ 56 w 324"/>
                <a:gd name="T11" fmla="*/ 132 h 262"/>
                <a:gd name="T12" fmla="*/ 56 w 324"/>
                <a:gd name="T13" fmla="*/ 212 h 262"/>
                <a:gd name="T14" fmla="*/ 56 w 324"/>
                <a:gd name="T15" fmla="*/ 216 h 262"/>
                <a:gd name="T16" fmla="*/ 50 w 324"/>
                <a:gd name="T17" fmla="*/ 220 h 262"/>
                <a:gd name="T18" fmla="*/ 10 w 324"/>
                <a:gd name="T19" fmla="*/ 222 h 262"/>
                <a:gd name="T20" fmla="*/ 6 w 324"/>
                <a:gd name="T21" fmla="*/ 220 h 262"/>
                <a:gd name="T22" fmla="*/ 0 w 324"/>
                <a:gd name="T23" fmla="*/ 216 h 262"/>
                <a:gd name="T24" fmla="*/ 0 w 324"/>
                <a:gd name="T25" fmla="*/ 212 h 262"/>
                <a:gd name="T26" fmla="*/ 136 w 324"/>
                <a:gd name="T27" fmla="*/ 222 h 262"/>
                <a:gd name="T28" fmla="*/ 140 w 324"/>
                <a:gd name="T29" fmla="*/ 220 h 262"/>
                <a:gd name="T30" fmla="*/ 144 w 324"/>
                <a:gd name="T31" fmla="*/ 216 h 262"/>
                <a:gd name="T32" fmla="*/ 146 w 324"/>
                <a:gd name="T33" fmla="*/ 58 h 262"/>
                <a:gd name="T34" fmla="*/ 144 w 324"/>
                <a:gd name="T35" fmla="*/ 54 h 262"/>
                <a:gd name="T36" fmla="*/ 140 w 324"/>
                <a:gd name="T37" fmla="*/ 50 h 262"/>
                <a:gd name="T38" fmla="*/ 100 w 324"/>
                <a:gd name="T39" fmla="*/ 48 h 262"/>
                <a:gd name="T40" fmla="*/ 96 w 324"/>
                <a:gd name="T41" fmla="*/ 50 h 262"/>
                <a:gd name="T42" fmla="*/ 90 w 324"/>
                <a:gd name="T43" fmla="*/ 54 h 262"/>
                <a:gd name="T44" fmla="*/ 90 w 324"/>
                <a:gd name="T45" fmla="*/ 212 h 262"/>
                <a:gd name="T46" fmla="*/ 90 w 324"/>
                <a:gd name="T47" fmla="*/ 216 h 262"/>
                <a:gd name="T48" fmla="*/ 96 w 324"/>
                <a:gd name="T49" fmla="*/ 220 h 262"/>
                <a:gd name="T50" fmla="*/ 100 w 324"/>
                <a:gd name="T51" fmla="*/ 222 h 262"/>
                <a:gd name="T52" fmla="*/ 224 w 324"/>
                <a:gd name="T53" fmla="*/ 222 h 262"/>
                <a:gd name="T54" fmla="*/ 228 w 324"/>
                <a:gd name="T55" fmla="*/ 220 h 262"/>
                <a:gd name="T56" fmla="*/ 234 w 324"/>
                <a:gd name="T57" fmla="*/ 216 h 262"/>
                <a:gd name="T58" fmla="*/ 234 w 324"/>
                <a:gd name="T59" fmla="*/ 86 h 262"/>
                <a:gd name="T60" fmla="*/ 234 w 324"/>
                <a:gd name="T61" fmla="*/ 82 h 262"/>
                <a:gd name="T62" fmla="*/ 228 w 324"/>
                <a:gd name="T63" fmla="*/ 76 h 262"/>
                <a:gd name="T64" fmla="*/ 188 w 324"/>
                <a:gd name="T65" fmla="*/ 76 h 262"/>
                <a:gd name="T66" fmla="*/ 184 w 324"/>
                <a:gd name="T67" fmla="*/ 76 h 262"/>
                <a:gd name="T68" fmla="*/ 180 w 324"/>
                <a:gd name="T69" fmla="*/ 82 h 262"/>
                <a:gd name="T70" fmla="*/ 178 w 324"/>
                <a:gd name="T71" fmla="*/ 212 h 262"/>
                <a:gd name="T72" fmla="*/ 180 w 324"/>
                <a:gd name="T73" fmla="*/ 216 h 262"/>
                <a:gd name="T74" fmla="*/ 184 w 324"/>
                <a:gd name="T75" fmla="*/ 220 h 262"/>
                <a:gd name="T76" fmla="*/ 188 w 324"/>
                <a:gd name="T77" fmla="*/ 222 h 262"/>
                <a:gd name="T78" fmla="*/ 278 w 324"/>
                <a:gd name="T79" fmla="*/ 0 h 262"/>
                <a:gd name="T80" fmla="*/ 274 w 324"/>
                <a:gd name="T81" fmla="*/ 0 h 262"/>
                <a:gd name="T82" fmla="*/ 268 w 324"/>
                <a:gd name="T83" fmla="*/ 6 h 262"/>
                <a:gd name="T84" fmla="*/ 268 w 324"/>
                <a:gd name="T85" fmla="*/ 212 h 262"/>
                <a:gd name="T86" fmla="*/ 268 w 324"/>
                <a:gd name="T87" fmla="*/ 216 h 262"/>
                <a:gd name="T88" fmla="*/ 274 w 324"/>
                <a:gd name="T89" fmla="*/ 220 h 262"/>
                <a:gd name="T90" fmla="*/ 314 w 324"/>
                <a:gd name="T91" fmla="*/ 222 h 262"/>
                <a:gd name="T92" fmla="*/ 318 w 324"/>
                <a:gd name="T93" fmla="*/ 220 h 262"/>
                <a:gd name="T94" fmla="*/ 324 w 324"/>
                <a:gd name="T95" fmla="*/ 216 h 262"/>
                <a:gd name="T96" fmla="*/ 324 w 324"/>
                <a:gd name="T97" fmla="*/ 10 h 262"/>
                <a:gd name="T98" fmla="*/ 324 w 324"/>
                <a:gd name="T99" fmla="*/ 6 h 262"/>
                <a:gd name="T100" fmla="*/ 318 w 324"/>
                <a:gd name="T101" fmla="*/ 0 h 262"/>
                <a:gd name="T102" fmla="*/ 314 w 324"/>
                <a:gd name="T103" fmla="*/ 0 h 262"/>
                <a:gd name="T104" fmla="*/ 0 w 324"/>
                <a:gd name="T105" fmla="*/ 242 h 262"/>
                <a:gd name="T106" fmla="*/ 324 w 324"/>
                <a:gd name="T10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262">
                  <a:moveTo>
                    <a:pt x="0" y="212"/>
                  </a:moveTo>
                  <a:lnTo>
                    <a:pt x="0" y="13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2" y="128"/>
                  </a:lnTo>
                  <a:lnTo>
                    <a:pt x="6" y="126"/>
                  </a:lnTo>
                  <a:lnTo>
                    <a:pt x="10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50" y="126"/>
                  </a:lnTo>
                  <a:lnTo>
                    <a:pt x="54" y="128"/>
                  </a:lnTo>
                  <a:lnTo>
                    <a:pt x="56" y="132"/>
                  </a:lnTo>
                  <a:lnTo>
                    <a:pt x="56" y="136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0" y="220"/>
                  </a:lnTo>
                  <a:lnTo>
                    <a:pt x="46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6" y="220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00" y="222"/>
                  </a:moveTo>
                  <a:lnTo>
                    <a:pt x="136" y="222"/>
                  </a:lnTo>
                  <a:lnTo>
                    <a:pt x="136" y="222"/>
                  </a:lnTo>
                  <a:lnTo>
                    <a:pt x="140" y="220"/>
                  </a:lnTo>
                  <a:lnTo>
                    <a:pt x="142" y="218"/>
                  </a:lnTo>
                  <a:lnTo>
                    <a:pt x="144" y="216"/>
                  </a:lnTo>
                  <a:lnTo>
                    <a:pt x="146" y="212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4" y="54"/>
                  </a:lnTo>
                  <a:lnTo>
                    <a:pt x="142" y="52"/>
                  </a:lnTo>
                  <a:lnTo>
                    <a:pt x="140" y="50"/>
                  </a:lnTo>
                  <a:lnTo>
                    <a:pt x="136" y="48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96" y="50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90" y="212"/>
                  </a:lnTo>
                  <a:lnTo>
                    <a:pt x="90" y="212"/>
                  </a:lnTo>
                  <a:lnTo>
                    <a:pt x="90" y="216"/>
                  </a:lnTo>
                  <a:lnTo>
                    <a:pt x="92" y="218"/>
                  </a:lnTo>
                  <a:lnTo>
                    <a:pt x="96" y="220"/>
                  </a:lnTo>
                  <a:lnTo>
                    <a:pt x="100" y="222"/>
                  </a:lnTo>
                  <a:lnTo>
                    <a:pt x="100" y="222"/>
                  </a:lnTo>
                  <a:close/>
                  <a:moveTo>
                    <a:pt x="188" y="222"/>
                  </a:moveTo>
                  <a:lnTo>
                    <a:pt x="224" y="222"/>
                  </a:lnTo>
                  <a:lnTo>
                    <a:pt x="224" y="222"/>
                  </a:lnTo>
                  <a:lnTo>
                    <a:pt x="228" y="220"/>
                  </a:lnTo>
                  <a:lnTo>
                    <a:pt x="232" y="218"/>
                  </a:lnTo>
                  <a:lnTo>
                    <a:pt x="234" y="216"/>
                  </a:lnTo>
                  <a:lnTo>
                    <a:pt x="234" y="212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4" y="82"/>
                  </a:lnTo>
                  <a:lnTo>
                    <a:pt x="232" y="78"/>
                  </a:lnTo>
                  <a:lnTo>
                    <a:pt x="228" y="76"/>
                  </a:lnTo>
                  <a:lnTo>
                    <a:pt x="224" y="76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84" y="76"/>
                  </a:lnTo>
                  <a:lnTo>
                    <a:pt x="182" y="78"/>
                  </a:lnTo>
                  <a:lnTo>
                    <a:pt x="180" y="82"/>
                  </a:lnTo>
                  <a:lnTo>
                    <a:pt x="178" y="86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80" y="216"/>
                  </a:lnTo>
                  <a:lnTo>
                    <a:pt x="182" y="218"/>
                  </a:lnTo>
                  <a:lnTo>
                    <a:pt x="184" y="220"/>
                  </a:lnTo>
                  <a:lnTo>
                    <a:pt x="188" y="222"/>
                  </a:lnTo>
                  <a:lnTo>
                    <a:pt x="188" y="222"/>
                  </a:lnTo>
                  <a:close/>
                  <a:moveTo>
                    <a:pt x="314" y="0"/>
                  </a:moveTo>
                  <a:lnTo>
                    <a:pt x="278" y="0"/>
                  </a:lnTo>
                  <a:lnTo>
                    <a:pt x="278" y="0"/>
                  </a:lnTo>
                  <a:lnTo>
                    <a:pt x="274" y="0"/>
                  </a:lnTo>
                  <a:lnTo>
                    <a:pt x="270" y="2"/>
                  </a:lnTo>
                  <a:lnTo>
                    <a:pt x="268" y="6"/>
                  </a:lnTo>
                  <a:lnTo>
                    <a:pt x="268" y="10"/>
                  </a:lnTo>
                  <a:lnTo>
                    <a:pt x="268" y="212"/>
                  </a:lnTo>
                  <a:lnTo>
                    <a:pt x="268" y="212"/>
                  </a:lnTo>
                  <a:lnTo>
                    <a:pt x="268" y="216"/>
                  </a:lnTo>
                  <a:lnTo>
                    <a:pt x="270" y="218"/>
                  </a:lnTo>
                  <a:lnTo>
                    <a:pt x="274" y="220"/>
                  </a:lnTo>
                  <a:lnTo>
                    <a:pt x="278" y="222"/>
                  </a:lnTo>
                  <a:lnTo>
                    <a:pt x="314" y="222"/>
                  </a:lnTo>
                  <a:lnTo>
                    <a:pt x="314" y="222"/>
                  </a:lnTo>
                  <a:lnTo>
                    <a:pt x="318" y="220"/>
                  </a:lnTo>
                  <a:lnTo>
                    <a:pt x="322" y="218"/>
                  </a:lnTo>
                  <a:lnTo>
                    <a:pt x="324" y="216"/>
                  </a:lnTo>
                  <a:lnTo>
                    <a:pt x="324" y="212"/>
                  </a:lnTo>
                  <a:lnTo>
                    <a:pt x="324" y="10"/>
                  </a:lnTo>
                  <a:lnTo>
                    <a:pt x="324" y="10"/>
                  </a:lnTo>
                  <a:lnTo>
                    <a:pt x="324" y="6"/>
                  </a:lnTo>
                  <a:lnTo>
                    <a:pt x="322" y="2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14" y="0"/>
                  </a:lnTo>
                  <a:close/>
                  <a:moveTo>
                    <a:pt x="324" y="242"/>
                  </a:moveTo>
                  <a:lnTo>
                    <a:pt x="0" y="242"/>
                  </a:lnTo>
                  <a:lnTo>
                    <a:pt x="0" y="262"/>
                  </a:lnTo>
                  <a:lnTo>
                    <a:pt x="324" y="262"/>
                  </a:lnTo>
                  <a:lnTo>
                    <a:pt x="324" y="2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47" name="Group 104"/>
          <p:cNvGrpSpPr/>
          <p:nvPr/>
        </p:nvGrpSpPr>
        <p:grpSpPr>
          <a:xfrm>
            <a:off x="1355304" y="5409280"/>
            <a:ext cx="432000" cy="432000"/>
            <a:chOff x="9322641" y="2258092"/>
            <a:chExt cx="612000" cy="612000"/>
          </a:xfrm>
        </p:grpSpPr>
        <p:sp>
          <p:nvSpPr>
            <p:cNvPr id="48" name="Oval 338"/>
            <p:cNvSpPr/>
            <p:nvPr/>
          </p:nvSpPr>
          <p:spPr bwMode="ltGray">
            <a:xfrm>
              <a:off x="9322641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9" name="Freeform 4959"/>
            <p:cNvSpPr>
              <a:spLocks noEditPoints="1"/>
            </p:cNvSpPr>
            <p:nvPr/>
          </p:nvSpPr>
          <p:spPr bwMode="auto">
            <a:xfrm>
              <a:off x="9411821" y="2426874"/>
              <a:ext cx="433640" cy="337276"/>
            </a:xfrm>
            <a:custGeom>
              <a:avLst/>
              <a:gdLst>
                <a:gd name="T0" fmla="*/ 348 w 360"/>
                <a:gd name="T1" fmla="*/ 0 h 280"/>
                <a:gd name="T2" fmla="*/ 8 w 360"/>
                <a:gd name="T3" fmla="*/ 0 h 280"/>
                <a:gd name="T4" fmla="*/ 0 w 360"/>
                <a:gd name="T5" fmla="*/ 8 h 280"/>
                <a:gd name="T6" fmla="*/ 8 w 360"/>
                <a:gd name="T7" fmla="*/ 242 h 280"/>
                <a:gd name="T8" fmla="*/ 180 w 360"/>
                <a:gd name="T9" fmla="*/ 280 h 280"/>
                <a:gd name="T10" fmla="*/ 358 w 360"/>
                <a:gd name="T11" fmla="*/ 238 h 280"/>
                <a:gd name="T12" fmla="*/ 360 w 360"/>
                <a:gd name="T13" fmla="*/ 4 h 280"/>
                <a:gd name="T14" fmla="*/ 20 w 360"/>
                <a:gd name="T15" fmla="*/ 224 h 280"/>
                <a:gd name="T16" fmla="*/ 200 w 360"/>
                <a:gd name="T17" fmla="*/ 54 h 280"/>
                <a:gd name="T18" fmla="*/ 334 w 360"/>
                <a:gd name="T19" fmla="*/ 26 h 280"/>
                <a:gd name="T20" fmla="*/ 338 w 360"/>
                <a:gd name="T21" fmla="*/ 36 h 280"/>
                <a:gd name="T22" fmla="*/ 204 w 360"/>
                <a:gd name="T23" fmla="*/ 72 h 280"/>
                <a:gd name="T24" fmla="*/ 196 w 360"/>
                <a:gd name="T25" fmla="*/ 72 h 280"/>
                <a:gd name="T26" fmla="*/ 194 w 360"/>
                <a:gd name="T27" fmla="*/ 58 h 280"/>
                <a:gd name="T28" fmla="*/ 200 w 360"/>
                <a:gd name="T29" fmla="*/ 90 h 280"/>
                <a:gd name="T30" fmla="*/ 270 w 360"/>
                <a:gd name="T31" fmla="*/ 76 h 280"/>
                <a:gd name="T32" fmla="*/ 274 w 360"/>
                <a:gd name="T33" fmla="*/ 86 h 280"/>
                <a:gd name="T34" fmla="*/ 204 w 360"/>
                <a:gd name="T35" fmla="*/ 108 h 280"/>
                <a:gd name="T36" fmla="*/ 196 w 360"/>
                <a:gd name="T37" fmla="*/ 106 h 280"/>
                <a:gd name="T38" fmla="*/ 194 w 360"/>
                <a:gd name="T39" fmla="*/ 94 h 280"/>
                <a:gd name="T40" fmla="*/ 340 w 360"/>
                <a:gd name="T41" fmla="*/ 168 h 280"/>
                <a:gd name="T42" fmla="*/ 336 w 360"/>
                <a:gd name="T43" fmla="*/ 174 h 280"/>
                <a:gd name="T44" fmla="*/ 326 w 360"/>
                <a:gd name="T45" fmla="*/ 172 h 280"/>
                <a:gd name="T46" fmla="*/ 284 w 360"/>
                <a:gd name="T47" fmla="*/ 192 h 280"/>
                <a:gd name="T48" fmla="*/ 210 w 360"/>
                <a:gd name="T49" fmla="*/ 242 h 280"/>
                <a:gd name="T50" fmla="*/ 196 w 360"/>
                <a:gd name="T51" fmla="*/ 246 h 280"/>
                <a:gd name="T52" fmla="*/ 192 w 360"/>
                <a:gd name="T53" fmla="*/ 236 h 280"/>
                <a:gd name="T54" fmla="*/ 234 w 360"/>
                <a:gd name="T55" fmla="*/ 156 h 280"/>
                <a:gd name="T56" fmla="*/ 280 w 360"/>
                <a:gd name="T57" fmla="*/ 170 h 280"/>
                <a:gd name="T58" fmla="*/ 290 w 360"/>
                <a:gd name="T59" fmla="*/ 134 h 280"/>
                <a:gd name="T60" fmla="*/ 298 w 360"/>
                <a:gd name="T61" fmla="*/ 124 h 280"/>
                <a:gd name="T62" fmla="*/ 336 w 360"/>
                <a:gd name="T63" fmla="*/ 124 h 280"/>
                <a:gd name="T64" fmla="*/ 340 w 360"/>
                <a:gd name="T65" fmla="*/ 168 h 280"/>
                <a:gd name="T66" fmla="*/ 46 w 360"/>
                <a:gd name="T67" fmla="*/ 68 h 280"/>
                <a:gd name="T68" fmla="*/ 38 w 360"/>
                <a:gd name="T69" fmla="*/ 60 h 280"/>
                <a:gd name="T70" fmla="*/ 42 w 360"/>
                <a:gd name="T71" fmla="*/ 50 h 280"/>
                <a:gd name="T72" fmla="*/ 140 w 360"/>
                <a:gd name="T73" fmla="*/ 68 h 280"/>
                <a:gd name="T74" fmla="*/ 148 w 360"/>
                <a:gd name="T75" fmla="*/ 80 h 280"/>
                <a:gd name="T76" fmla="*/ 138 w 360"/>
                <a:gd name="T77" fmla="*/ 88 h 280"/>
                <a:gd name="T78" fmla="*/ 70 w 360"/>
                <a:gd name="T79" fmla="*/ 126 h 280"/>
                <a:gd name="T80" fmla="*/ 44 w 360"/>
                <a:gd name="T81" fmla="*/ 142 h 280"/>
                <a:gd name="T82" fmla="*/ 38 w 360"/>
                <a:gd name="T83" fmla="*/ 168 h 280"/>
                <a:gd name="T84" fmla="*/ 50 w 360"/>
                <a:gd name="T85" fmla="*/ 202 h 280"/>
                <a:gd name="T86" fmla="*/ 78 w 360"/>
                <a:gd name="T87" fmla="*/ 218 h 280"/>
                <a:gd name="T88" fmla="*/ 98 w 360"/>
                <a:gd name="T89" fmla="*/ 212 h 280"/>
                <a:gd name="T90" fmla="*/ 116 w 360"/>
                <a:gd name="T91" fmla="*/ 186 h 280"/>
                <a:gd name="T92" fmla="*/ 128 w 360"/>
                <a:gd name="T93" fmla="*/ 166 h 280"/>
                <a:gd name="T94" fmla="*/ 116 w 360"/>
                <a:gd name="T95" fmla="*/ 132 h 280"/>
                <a:gd name="T96" fmla="*/ 88 w 360"/>
                <a:gd name="T97" fmla="*/ 11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280">
                  <a:moveTo>
                    <a:pt x="356" y="2"/>
                  </a:moveTo>
                  <a:lnTo>
                    <a:pt x="356" y="2"/>
                  </a:lnTo>
                  <a:lnTo>
                    <a:pt x="352" y="0"/>
                  </a:lnTo>
                  <a:lnTo>
                    <a:pt x="348" y="0"/>
                  </a:lnTo>
                  <a:lnTo>
                    <a:pt x="180" y="3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38"/>
                  </a:lnTo>
                  <a:lnTo>
                    <a:pt x="8" y="242"/>
                  </a:lnTo>
                  <a:lnTo>
                    <a:pt x="178" y="280"/>
                  </a:lnTo>
                  <a:lnTo>
                    <a:pt x="178" y="280"/>
                  </a:lnTo>
                  <a:lnTo>
                    <a:pt x="180" y="280"/>
                  </a:lnTo>
                  <a:lnTo>
                    <a:pt x="180" y="280"/>
                  </a:lnTo>
                  <a:lnTo>
                    <a:pt x="182" y="280"/>
                  </a:lnTo>
                  <a:lnTo>
                    <a:pt x="352" y="242"/>
                  </a:lnTo>
                  <a:lnTo>
                    <a:pt x="352" y="242"/>
                  </a:lnTo>
                  <a:lnTo>
                    <a:pt x="358" y="238"/>
                  </a:lnTo>
                  <a:lnTo>
                    <a:pt x="360" y="232"/>
                  </a:lnTo>
                  <a:lnTo>
                    <a:pt x="360" y="8"/>
                  </a:lnTo>
                  <a:lnTo>
                    <a:pt x="360" y="8"/>
                  </a:lnTo>
                  <a:lnTo>
                    <a:pt x="360" y="4"/>
                  </a:lnTo>
                  <a:lnTo>
                    <a:pt x="356" y="2"/>
                  </a:lnTo>
                  <a:lnTo>
                    <a:pt x="356" y="2"/>
                  </a:lnTo>
                  <a:close/>
                  <a:moveTo>
                    <a:pt x="170" y="258"/>
                  </a:moveTo>
                  <a:lnTo>
                    <a:pt x="20" y="224"/>
                  </a:lnTo>
                  <a:lnTo>
                    <a:pt x="20" y="22"/>
                  </a:lnTo>
                  <a:lnTo>
                    <a:pt x="170" y="56"/>
                  </a:lnTo>
                  <a:lnTo>
                    <a:pt x="170" y="258"/>
                  </a:lnTo>
                  <a:close/>
                  <a:moveTo>
                    <a:pt x="200" y="54"/>
                  </a:moveTo>
                  <a:lnTo>
                    <a:pt x="326" y="24"/>
                  </a:lnTo>
                  <a:lnTo>
                    <a:pt x="326" y="24"/>
                  </a:lnTo>
                  <a:lnTo>
                    <a:pt x="330" y="24"/>
                  </a:lnTo>
                  <a:lnTo>
                    <a:pt x="334" y="26"/>
                  </a:lnTo>
                  <a:lnTo>
                    <a:pt x="336" y="28"/>
                  </a:lnTo>
                  <a:lnTo>
                    <a:pt x="338" y="32"/>
                  </a:lnTo>
                  <a:lnTo>
                    <a:pt x="338" y="32"/>
                  </a:lnTo>
                  <a:lnTo>
                    <a:pt x="338" y="36"/>
                  </a:lnTo>
                  <a:lnTo>
                    <a:pt x="336" y="40"/>
                  </a:lnTo>
                  <a:lnTo>
                    <a:pt x="334" y="42"/>
                  </a:lnTo>
                  <a:lnTo>
                    <a:pt x="330" y="44"/>
                  </a:lnTo>
                  <a:lnTo>
                    <a:pt x="204" y="72"/>
                  </a:lnTo>
                  <a:lnTo>
                    <a:pt x="204" y="72"/>
                  </a:lnTo>
                  <a:lnTo>
                    <a:pt x="202" y="74"/>
                  </a:lnTo>
                  <a:lnTo>
                    <a:pt x="202" y="74"/>
                  </a:lnTo>
                  <a:lnTo>
                    <a:pt x="196" y="72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92" y="62"/>
                  </a:lnTo>
                  <a:lnTo>
                    <a:pt x="194" y="58"/>
                  </a:lnTo>
                  <a:lnTo>
                    <a:pt x="196" y="56"/>
                  </a:lnTo>
                  <a:lnTo>
                    <a:pt x="200" y="54"/>
                  </a:lnTo>
                  <a:lnTo>
                    <a:pt x="200" y="54"/>
                  </a:lnTo>
                  <a:close/>
                  <a:moveTo>
                    <a:pt x="200" y="90"/>
                  </a:moveTo>
                  <a:lnTo>
                    <a:pt x="262" y="74"/>
                  </a:lnTo>
                  <a:lnTo>
                    <a:pt x="262" y="74"/>
                  </a:lnTo>
                  <a:lnTo>
                    <a:pt x="266" y="74"/>
                  </a:lnTo>
                  <a:lnTo>
                    <a:pt x="270" y="76"/>
                  </a:lnTo>
                  <a:lnTo>
                    <a:pt x="274" y="78"/>
                  </a:lnTo>
                  <a:lnTo>
                    <a:pt x="274" y="82"/>
                  </a:lnTo>
                  <a:lnTo>
                    <a:pt x="274" y="82"/>
                  </a:lnTo>
                  <a:lnTo>
                    <a:pt x="274" y="86"/>
                  </a:lnTo>
                  <a:lnTo>
                    <a:pt x="274" y="90"/>
                  </a:lnTo>
                  <a:lnTo>
                    <a:pt x="270" y="92"/>
                  </a:lnTo>
                  <a:lnTo>
                    <a:pt x="268" y="94"/>
                  </a:lnTo>
                  <a:lnTo>
                    <a:pt x="204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8"/>
                  </a:lnTo>
                  <a:lnTo>
                    <a:pt x="196" y="106"/>
                  </a:lnTo>
                  <a:lnTo>
                    <a:pt x="192" y="102"/>
                  </a:lnTo>
                  <a:lnTo>
                    <a:pt x="192" y="102"/>
                  </a:lnTo>
                  <a:lnTo>
                    <a:pt x="192" y="98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200" y="90"/>
                  </a:lnTo>
                  <a:lnTo>
                    <a:pt x="200" y="90"/>
                  </a:lnTo>
                  <a:close/>
                  <a:moveTo>
                    <a:pt x="340" y="168"/>
                  </a:moveTo>
                  <a:lnTo>
                    <a:pt x="340" y="168"/>
                  </a:lnTo>
                  <a:lnTo>
                    <a:pt x="340" y="172"/>
                  </a:lnTo>
                  <a:lnTo>
                    <a:pt x="336" y="174"/>
                  </a:lnTo>
                  <a:lnTo>
                    <a:pt x="336" y="174"/>
                  </a:lnTo>
                  <a:lnTo>
                    <a:pt x="332" y="176"/>
                  </a:lnTo>
                  <a:lnTo>
                    <a:pt x="332" y="176"/>
                  </a:lnTo>
                  <a:lnTo>
                    <a:pt x="330" y="174"/>
                  </a:lnTo>
                  <a:lnTo>
                    <a:pt x="326" y="172"/>
                  </a:lnTo>
                  <a:lnTo>
                    <a:pt x="316" y="162"/>
                  </a:lnTo>
                  <a:lnTo>
                    <a:pt x="288" y="190"/>
                  </a:lnTo>
                  <a:lnTo>
                    <a:pt x="288" y="190"/>
                  </a:lnTo>
                  <a:lnTo>
                    <a:pt x="284" y="192"/>
                  </a:lnTo>
                  <a:lnTo>
                    <a:pt x="278" y="192"/>
                  </a:lnTo>
                  <a:lnTo>
                    <a:pt x="246" y="178"/>
                  </a:lnTo>
                  <a:lnTo>
                    <a:pt x="210" y="242"/>
                  </a:lnTo>
                  <a:lnTo>
                    <a:pt x="210" y="242"/>
                  </a:lnTo>
                  <a:lnTo>
                    <a:pt x="206" y="246"/>
                  </a:lnTo>
                  <a:lnTo>
                    <a:pt x="200" y="248"/>
                  </a:lnTo>
                  <a:lnTo>
                    <a:pt x="200" y="248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4" y="244"/>
                  </a:lnTo>
                  <a:lnTo>
                    <a:pt x="192" y="240"/>
                  </a:lnTo>
                  <a:lnTo>
                    <a:pt x="192" y="236"/>
                  </a:lnTo>
                  <a:lnTo>
                    <a:pt x="192" y="234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34" y="156"/>
                  </a:lnTo>
                  <a:lnTo>
                    <a:pt x="238" y="154"/>
                  </a:lnTo>
                  <a:lnTo>
                    <a:pt x="242" y="154"/>
                  </a:lnTo>
                  <a:lnTo>
                    <a:pt x="246" y="154"/>
                  </a:lnTo>
                  <a:lnTo>
                    <a:pt x="280" y="170"/>
                  </a:lnTo>
                  <a:lnTo>
                    <a:pt x="302" y="148"/>
                  </a:lnTo>
                  <a:lnTo>
                    <a:pt x="292" y="138"/>
                  </a:lnTo>
                  <a:lnTo>
                    <a:pt x="292" y="138"/>
                  </a:lnTo>
                  <a:lnTo>
                    <a:pt x="290" y="134"/>
                  </a:lnTo>
                  <a:lnTo>
                    <a:pt x="290" y="128"/>
                  </a:lnTo>
                  <a:lnTo>
                    <a:pt x="290" y="128"/>
                  </a:lnTo>
                  <a:lnTo>
                    <a:pt x="292" y="126"/>
                  </a:lnTo>
                  <a:lnTo>
                    <a:pt x="298" y="124"/>
                  </a:lnTo>
                  <a:lnTo>
                    <a:pt x="298" y="124"/>
                  </a:lnTo>
                  <a:lnTo>
                    <a:pt x="332" y="124"/>
                  </a:lnTo>
                  <a:lnTo>
                    <a:pt x="332" y="124"/>
                  </a:lnTo>
                  <a:lnTo>
                    <a:pt x="336" y="124"/>
                  </a:lnTo>
                  <a:lnTo>
                    <a:pt x="338" y="126"/>
                  </a:lnTo>
                  <a:lnTo>
                    <a:pt x="340" y="128"/>
                  </a:lnTo>
                  <a:lnTo>
                    <a:pt x="340" y="132"/>
                  </a:lnTo>
                  <a:lnTo>
                    <a:pt x="340" y="168"/>
                  </a:lnTo>
                  <a:close/>
                  <a:moveTo>
                    <a:pt x="138" y="88"/>
                  </a:moveTo>
                  <a:lnTo>
                    <a:pt x="138" y="88"/>
                  </a:lnTo>
                  <a:lnTo>
                    <a:pt x="136" y="8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0" y="62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40" y="52"/>
                  </a:lnTo>
                  <a:lnTo>
                    <a:pt x="42" y="50"/>
                  </a:lnTo>
                  <a:lnTo>
                    <a:pt x="46" y="48"/>
                  </a:lnTo>
                  <a:lnTo>
                    <a:pt x="50" y="48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4" y="70"/>
                  </a:lnTo>
                  <a:lnTo>
                    <a:pt x="146" y="72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0"/>
                  </a:lnTo>
                  <a:lnTo>
                    <a:pt x="144" y="86"/>
                  </a:lnTo>
                  <a:lnTo>
                    <a:pt x="138" y="88"/>
                  </a:lnTo>
                  <a:lnTo>
                    <a:pt x="138" y="88"/>
                  </a:lnTo>
                  <a:close/>
                  <a:moveTo>
                    <a:pt x="78" y="172"/>
                  </a:moveTo>
                  <a:lnTo>
                    <a:pt x="78" y="126"/>
                  </a:lnTo>
                  <a:lnTo>
                    <a:pt x="78" y="126"/>
                  </a:lnTo>
                  <a:lnTo>
                    <a:pt x="70" y="126"/>
                  </a:lnTo>
                  <a:lnTo>
                    <a:pt x="62" y="128"/>
                  </a:lnTo>
                  <a:lnTo>
                    <a:pt x="56" y="132"/>
                  </a:lnTo>
                  <a:lnTo>
                    <a:pt x="50" y="136"/>
                  </a:lnTo>
                  <a:lnTo>
                    <a:pt x="44" y="142"/>
                  </a:lnTo>
                  <a:lnTo>
                    <a:pt x="42" y="150"/>
                  </a:lnTo>
                  <a:lnTo>
                    <a:pt x="40" y="15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40" y="176"/>
                  </a:lnTo>
                  <a:lnTo>
                    <a:pt x="42" y="186"/>
                  </a:lnTo>
                  <a:lnTo>
                    <a:pt x="44" y="194"/>
                  </a:lnTo>
                  <a:lnTo>
                    <a:pt x="50" y="202"/>
                  </a:lnTo>
                  <a:lnTo>
                    <a:pt x="56" y="208"/>
                  </a:lnTo>
                  <a:lnTo>
                    <a:pt x="62" y="212"/>
                  </a:lnTo>
                  <a:lnTo>
                    <a:pt x="70" y="216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84" y="218"/>
                  </a:lnTo>
                  <a:lnTo>
                    <a:pt x="92" y="216"/>
                  </a:lnTo>
                  <a:lnTo>
                    <a:pt x="98" y="212"/>
                  </a:lnTo>
                  <a:lnTo>
                    <a:pt x="104" y="208"/>
                  </a:lnTo>
                  <a:lnTo>
                    <a:pt x="110" y="202"/>
                  </a:lnTo>
                  <a:lnTo>
                    <a:pt x="114" y="194"/>
                  </a:lnTo>
                  <a:lnTo>
                    <a:pt x="116" y="186"/>
                  </a:lnTo>
                  <a:lnTo>
                    <a:pt x="116" y="176"/>
                  </a:lnTo>
                  <a:lnTo>
                    <a:pt x="78" y="172"/>
                  </a:lnTo>
                  <a:close/>
                  <a:moveTo>
                    <a:pt x="128" y="166"/>
                  </a:moveTo>
                  <a:lnTo>
                    <a:pt x="128" y="166"/>
                  </a:lnTo>
                  <a:lnTo>
                    <a:pt x="126" y="156"/>
                  </a:lnTo>
                  <a:lnTo>
                    <a:pt x="124" y="146"/>
                  </a:lnTo>
                  <a:lnTo>
                    <a:pt x="122" y="138"/>
                  </a:lnTo>
                  <a:lnTo>
                    <a:pt x="116" y="132"/>
                  </a:lnTo>
                  <a:lnTo>
                    <a:pt x="110" y="126"/>
                  </a:lnTo>
                  <a:lnTo>
                    <a:pt x="104" y="120"/>
                  </a:lnTo>
                  <a:lnTo>
                    <a:pt x="96" y="116"/>
                  </a:lnTo>
                  <a:lnTo>
                    <a:pt x="88" y="114"/>
                  </a:lnTo>
                  <a:lnTo>
                    <a:pt x="88" y="160"/>
                  </a:lnTo>
                  <a:lnTo>
                    <a:pt x="128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F4AC-A489-4D32-A4BF-9838DA534B96}" type="slidenum">
              <a:rPr lang="de-DE" smtClean="0"/>
              <a:t>2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ICP-MS SAA-026-50</a:t>
            </a:r>
            <a:endParaRPr lang="de-DE" dirty="0"/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333" y1="18994" x2="33333" y2="18994"/>
                        <a14:foregroundMark x1="40833" y1="27374" x2="40833" y2="27374"/>
                        <a14:foregroundMark x1="38333" y1="33520" x2="38333" y2="33520"/>
                        <a14:foregroundMark x1="50833" y1="37989" x2="50833" y2="37989"/>
                        <a14:foregroundMark x1="45833" y1="48045" x2="45833" y2="48045"/>
                        <a14:foregroundMark x1="55000" y1="42458" x2="55000" y2="42458"/>
                        <a14:foregroundMark x1="52500" y1="48603" x2="52500" y2="48603"/>
                        <a14:foregroundMark x1="48333" y1="76536" x2="48333" y2="7653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133">
            <a:off x="2649662" y="2623182"/>
            <a:ext cx="474059" cy="56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4" b="97484" l="9231" r="89231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0509">
            <a:off x="2758799" y="2935132"/>
            <a:ext cx="285456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2607">
            <a:off x="2772989" y="3780526"/>
            <a:ext cx="357540" cy="5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1" b="94059" l="9836" r="88525">
                        <a14:backgroundMark x1="60656" y1="42574" x2="60656" y2="42574"/>
                        <a14:backgroundMark x1="42623" y1="68317" x2="42623" y2="683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1079">
            <a:off x="2768063" y="3388026"/>
            <a:ext cx="333686" cy="55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9451" y1="66000" x2="49451" y2="66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89" y="2193569"/>
            <a:ext cx="446007" cy="49011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Pfeil nach rechts 67"/>
          <p:cNvSpPr/>
          <p:nvPr/>
        </p:nvSpPr>
        <p:spPr>
          <a:xfrm>
            <a:off x="7884369" y="10430"/>
            <a:ext cx="1259632" cy="39600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Pfeil nach rechts 68"/>
          <p:cNvSpPr/>
          <p:nvPr/>
        </p:nvSpPr>
        <p:spPr>
          <a:xfrm>
            <a:off x="6084168" y="10406"/>
            <a:ext cx="2232248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Qualitätssicherung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Pfeil nach rechts 69"/>
          <p:cNvSpPr/>
          <p:nvPr/>
        </p:nvSpPr>
        <p:spPr>
          <a:xfrm>
            <a:off x="4626260" y="10406"/>
            <a:ext cx="1601924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Auswertung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Pfeil nach rechts 70"/>
          <p:cNvSpPr/>
          <p:nvPr/>
        </p:nvSpPr>
        <p:spPr>
          <a:xfrm>
            <a:off x="3395876" y="10406"/>
            <a:ext cx="1320140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Messung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" name="Pfeil nach rechts 71"/>
          <p:cNvSpPr/>
          <p:nvPr/>
        </p:nvSpPr>
        <p:spPr>
          <a:xfrm>
            <a:off x="1943445" y="10406"/>
            <a:ext cx="1548435" cy="396000"/>
          </a:xfrm>
          <a:prstGeom prst="rightArrow">
            <a:avLst>
              <a:gd name="adj1" fmla="val 100000"/>
              <a:gd name="adj2" fmla="val 2071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Vorbereitung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Pfeil nach rechts 72"/>
          <p:cNvSpPr/>
          <p:nvPr/>
        </p:nvSpPr>
        <p:spPr>
          <a:xfrm>
            <a:off x="8021" y="10406"/>
            <a:ext cx="1975602" cy="396000"/>
          </a:xfrm>
          <a:prstGeom prst="rightArrow">
            <a:avLst>
              <a:gd name="adj1" fmla="val 100000"/>
              <a:gd name="adj2" fmla="val 1012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Allgemeines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1" cy="406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51520" y="548680"/>
            <a:ext cx="246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6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31640" y="567413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Mikrobiologische Untersuchungen</a:t>
            </a:r>
          </a:p>
          <a:p>
            <a:r>
              <a:rPr lang="de-DE" sz="2400" dirty="0" smtClean="0"/>
              <a:t>Allgemeine Information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6475958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253099" y="4581128"/>
            <a:ext cx="4294325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de-DE" sz="1600" dirty="0" smtClean="0"/>
              <a:t>Um </a:t>
            </a:r>
            <a:r>
              <a:rPr lang="de-DE" sz="1600" dirty="0"/>
              <a:t>sicherzustellen, dass die Bakterien und Viren nach der Aufbereitung des Wassers nur noch in gesundheitlich unbedenklicher Konzentration vorhanden sind, gibt es </a:t>
            </a:r>
            <a:r>
              <a:rPr lang="de-DE" sz="1600" b="1" dirty="0"/>
              <a:t>strenge mikrobiologisch-regulatorische Anforderungen</a:t>
            </a:r>
            <a:r>
              <a:rPr lang="de-DE" sz="1600" dirty="0"/>
              <a:t> zur Überwachung der Trinkwasserqualität.</a:t>
            </a:r>
          </a:p>
        </p:txBody>
      </p:sp>
      <p:sp>
        <p:nvSpPr>
          <p:cNvPr id="146" name="Rechteck 145"/>
          <p:cNvSpPr/>
          <p:nvPr/>
        </p:nvSpPr>
        <p:spPr>
          <a:xfrm>
            <a:off x="4253099" y="3431902"/>
            <a:ext cx="429432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Grundsätzlich </a:t>
            </a:r>
            <a:r>
              <a:rPr lang="de-DE" sz="1600" dirty="0" smtClean="0"/>
              <a:t>gilt: Die </a:t>
            </a:r>
            <a:r>
              <a:rPr lang="de-DE" sz="1600" dirty="0"/>
              <a:t>meisten Erreger sind </a:t>
            </a:r>
            <a:r>
              <a:rPr lang="de-DE" sz="1600" b="1" dirty="0"/>
              <a:t>niedrig-pathogen</a:t>
            </a:r>
            <a:r>
              <a:rPr lang="de-DE" sz="1600" dirty="0"/>
              <a:t>, es sind hohe Dosen von z.T. über 1 Mio. Keime </a:t>
            </a:r>
            <a:r>
              <a:rPr lang="de-DE" sz="1600" dirty="0" smtClean="0"/>
              <a:t>/ml </a:t>
            </a:r>
            <a:r>
              <a:rPr lang="de-DE" sz="1600" dirty="0"/>
              <a:t>Wasser erforderlich, um eine Infektion </a:t>
            </a:r>
            <a:r>
              <a:rPr lang="de-DE" sz="1600" dirty="0" smtClean="0"/>
              <a:t>auszulösen.</a:t>
            </a:r>
          </a:p>
        </p:txBody>
      </p:sp>
      <p:pic>
        <p:nvPicPr>
          <p:cNvPr id="6146" name="Picture 2" descr="Die gefährlichsten Keime in Trinkwasserinstallationen | Haust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99" y="1352627"/>
            <a:ext cx="3240360" cy="19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122"/>
          <p:cNvGrpSpPr/>
          <p:nvPr/>
        </p:nvGrpSpPr>
        <p:grpSpPr>
          <a:xfrm>
            <a:off x="460374" y="567412"/>
            <a:ext cx="655241" cy="629339"/>
            <a:chOff x="592807" y="5907019"/>
            <a:chExt cx="612000" cy="612000"/>
          </a:xfrm>
        </p:grpSpPr>
        <p:sp>
          <p:nvSpPr>
            <p:cNvPr id="24" name="Oval 327"/>
            <p:cNvSpPr/>
            <p:nvPr/>
          </p:nvSpPr>
          <p:spPr bwMode="ltGray">
            <a:xfrm>
              <a:off x="592807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5" name="Freeform 4926"/>
            <p:cNvSpPr>
              <a:spLocks noEditPoints="1"/>
            </p:cNvSpPr>
            <p:nvPr/>
          </p:nvSpPr>
          <p:spPr bwMode="auto">
            <a:xfrm>
              <a:off x="672351" y="6086312"/>
              <a:ext cx="452913" cy="310775"/>
            </a:xfrm>
            <a:custGeom>
              <a:avLst/>
              <a:gdLst>
                <a:gd name="T0" fmla="*/ 306 w 376"/>
                <a:gd name="T1" fmla="*/ 112 h 258"/>
                <a:gd name="T2" fmla="*/ 306 w 376"/>
                <a:gd name="T3" fmla="*/ 178 h 258"/>
                <a:gd name="T4" fmla="*/ 282 w 376"/>
                <a:gd name="T5" fmla="*/ 200 h 258"/>
                <a:gd name="T6" fmla="*/ 254 w 376"/>
                <a:gd name="T7" fmla="*/ 216 h 258"/>
                <a:gd name="T8" fmla="*/ 222 w 376"/>
                <a:gd name="T9" fmla="*/ 226 h 258"/>
                <a:gd name="T10" fmla="*/ 190 w 376"/>
                <a:gd name="T11" fmla="*/ 230 h 258"/>
                <a:gd name="T12" fmla="*/ 172 w 376"/>
                <a:gd name="T13" fmla="*/ 230 h 258"/>
                <a:gd name="T14" fmla="*/ 138 w 376"/>
                <a:gd name="T15" fmla="*/ 222 h 258"/>
                <a:gd name="T16" fmla="*/ 108 w 376"/>
                <a:gd name="T17" fmla="*/ 208 h 258"/>
                <a:gd name="T18" fmla="*/ 82 w 376"/>
                <a:gd name="T19" fmla="*/ 188 h 258"/>
                <a:gd name="T20" fmla="*/ 70 w 376"/>
                <a:gd name="T21" fmla="*/ 112 h 258"/>
                <a:gd name="T22" fmla="*/ 176 w 376"/>
                <a:gd name="T23" fmla="*/ 148 h 258"/>
                <a:gd name="T24" fmla="*/ 188 w 376"/>
                <a:gd name="T25" fmla="*/ 150 h 258"/>
                <a:gd name="T26" fmla="*/ 200 w 376"/>
                <a:gd name="T27" fmla="*/ 148 h 258"/>
                <a:gd name="T28" fmla="*/ 190 w 376"/>
                <a:gd name="T29" fmla="*/ 0 h 258"/>
                <a:gd name="T30" fmla="*/ 186 w 376"/>
                <a:gd name="T31" fmla="*/ 0 h 258"/>
                <a:gd name="T32" fmla="*/ 8 w 376"/>
                <a:gd name="T33" fmla="*/ 44 h 258"/>
                <a:gd name="T34" fmla="*/ 0 w 376"/>
                <a:gd name="T35" fmla="*/ 54 h 258"/>
                <a:gd name="T36" fmla="*/ 2 w 376"/>
                <a:gd name="T37" fmla="*/ 60 h 258"/>
                <a:gd name="T38" fmla="*/ 184 w 376"/>
                <a:gd name="T39" fmla="*/ 124 h 258"/>
                <a:gd name="T40" fmla="*/ 188 w 376"/>
                <a:gd name="T41" fmla="*/ 124 h 258"/>
                <a:gd name="T42" fmla="*/ 192 w 376"/>
                <a:gd name="T43" fmla="*/ 124 h 258"/>
                <a:gd name="T44" fmla="*/ 370 w 376"/>
                <a:gd name="T45" fmla="*/ 64 h 258"/>
                <a:gd name="T46" fmla="*/ 376 w 376"/>
                <a:gd name="T47" fmla="*/ 54 h 258"/>
                <a:gd name="T48" fmla="*/ 374 w 376"/>
                <a:gd name="T49" fmla="*/ 48 h 258"/>
                <a:gd name="T50" fmla="*/ 368 w 376"/>
                <a:gd name="T51" fmla="*/ 44 h 258"/>
                <a:gd name="T52" fmla="*/ 348 w 376"/>
                <a:gd name="T53" fmla="*/ 98 h 258"/>
                <a:gd name="T54" fmla="*/ 328 w 376"/>
                <a:gd name="T55" fmla="*/ 172 h 258"/>
                <a:gd name="T56" fmla="*/ 332 w 376"/>
                <a:gd name="T57" fmla="*/ 170 h 258"/>
                <a:gd name="T58" fmla="*/ 338 w 376"/>
                <a:gd name="T59" fmla="*/ 170 h 258"/>
                <a:gd name="T60" fmla="*/ 348 w 376"/>
                <a:gd name="T61" fmla="*/ 172 h 258"/>
                <a:gd name="T62" fmla="*/ 338 w 376"/>
                <a:gd name="T63" fmla="*/ 200 h 258"/>
                <a:gd name="T64" fmla="*/ 332 w 376"/>
                <a:gd name="T65" fmla="*/ 198 h 258"/>
                <a:gd name="T66" fmla="*/ 318 w 376"/>
                <a:gd name="T67" fmla="*/ 258 h 258"/>
                <a:gd name="T68" fmla="*/ 348 w 376"/>
                <a:gd name="T69" fmla="*/ 194 h 258"/>
                <a:gd name="T70" fmla="*/ 344 w 376"/>
                <a:gd name="T71" fmla="*/ 198 h 258"/>
                <a:gd name="T72" fmla="*/ 338 w 376"/>
                <a:gd name="T73" fmla="*/ 20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6" h="258">
                  <a:moveTo>
                    <a:pt x="200" y="148"/>
                  </a:moveTo>
                  <a:lnTo>
                    <a:pt x="306" y="112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294" y="188"/>
                  </a:lnTo>
                  <a:lnTo>
                    <a:pt x="282" y="200"/>
                  </a:lnTo>
                  <a:lnTo>
                    <a:pt x="268" y="208"/>
                  </a:lnTo>
                  <a:lnTo>
                    <a:pt x="254" y="216"/>
                  </a:lnTo>
                  <a:lnTo>
                    <a:pt x="238" y="222"/>
                  </a:lnTo>
                  <a:lnTo>
                    <a:pt x="222" y="226"/>
                  </a:lnTo>
                  <a:lnTo>
                    <a:pt x="206" y="230"/>
                  </a:lnTo>
                  <a:lnTo>
                    <a:pt x="190" y="230"/>
                  </a:lnTo>
                  <a:lnTo>
                    <a:pt x="190" y="230"/>
                  </a:lnTo>
                  <a:lnTo>
                    <a:pt x="172" y="230"/>
                  </a:lnTo>
                  <a:lnTo>
                    <a:pt x="154" y="226"/>
                  </a:lnTo>
                  <a:lnTo>
                    <a:pt x="138" y="222"/>
                  </a:lnTo>
                  <a:lnTo>
                    <a:pt x="122" y="216"/>
                  </a:lnTo>
                  <a:lnTo>
                    <a:pt x="108" y="208"/>
                  </a:lnTo>
                  <a:lnTo>
                    <a:pt x="94" y="198"/>
                  </a:lnTo>
                  <a:lnTo>
                    <a:pt x="82" y="188"/>
                  </a:lnTo>
                  <a:lnTo>
                    <a:pt x="70" y="176"/>
                  </a:lnTo>
                  <a:lnTo>
                    <a:pt x="70" y="112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8" y="150"/>
                  </a:lnTo>
                  <a:lnTo>
                    <a:pt x="188" y="150"/>
                  </a:lnTo>
                  <a:lnTo>
                    <a:pt x="200" y="148"/>
                  </a:lnTo>
                  <a:lnTo>
                    <a:pt x="200" y="148"/>
                  </a:lnTo>
                  <a:close/>
                  <a:moveTo>
                    <a:pt x="368" y="44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6" y="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6" y="64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4"/>
                  </a:lnTo>
                  <a:lnTo>
                    <a:pt x="188" y="124"/>
                  </a:lnTo>
                  <a:lnTo>
                    <a:pt x="192" y="124"/>
                  </a:lnTo>
                  <a:lnTo>
                    <a:pt x="370" y="64"/>
                  </a:lnTo>
                  <a:lnTo>
                    <a:pt x="370" y="64"/>
                  </a:lnTo>
                  <a:lnTo>
                    <a:pt x="374" y="60"/>
                  </a:lnTo>
                  <a:lnTo>
                    <a:pt x="376" y="54"/>
                  </a:lnTo>
                  <a:lnTo>
                    <a:pt x="376" y="54"/>
                  </a:lnTo>
                  <a:lnTo>
                    <a:pt x="374" y="48"/>
                  </a:lnTo>
                  <a:lnTo>
                    <a:pt x="368" y="44"/>
                  </a:lnTo>
                  <a:lnTo>
                    <a:pt x="368" y="44"/>
                  </a:lnTo>
                  <a:close/>
                  <a:moveTo>
                    <a:pt x="348" y="172"/>
                  </a:moveTo>
                  <a:lnTo>
                    <a:pt x="348" y="98"/>
                  </a:lnTo>
                  <a:lnTo>
                    <a:pt x="328" y="106"/>
                  </a:lnTo>
                  <a:lnTo>
                    <a:pt x="328" y="172"/>
                  </a:lnTo>
                  <a:lnTo>
                    <a:pt x="328" y="172"/>
                  </a:lnTo>
                  <a:lnTo>
                    <a:pt x="332" y="170"/>
                  </a:lnTo>
                  <a:lnTo>
                    <a:pt x="338" y="170"/>
                  </a:lnTo>
                  <a:lnTo>
                    <a:pt x="338" y="170"/>
                  </a:lnTo>
                  <a:lnTo>
                    <a:pt x="344" y="170"/>
                  </a:lnTo>
                  <a:lnTo>
                    <a:pt x="348" y="172"/>
                  </a:lnTo>
                  <a:lnTo>
                    <a:pt x="348" y="172"/>
                  </a:lnTo>
                  <a:close/>
                  <a:moveTo>
                    <a:pt x="338" y="200"/>
                  </a:moveTo>
                  <a:lnTo>
                    <a:pt x="338" y="200"/>
                  </a:lnTo>
                  <a:lnTo>
                    <a:pt x="332" y="198"/>
                  </a:lnTo>
                  <a:lnTo>
                    <a:pt x="326" y="194"/>
                  </a:lnTo>
                  <a:lnTo>
                    <a:pt x="318" y="258"/>
                  </a:lnTo>
                  <a:lnTo>
                    <a:pt x="356" y="258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44" y="198"/>
                  </a:lnTo>
                  <a:lnTo>
                    <a:pt x="338" y="200"/>
                  </a:lnTo>
                  <a:lnTo>
                    <a:pt x="338" y="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31" name="Pfeil nach rechts 30"/>
          <p:cNvSpPr/>
          <p:nvPr/>
        </p:nvSpPr>
        <p:spPr>
          <a:xfrm>
            <a:off x="7884369" y="10430"/>
            <a:ext cx="1259632" cy="39600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Pfeil nach rechts 31"/>
          <p:cNvSpPr/>
          <p:nvPr/>
        </p:nvSpPr>
        <p:spPr>
          <a:xfrm>
            <a:off x="6084168" y="10406"/>
            <a:ext cx="2232248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Qualitätssicherung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Pfeil nach rechts 32"/>
          <p:cNvSpPr/>
          <p:nvPr/>
        </p:nvSpPr>
        <p:spPr>
          <a:xfrm>
            <a:off x="4626260" y="10406"/>
            <a:ext cx="1601924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Auswertung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Pfeil nach rechts 33"/>
          <p:cNvSpPr/>
          <p:nvPr/>
        </p:nvSpPr>
        <p:spPr>
          <a:xfrm>
            <a:off x="3395876" y="10406"/>
            <a:ext cx="1320140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Pfeil nach rechts 34"/>
          <p:cNvSpPr/>
          <p:nvPr/>
        </p:nvSpPr>
        <p:spPr>
          <a:xfrm>
            <a:off x="1943445" y="10406"/>
            <a:ext cx="1548435" cy="396000"/>
          </a:xfrm>
          <a:prstGeom prst="rightArrow">
            <a:avLst>
              <a:gd name="adj1" fmla="val 100000"/>
              <a:gd name="adj2" fmla="val 2071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Vorbereitung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Pfeil nach rechts 35"/>
          <p:cNvSpPr/>
          <p:nvPr/>
        </p:nvSpPr>
        <p:spPr>
          <a:xfrm>
            <a:off x="8021" y="10406"/>
            <a:ext cx="1975602" cy="396000"/>
          </a:xfrm>
          <a:prstGeom prst="rightArrow">
            <a:avLst>
              <a:gd name="adj1" fmla="val 100000"/>
              <a:gd name="adj2" fmla="val 1012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Allgemeines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313279" y="1513233"/>
            <a:ext cx="3665797" cy="949866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5000">
                <a:schemeClr val="bg1"/>
              </a:gs>
              <a:gs pos="4000">
                <a:srgbClr val="C00000"/>
              </a:gs>
            </a:gsLst>
            <a:lin ang="0" scaled="1"/>
            <a:tileRect/>
          </a:gra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Trinkwasser ist nie keimfrei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323528" y="2560512"/>
            <a:ext cx="3665797" cy="949866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5000">
                <a:schemeClr val="bg1"/>
              </a:gs>
              <a:gs pos="4000">
                <a:srgbClr val="C00000"/>
              </a:gs>
            </a:gsLst>
            <a:lin ang="0" scaled="1"/>
            <a:tileRect/>
          </a:gra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Auch nach Aufbereitung sind Mikroorganismen enthalten</a:t>
            </a:r>
          </a:p>
        </p:txBody>
      </p:sp>
      <p:sp>
        <p:nvSpPr>
          <p:cNvPr id="39" name="Abgerundetes Rechteck 38"/>
          <p:cNvSpPr/>
          <p:nvPr/>
        </p:nvSpPr>
        <p:spPr>
          <a:xfrm>
            <a:off x="323528" y="3640390"/>
            <a:ext cx="3665797" cy="94986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">
                <a:schemeClr val="bg1"/>
              </a:gs>
              <a:gs pos="4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I.d.R. harmlose Bakterien 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oder </a:t>
            </a:r>
            <a:r>
              <a:rPr lang="de-DE" dirty="0">
                <a:solidFill>
                  <a:schemeClr val="tx1"/>
                </a:solidFill>
              </a:rPr>
              <a:t>Viren</a:t>
            </a:r>
          </a:p>
        </p:txBody>
      </p:sp>
      <p:sp>
        <p:nvSpPr>
          <p:cNvPr id="40" name="Abgerundetes Rechteck 39"/>
          <p:cNvSpPr/>
          <p:nvPr/>
        </p:nvSpPr>
        <p:spPr>
          <a:xfrm>
            <a:off x="323528" y="4720268"/>
            <a:ext cx="3665797" cy="949866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5000">
                <a:schemeClr val="bg1"/>
              </a:gs>
              <a:gs pos="4000">
                <a:schemeClr val="accent3"/>
              </a:gs>
            </a:gsLst>
            <a:lin ang="0" scaled="1"/>
            <a:tileRect/>
          </a:gra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 Konzentrationen ohne gesundheitliche Bedeutung</a:t>
            </a:r>
          </a:p>
        </p:txBody>
      </p:sp>
    </p:spTree>
    <p:extLst>
      <p:ext uri="{BB962C8B-B14F-4D97-AF65-F5344CB8AC3E}">
        <p14:creationId xmlns:p14="http://schemas.microsoft.com/office/powerpoint/2010/main" val="27265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01333" y="597367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Koloniezahl 22°C und 36 °C</a:t>
            </a:r>
          </a:p>
          <a:p>
            <a:r>
              <a:rPr lang="de-DE" sz="2000" dirty="0" smtClean="0"/>
              <a:t>Allgemeines</a:t>
            </a:r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421929" y="1375572"/>
            <a:ext cx="821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hangingPunct="0">
              <a:buFontTx/>
              <a:buChar char="-"/>
            </a:pPr>
            <a:r>
              <a:rPr lang="de-DE" dirty="0" smtClean="0"/>
              <a:t>Erfassung gram-negativer, </a:t>
            </a:r>
            <a:r>
              <a:rPr lang="de-DE" dirty="0"/>
              <a:t>nicht </a:t>
            </a:r>
            <a:r>
              <a:rPr lang="de-DE" dirty="0" smtClean="0"/>
              <a:t>sporenbildender Bakterien</a:t>
            </a:r>
          </a:p>
          <a:p>
            <a:pPr marL="285750" indent="-285750" hangingPunct="0">
              <a:buFontTx/>
              <a:buChar char="-"/>
            </a:pPr>
            <a:r>
              <a:rPr lang="de-DE" b="1" dirty="0" smtClean="0"/>
              <a:t>Indikator </a:t>
            </a:r>
            <a:r>
              <a:rPr lang="de-DE" b="1" dirty="0"/>
              <a:t>für </a:t>
            </a:r>
            <a:r>
              <a:rPr lang="de-DE" b="1" dirty="0" smtClean="0"/>
              <a:t>Kontamination</a:t>
            </a:r>
            <a:r>
              <a:rPr lang="de-DE" dirty="0" smtClean="0"/>
              <a:t> nach </a:t>
            </a:r>
            <a:r>
              <a:rPr lang="de-DE" dirty="0"/>
              <a:t>der </a:t>
            </a:r>
            <a:r>
              <a:rPr lang="de-DE" dirty="0" smtClean="0"/>
              <a:t>Aufbereitung</a:t>
            </a:r>
          </a:p>
          <a:p>
            <a:pPr marL="285750" indent="-285750" hangingPunct="0">
              <a:buFontTx/>
              <a:buChar char="-"/>
            </a:pPr>
            <a:r>
              <a:rPr lang="de-DE" dirty="0" smtClean="0"/>
              <a:t>Grenzwertüberschreitung ohne direkte </a:t>
            </a:r>
            <a:r>
              <a:rPr lang="de-DE" dirty="0"/>
              <a:t>gesundheitliche Bedeutung, sollte aber nicht dauerhaft toleriert </a:t>
            </a:r>
            <a:r>
              <a:rPr lang="de-DE" dirty="0" smtClean="0"/>
              <a:t>werden</a:t>
            </a:r>
            <a:endParaRPr lang="de-DE" dirty="0"/>
          </a:p>
        </p:txBody>
      </p:sp>
      <p:cxnSp>
        <p:nvCxnSpPr>
          <p:cNvPr id="19" name="Gerade Verbindung 18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6475958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Bio SAA-057</a:t>
            </a:r>
            <a:endParaRPr lang="de-DE" dirty="0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51" y1="66000" x2="49451" y2="66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7" y="273504"/>
            <a:ext cx="871265" cy="95743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feld 26"/>
          <p:cNvSpPr txBox="1"/>
          <p:nvPr/>
        </p:nvSpPr>
        <p:spPr>
          <a:xfrm>
            <a:off x="520615" y="2696264"/>
            <a:ext cx="828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b="1" dirty="0" smtClean="0"/>
              <a:t>Grenzwert: 100 KBE/ml</a:t>
            </a:r>
          </a:p>
        </p:txBody>
      </p:sp>
      <p:pic>
        <p:nvPicPr>
          <p:cNvPr id="2052" name="Picture 4" descr="https://www.scinexx.de/wp-content/uploads/0/1/01-15344-koch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0" y="3607571"/>
            <a:ext cx="2808000" cy="22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feil nach rechts 25"/>
          <p:cNvSpPr/>
          <p:nvPr/>
        </p:nvSpPr>
        <p:spPr>
          <a:xfrm>
            <a:off x="7884369" y="10430"/>
            <a:ext cx="1259632" cy="39600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Pfeil nach rechts 28"/>
          <p:cNvSpPr/>
          <p:nvPr/>
        </p:nvSpPr>
        <p:spPr>
          <a:xfrm>
            <a:off x="6084168" y="10406"/>
            <a:ext cx="2232248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Qualitätssicherung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Pfeil nach rechts 29"/>
          <p:cNvSpPr/>
          <p:nvPr/>
        </p:nvSpPr>
        <p:spPr>
          <a:xfrm>
            <a:off x="4626260" y="10406"/>
            <a:ext cx="1601924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Auswertung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Pfeil nach rechts 30"/>
          <p:cNvSpPr/>
          <p:nvPr/>
        </p:nvSpPr>
        <p:spPr>
          <a:xfrm>
            <a:off x="3395876" y="10406"/>
            <a:ext cx="1320140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Pfeil nach rechts 31"/>
          <p:cNvSpPr/>
          <p:nvPr/>
        </p:nvSpPr>
        <p:spPr>
          <a:xfrm>
            <a:off x="1943445" y="10406"/>
            <a:ext cx="1548435" cy="396000"/>
          </a:xfrm>
          <a:prstGeom prst="rightArrow">
            <a:avLst>
              <a:gd name="adj1" fmla="val 100000"/>
              <a:gd name="adj2" fmla="val 2071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Vorbereitung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Pfeil nach rechts 32"/>
          <p:cNvSpPr/>
          <p:nvPr/>
        </p:nvSpPr>
        <p:spPr>
          <a:xfrm>
            <a:off x="8021" y="10406"/>
            <a:ext cx="1975602" cy="396000"/>
          </a:xfrm>
          <a:prstGeom prst="rightArrow">
            <a:avLst>
              <a:gd name="adj1" fmla="val 100000"/>
              <a:gd name="adj2" fmla="val 1012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Allgemeines</a:t>
            </a:r>
            <a:endParaRPr lang="de-DE" sz="1600" b="1" dirty="0">
              <a:solidFill>
                <a:schemeClr val="tx1"/>
              </a:solidFill>
            </a:endParaRPr>
          </a:p>
        </p:txBody>
      </p:sp>
      <p:grpSp>
        <p:nvGrpSpPr>
          <p:cNvPr id="34" name="Group 8"/>
          <p:cNvGrpSpPr/>
          <p:nvPr/>
        </p:nvGrpSpPr>
        <p:grpSpPr>
          <a:xfrm>
            <a:off x="3649605" y="3055701"/>
            <a:ext cx="5040560" cy="3173218"/>
            <a:chOff x="4806171" y="1803138"/>
            <a:chExt cx="1584176" cy="1584176"/>
          </a:xfrm>
          <a:solidFill>
            <a:srgbClr val="31BEFD"/>
          </a:solidFill>
        </p:grpSpPr>
        <p:sp>
          <p:nvSpPr>
            <p:cNvPr id="35" name="Teardrop 27"/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6" name="Oval 29"/>
            <p:cNvSpPr/>
            <p:nvPr/>
          </p:nvSpPr>
          <p:spPr bwMode="ltGray">
            <a:xfrm>
              <a:off x="6066780" y="3080305"/>
              <a:ext cx="216024" cy="216024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7" name="TextBox 282"/>
            <p:cNvSpPr txBox="1"/>
            <p:nvPr/>
          </p:nvSpPr>
          <p:spPr>
            <a:xfrm>
              <a:off x="5021033" y="2116742"/>
              <a:ext cx="1304280" cy="9616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/>
              <a:r>
                <a:rPr lang="de-DE" b="1" dirty="0" smtClean="0"/>
                <a:t>Wusstest du dass…</a:t>
              </a:r>
            </a:p>
            <a:p>
              <a:pPr hangingPunct="0"/>
              <a:endParaRPr lang="de-DE" b="1" dirty="0" smtClean="0"/>
            </a:p>
            <a:p>
              <a:pPr hangingPunct="0"/>
              <a:r>
                <a:rPr lang="de-DE" sz="1600" dirty="0" smtClean="0"/>
                <a:t>… der </a:t>
              </a:r>
              <a:r>
                <a:rPr lang="de-DE" sz="1600" dirty="0"/>
                <a:t>empirische Richtwert für die Koloniezahl von 100/ml geht auf Robert Koch zurück. Dieser schreibt 1883: </a:t>
              </a:r>
            </a:p>
            <a:p>
              <a:pPr algn="r" hangingPunct="0"/>
              <a:r>
                <a:rPr lang="de-DE" sz="1600" dirty="0" smtClean="0"/>
                <a:t>"</a:t>
              </a:r>
              <a:r>
                <a:rPr lang="de-DE" sz="1600" i="1" dirty="0"/>
                <a:t>Wenn ein Filterwerk in jeder Beziehung zufriedenstellend arbeitet, dann finden sich erfahrungsgemäß in filtriertem Wasser weniger als 100 entwicklungsfähige Keime auf 1 cm</a:t>
              </a:r>
              <a:r>
                <a:rPr lang="de-DE" sz="1600" i="1" baseline="30000" dirty="0"/>
                <a:t>3</a:t>
              </a:r>
              <a:r>
                <a:rPr lang="de-DE" sz="1600" dirty="0" smtClean="0"/>
                <a:t>".</a:t>
              </a:r>
              <a:endParaRPr lang="de-DE" sz="1600" dirty="0"/>
            </a:p>
          </p:txBody>
        </p:sp>
      </p:grpSp>
      <p:grpSp>
        <p:nvGrpSpPr>
          <p:cNvPr id="38" name="Group 102"/>
          <p:cNvGrpSpPr/>
          <p:nvPr/>
        </p:nvGrpSpPr>
        <p:grpSpPr>
          <a:xfrm>
            <a:off x="6590354" y="3400908"/>
            <a:ext cx="724339" cy="716391"/>
            <a:chOff x="6715798" y="5907019"/>
            <a:chExt cx="612000" cy="612000"/>
          </a:xfrm>
        </p:grpSpPr>
        <p:sp>
          <p:nvSpPr>
            <p:cNvPr id="39" name="Oval 242"/>
            <p:cNvSpPr/>
            <p:nvPr/>
          </p:nvSpPr>
          <p:spPr bwMode="ltGray">
            <a:xfrm>
              <a:off x="6715798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0" name="Freeform 4950"/>
            <p:cNvSpPr>
              <a:spLocks noEditPoints="1"/>
            </p:cNvSpPr>
            <p:nvPr/>
          </p:nvSpPr>
          <p:spPr bwMode="auto">
            <a:xfrm>
              <a:off x="6867936" y="6031592"/>
              <a:ext cx="307724" cy="414337"/>
            </a:xfrm>
            <a:custGeom>
              <a:avLst/>
              <a:gdLst>
                <a:gd name="T0" fmla="*/ 188 w 254"/>
                <a:gd name="T1" fmla="*/ 216 h 342"/>
                <a:gd name="T2" fmla="*/ 150 w 254"/>
                <a:gd name="T3" fmla="*/ 196 h 342"/>
                <a:gd name="T4" fmla="*/ 130 w 254"/>
                <a:gd name="T5" fmla="*/ 162 h 342"/>
                <a:gd name="T6" fmla="*/ 126 w 254"/>
                <a:gd name="T7" fmla="*/ 148 h 342"/>
                <a:gd name="T8" fmla="*/ 126 w 254"/>
                <a:gd name="T9" fmla="*/ 132 h 342"/>
                <a:gd name="T10" fmla="*/ 136 w 254"/>
                <a:gd name="T11" fmla="*/ 106 h 342"/>
                <a:gd name="T12" fmla="*/ 130 w 254"/>
                <a:gd name="T13" fmla="*/ 4 h 342"/>
                <a:gd name="T14" fmla="*/ 122 w 254"/>
                <a:gd name="T15" fmla="*/ 0 h 342"/>
                <a:gd name="T16" fmla="*/ 24 w 254"/>
                <a:gd name="T17" fmla="*/ 148 h 342"/>
                <a:gd name="T18" fmla="*/ 8 w 254"/>
                <a:gd name="T19" fmla="*/ 174 h 342"/>
                <a:gd name="T20" fmla="*/ 0 w 254"/>
                <a:gd name="T21" fmla="*/ 220 h 342"/>
                <a:gd name="T22" fmla="*/ 0 w 254"/>
                <a:gd name="T23" fmla="*/ 228 h 342"/>
                <a:gd name="T24" fmla="*/ 6 w 254"/>
                <a:gd name="T25" fmla="*/ 254 h 342"/>
                <a:gd name="T26" fmla="*/ 40 w 254"/>
                <a:gd name="T27" fmla="*/ 310 h 342"/>
                <a:gd name="T28" fmla="*/ 98 w 254"/>
                <a:gd name="T29" fmla="*/ 340 h 342"/>
                <a:gd name="T30" fmla="*/ 146 w 254"/>
                <a:gd name="T31" fmla="*/ 340 h 342"/>
                <a:gd name="T32" fmla="*/ 204 w 254"/>
                <a:gd name="T33" fmla="*/ 310 h 342"/>
                <a:gd name="T34" fmla="*/ 238 w 254"/>
                <a:gd name="T35" fmla="*/ 254 h 342"/>
                <a:gd name="T36" fmla="*/ 244 w 254"/>
                <a:gd name="T37" fmla="*/ 228 h 342"/>
                <a:gd name="T38" fmla="*/ 244 w 254"/>
                <a:gd name="T39" fmla="*/ 220 h 342"/>
                <a:gd name="T40" fmla="*/ 234 w 254"/>
                <a:gd name="T41" fmla="*/ 210 h 342"/>
                <a:gd name="T42" fmla="*/ 202 w 254"/>
                <a:gd name="T43" fmla="*/ 216 h 342"/>
                <a:gd name="T44" fmla="*/ 122 w 254"/>
                <a:gd name="T45" fmla="*/ 308 h 342"/>
                <a:gd name="T46" fmla="*/ 76 w 254"/>
                <a:gd name="T47" fmla="*/ 296 h 342"/>
                <a:gd name="T48" fmla="*/ 44 w 254"/>
                <a:gd name="T49" fmla="*/ 262 h 342"/>
                <a:gd name="T50" fmla="*/ 36 w 254"/>
                <a:gd name="T51" fmla="*/ 224 h 342"/>
                <a:gd name="T52" fmla="*/ 42 w 254"/>
                <a:gd name="T53" fmla="*/ 214 h 342"/>
                <a:gd name="T54" fmla="*/ 50 w 254"/>
                <a:gd name="T55" fmla="*/ 214 h 342"/>
                <a:gd name="T56" fmla="*/ 56 w 254"/>
                <a:gd name="T57" fmla="*/ 224 h 342"/>
                <a:gd name="T58" fmla="*/ 58 w 254"/>
                <a:gd name="T59" fmla="*/ 246 h 342"/>
                <a:gd name="T60" fmla="*/ 80 w 254"/>
                <a:gd name="T61" fmla="*/ 276 h 342"/>
                <a:gd name="T62" fmla="*/ 122 w 254"/>
                <a:gd name="T63" fmla="*/ 288 h 342"/>
                <a:gd name="T64" fmla="*/ 128 w 254"/>
                <a:gd name="T65" fmla="*/ 290 h 342"/>
                <a:gd name="T66" fmla="*/ 132 w 254"/>
                <a:gd name="T67" fmla="*/ 298 h 342"/>
                <a:gd name="T68" fmla="*/ 124 w 254"/>
                <a:gd name="T69" fmla="*/ 306 h 342"/>
                <a:gd name="T70" fmla="*/ 248 w 254"/>
                <a:gd name="T71" fmla="*/ 116 h 342"/>
                <a:gd name="T72" fmla="*/ 206 w 254"/>
                <a:gd name="T73" fmla="*/ 52 h 342"/>
                <a:gd name="T74" fmla="*/ 196 w 254"/>
                <a:gd name="T75" fmla="*/ 52 h 342"/>
                <a:gd name="T76" fmla="*/ 156 w 254"/>
                <a:gd name="T77" fmla="*/ 116 h 342"/>
                <a:gd name="T78" fmla="*/ 148 w 254"/>
                <a:gd name="T79" fmla="*/ 142 h 342"/>
                <a:gd name="T80" fmla="*/ 148 w 254"/>
                <a:gd name="T81" fmla="*/ 146 h 342"/>
                <a:gd name="T82" fmla="*/ 160 w 254"/>
                <a:gd name="T83" fmla="*/ 174 h 342"/>
                <a:gd name="T84" fmla="*/ 182 w 254"/>
                <a:gd name="T85" fmla="*/ 190 h 342"/>
                <a:gd name="T86" fmla="*/ 202 w 254"/>
                <a:gd name="T87" fmla="*/ 194 h 342"/>
                <a:gd name="T88" fmla="*/ 230 w 254"/>
                <a:gd name="T89" fmla="*/ 186 h 342"/>
                <a:gd name="T90" fmla="*/ 248 w 254"/>
                <a:gd name="T91" fmla="*/ 166 h 342"/>
                <a:gd name="T92" fmla="*/ 254 w 254"/>
                <a:gd name="T93" fmla="*/ 146 h 342"/>
                <a:gd name="T94" fmla="*/ 254 w 254"/>
                <a:gd name="T95" fmla="*/ 142 h 342"/>
                <a:gd name="T96" fmla="*/ 248 w 254"/>
                <a:gd name="T97" fmla="*/ 116 h 342"/>
                <a:gd name="T98" fmla="*/ 196 w 254"/>
                <a:gd name="T99" fmla="*/ 174 h 342"/>
                <a:gd name="T100" fmla="*/ 174 w 254"/>
                <a:gd name="T101" fmla="*/ 164 h 342"/>
                <a:gd name="T102" fmla="*/ 166 w 254"/>
                <a:gd name="T103" fmla="*/ 144 h 342"/>
                <a:gd name="T104" fmla="*/ 166 w 254"/>
                <a:gd name="T105" fmla="*/ 132 h 342"/>
                <a:gd name="T106" fmla="*/ 176 w 254"/>
                <a:gd name="T107" fmla="*/ 132 h 342"/>
                <a:gd name="T108" fmla="*/ 180 w 254"/>
                <a:gd name="T109" fmla="*/ 146 h 342"/>
                <a:gd name="T110" fmla="*/ 192 w 254"/>
                <a:gd name="T111" fmla="*/ 160 h 342"/>
                <a:gd name="T112" fmla="*/ 204 w 254"/>
                <a:gd name="T113" fmla="*/ 162 h 342"/>
                <a:gd name="T114" fmla="*/ 212 w 254"/>
                <a:gd name="T115" fmla="*/ 168 h 342"/>
                <a:gd name="T116" fmla="*/ 204 w 254"/>
                <a:gd name="T117" fmla="*/ 17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342">
                  <a:moveTo>
                    <a:pt x="202" y="216"/>
                  </a:moveTo>
                  <a:lnTo>
                    <a:pt x="202" y="216"/>
                  </a:lnTo>
                  <a:lnTo>
                    <a:pt x="188" y="216"/>
                  </a:lnTo>
                  <a:lnTo>
                    <a:pt x="174" y="212"/>
                  </a:lnTo>
                  <a:lnTo>
                    <a:pt x="162" y="206"/>
                  </a:lnTo>
                  <a:lnTo>
                    <a:pt x="150" y="196"/>
                  </a:lnTo>
                  <a:lnTo>
                    <a:pt x="142" y="188"/>
                  </a:lnTo>
                  <a:lnTo>
                    <a:pt x="134" y="176"/>
                  </a:lnTo>
                  <a:lnTo>
                    <a:pt x="130" y="162"/>
                  </a:lnTo>
                  <a:lnTo>
                    <a:pt x="126" y="148"/>
                  </a:lnTo>
                  <a:lnTo>
                    <a:pt x="126" y="148"/>
                  </a:lnTo>
                  <a:lnTo>
                    <a:pt x="126" y="148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6" y="132"/>
                  </a:lnTo>
                  <a:lnTo>
                    <a:pt x="128" y="124"/>
                  </a:lnTo>
                  <a:lnTo>
                    <a:pt x="136" y="106"/>
                  </a:lnTo>
                  <a:lnTo>
                    <a:pt x="136" y="106"/>
                  </a:lnTo>
                  <a:lnTo>
                    <a:pt x="136" y="104"/>
                  </a:lnTo>
                  <a:lnTo>
                    <a:pt x="164" y="58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18" y="0"/>
                  </a:lnTo>
                  <a:lnTo>
                    <a:pt x="114" y="4"/>
                  </a:lnTo>
                  <a:lnTo>
                    <a:pt x="24" y="148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8" y="174"/>
                  </a:lnTo>
                  <a:lnTo>
                    <a:pt x="4" y="190"/>
                  </a:lnTo>
                  <a:lnTo>
                    <a:pt x="0" y="204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0"/>
                  </a:lnTo>
                  <a:lnTo>
                    <a:pt x="2" y="230"/>
                  </a:lnTo>
                  <a:lnTo>
                    <a:pt x="6" y="254"/>
                  </a:lnTo>
                  <a:lnTo>
                    <a:pt x="14" y="274"/>
                  </a:lnTo>
                  <a:lnTo>
                    <a:pt x="26" y="294"/>
                  </a:lnTo>
                  <a:lnTo>
                    <a:pt x="40" y="310"/>
                  </a:lnTo>
                  <a:lnTo>
                    <a:pt x="58" y="324"/>
                  </a:lnTo>
                  <a:lnTo>
                    <a:pt x="78" y="334"/>
                  </a:lnTo>
                  <a:lnTo>
                    <a:pt x="98" y="340"/>
                  </a:lnTo>
                  <a:lnTo>
                    <a:pt x="122" y="342"/>
                  </a:lnTo>
                  <a:lnTo>
                    <a:pt x="122" y="342"/>
                  </a:lnTo>
                  <a:lnTo>
                    <a:pt x="146" y="340"/>
                  </a:lnTo>
                  <a:lnTo>
                    <a:pt x="166" y="334"/>
                  </a:lnTo>
                  <a:lnTo>
                    <a:pt x="186" y="324"/>
                  </a:lnTo>
                  <a:lnTo>
                    <a:pt x="204" y="310"/>
                  </a:lnTo>
                  <a:lnTo>
                    <a:pt x="218" y="294"/>
                  </a:lnTo>
                  <a:lnTo>
                    <a:pt x="230" y="274"/>
                  </a:lnTo>
                  <a:lnTo>
                    <a:pt x="238" y="254"/>
                  </a:lnTo>
                  <a:lnTo>
                    <a:pt x="242" y="230"/>
                  </a:lnTo>
                  <a:lnTo>
                    <a:pt x="242" y="230"/>
                  </a:lnTo>
                  <a:lnTo>
                    <a:pt x="244" y="228"/>
                  </a:lnTo>
                  <a:lnTo>
                    <a:pt x="244" y="228"/>
                  </a:lnTo>
                  <a:lnTo>
                    <a:pt x="244" y="220"/>
                  </a:lnTo>
                  <a:lnTo>
                    <a:pt x="244" y="220"/>
                  </a:lnTo>
                  <a:lnTo>
                    <a:pt x="242" y="204"/>
                  </a:lnTo>
                  <a:lnTo>
                    <a:pt x="242" y="204"/>
                  </a:lnTo>
                  <a:lnTo>
                    <a:pt x="234" y="210"/>
                  </a:lnTo>
                  <a:lnTo>
                    <a:pt x="224" y="214"/>
                  </a:lnTo>
                  <a:lnTo>
                    <a:pt x="212" y="216"/>
                  </a:lnTo>
                  <a:lnTo>
                    <a:pt x="202" y="216"/>
                  </a:lnTo>
                  <a:lnTo>
                    <a:pt x="202" y="216"/>
                  </a:lnTo>
                  <a:close/>
                  <a:moveTo>
                    <a:pt x="122" y="308"/>
                  </a:moveTo>
                  <a:lnTo>
                    <a:pt x="122" y="308"/>
                  </a:lnTo>
                  <a:lnTo>
                    <a:pt x="106" y="306"/>
                  </a:lnTo>
                  <a:lnTo>
                    <a:pt x="90" y="302"/>
                  </a:lnTo>
                  <a:lnTo>
                    <a:pt x="76" y="296"/>
                  </a:lnTo>
                  <a:lnTo>
                    <a:pt x="62" y="288"/>
                  </a:lnTo>
                  <a:lnTo>
                    <a:pt x="52" y="276"/>
                  </a:lnTo>
                  <a:lnTo>
                    <a:pt x="44" y="262"/>
                  </a:lnTo>
                  <a:lnTo>
                    <a:pt x="38" y="244"/>
                  </a:lnTo>
                  <a:lnTo>
                    <a:pt x="36" y="224"/>
                  </a:lnTo>
                  <a:lnTo>
                    <a:pt x="36" y="224"/>
                  </a:lnTo>
                  <a:lnTo>
                    <a:pt x="36" y="220"/>
                  </a:lnTo>
                  <a:lnTo>
                    <a:pt x="38" y="216"/>
                  </a:lnTo>
                  <a:lnTo>
                    <a:pt x="42" y="214"/>
                  </a:lnTo>
                  <a:lnTo>
                    <a:pt x="46" y="214"/>
                  </a:lnTo>
                  <a:lnTo>
                    <a:pt x="46" y="214"/>
                  </a:lnTo>
                  <a:lnTo>
                    <a:pt x="50" y="214"/>
                  </a:lnTo>
                  <a:lnTo>
                    <a:pt x="52" y="216"/>
                  </a:lnTo>
                  <a:lnTo>
                    <a:pt x="54" y="220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6" y="236"/>
                  </a:lnTo>
                  <a:lnTo>
                    <a:pt x="58" y="246"/>
                  </a:lnTo>
                  <a:lnTo>
                    <a:pt x="64" y="256"/>
                  </a:lnTo>
                  <a:lnTo>
                    <a:pt x="70" y="266"/>
                  </a:lnTo>
                  <a:lnTo>
                    <a:pt x="80" y="276"/>
                  </a:lnTo>
                  <a:lnTo>
                    <a:pt x="90" y="282"/>
                  </a:lnTo>
                  <a:lnTo>
                    <a:pt x="104" y="286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24" y="288"/>
                  </a:lnTo>
                  <a:lnTo>
                    <a:pt x="128" y="290"/>
                  </a:lnTo>
                  <a:lnTo>
                    <a:pt x="130" y="294"/>
                  </a:lnTo>
                  <a:lnTo>
                    <a:pt x="132" y="298"/>
                  </a:lnTo>
                  <a:lnTo>
                    <a:pt x="132" y="298"/>
                  </a:lnTo>
                  <a:lnTo>
                    <a:pt x="130" y="302"/>
                  </a:lnTo>
                  <a:lnTo>
                    <a:pt x="128" y="304"/>
                  </a:lnTo>
                  <a:lnTo>
                    <a:pt x="124" y="306"/>
                  </a:lnTo>
                  <a:lnTo>
                    <a:pt x="122" y="308"/>
                  </a:lnTo>
                  <a:lnTo>
                    <a:pt x="122" y="308"/>
                  </a:lnTo>
                  <a:close/>
                  <a:moveTo>
                    <a:pt x="248" y="116"/>
                  </a:moveTo>
                  <a:lnTo>
                    <a:pt x="210" y="56"/>
                  </a:lnTo>
                  <a:lnTo>
                    <a:pt x="210" y="56"/>
                  </a:lnTo>
                  <a:lnTo>
                    <a:pt x="206" y="52"/>
                  </a:lnTo>
                  <a:lnTo>
                    <a:pt x="202" y="50"/>
                  </a:lnTo>
                  <a:lnTo>
                    <a:pt x="202" y="50"/>
                  </a:lnTo>
                  <a:lnTo>
                    <a:pt x="196" y="52"/>
                  </a:lnTo>
                  <a:lnTo>
                    <a:pt x="192" y="5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0" y="128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50" y="156"/>
                  </a:lnTo>
                  <a:lnTo>
                    <a:pt x="154" y="166"/>
                  </a:lnTo>
                  <a:lnTo>
                    <a:pt x="160" y="174"/>
                  </a:lnTo>
                  <a:lnTo>
                    <a:pt x="166" y="180"/>
                  </a:lnTo>
                  <a:lnTo>
                    <a:pt x="174" y="186"/>
                  </a:lnTo>
                  <a:lnTo>
                    <a:pt x="182" y="190"/>
                  </a:lnTo>
                  <a:lnTo>
                    <a:pt x="192" y="194"/>
                  </a:lnTo>
                  <a:lnTo>
                    <a:pt x="202" y="194"/>
                  </a:lnTo>
                  <a:lnTo>
                    <a:pt x="202" y="194"/>
                  </a:lnTo>
                  <a:lnTo>
                    <a:pt x="212" y="194"/>
                  </a:lnTo>
                  <a:lnTo>
                    <a:pt x="220" y="190"/>
                  </a:lnTo>
                  <a:lnTo>
                    <a:pt x="230" y="186"/>
                  </a:lnTo>
                  <a:lnTo>
                    <a:pt x="236" y="180"/>
                  </a:lnTo>
                  <a:lnTo>
                    <a:pt x="244" y="174"/>
                  </a:lnTo>
                  <a:lnTo>
                    <a:pt x="248" y="166"/>
                  </a:lnTo>
                  <a:lnTo>
                    <a:pt x="252" y="156"/>
                  </a:lnTo>
                  <a:lnTo>
                    <a:pt x="254" y="146"/>
                  </a:lnTo>
                  <a:lnTo>
                    <a:pt x="254" y="146"/>
                  </a:lnTo>
                  <a:lnTo>
                    <a:pt x="254" y="146"/>
                  </a:lnTo>
                  <a:lnTo>
                    <a:pt x="254" y="142"/>
                  </a:lnTo>
                  <a:lnTo>
                    <a:pt x="254" y="142"/>
                  </a:lnTo>
                  <a:lnTo>
                    <a:pt x="252" y="128"/>
                  </a:lnTo>
                  <a:lnTo>
                    <a:pt x="248" y="116"/>
                  </a:lnTo>
                  <a:lnTo>
                    <a:pt x="248" y="116"/>
                  </a:lnTo>
                  <a:close/>
                  <a:moveTo>
                    <a:pt x="204" y="176"/>
                  </a:moveTo>
                  <a:lnTo>
                    <a:pt x="204" y="176"/>
                  </a:lnTo>
                  <a:lnTo>
                    <a:pt x="196" y="174"/>
                  </a:lnTo>
                  <a:lnTo>
                    <a:pt x="186" y="172"/>
                  </a:lnTo>
                  <a:lnTo>
                    <a:pt x="180" y="168"/>
                  </a:lnTo>
                  <a:lnTo>
                    <a:pt x="174" y="164"/>
                  </a:lnTo>
                  <a:lnTo>
                    <a:pt x="170" y="158"/>
                  </a:lnTo>
                  <a:lnTo>
                    <a:pt x="168" y="150"/>
                  </a:lnTo>
                  <a:lnTo>
                    <a:pt x="166" y="144"/>
                  </a:lnTo>
                  <a:lnTo>
                    <a:pt x="164" y="136"/>
                  </a:lnTo>
                  <a:lnTo>
                    <a:pt x="164" y="136"/>
                  </a:lnTo>
                  <a:lnTo>
                    <a:pt x="166" y="132"/>
                  </a:lnTo>
                  <a:lnTo>
                    <a:pt x="172" y="130"/>
                  </a:lnTo>
                  <a:lnTo>
                    <a:pt x="172" y="130"/>
                  </a:lnTo>
                  <a:lnTo>
                    <a:pt x="176" y="132"/>
                  </a:lnTo>
                  <a:lnTo>
                    <a:pt x="178" y="136"/>
                  </a:lnTo>
                  <a:lnTo>
                    <a:pt x="178" y="136"/>
                  </a:lnTo>
                  <a:lnTo>
                    <a:pt x="180" y="146"/>
                  </a:lnTo>
                  <a:lnTo>
                    <a:pt x="184" y="154"/>
                  </a:lnTo>
                  <a:lnTo>
                    <a:pt x="188" y="158"/>
                  </a:lnTo>
                  <a:lnTo>
                    <a:pt x="192" y="160"/>
                  </a:lnTo>
                  <a:lnTo>
                    <a:pt x="198" y="162"/>
                  </a:lnTo>
                  <a:lnTo>
                    <a:pt x="204" y="162"/>
                  </a:lnTo>
                  <a:lnTo>
                    <a:pt x="204" y="162"/>
                  </a:lnTo>
                  <a:lnTo>
                    <a:pt x="210" y="164"/>
                  </a:lnTo>
                  <a:lnTo>
                    <a:pt x="212" y="168"/>
                  </a:lnTo>
                  <a:lnTo>
                    <a:pt x="212" y="168"/>
                  </a:lnTo>
                  <a:lnTo>
                    <a:pt x="210" y="174"/>
                  </a:lnTo>
                  <a:lnTo>
                    <a:pt x="204" y="176"/>
                  </a:lnTo>
                  <a:lnTo>
                    <a:pt x="204" y="17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77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467544" y="1259772"/>
            <a:ext cx="8216111" cy="4410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  <a:lumMod val="0"/>
                  <a:lumOff val="1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566321" y="2743054"/>
            <a:ext cx="8216111" cy="3693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  <a:lumMod val="0"/>
                  <a:lumOff val="1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566321" y="3440807"/>
            <a:ext cx="8216111" cy="4413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  <a:lumMod val="0"/>
                  <a:lumOff val="1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01333" y="59736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Koloniezahl 22°C und 36 °C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0347" y="1206463"/>
            <a:ext cx="461570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de-DE" b="1" dirty="0" smtClean="0"/>
              <a:t>Vorbereitung</a:t>
            </a:r>
          </a:p>
          <a:p>
            <a:pPr hangingPunct="0">
              <a:lnSpc>
                <a:spcPct val="150000"/>
              </a:lnSpc>
            </a:pPr>
            <a:r>
              <a:rPr lang="de-DE" sz="1400" dirty="0"/>
              <a:t>DEV </a:t>
            </a:r>
            <a:r>
              <a:rPr lang="de-DE" sz="1400" dirty="0" err="1" smtClean="0"/>
              <a:t>Nähragar</a:t>
            </a:r>
            <a:r>
              <a:rPr lang="de-DE" sz="1400" dirty="0" smtClean="0"/>
              <a:t> </a:t>
            </a:r>
          </a:p>
          <a:p>
            <a:pPr hangingPunct="0">
              <a:lnSpc>
                <a:spcPct val="150000"/>
              </a:lnSpc>
            </a:pPr>
            <a:r>
              <a:rPr lang="de-DE" sz="1600" b="1" dirty="0" smtClean="0"/>
              <a:t>	</a:t>
            </a:r>
            <a:r>
              <a:rPr lang="de-DE" sz="1600" dirty="0" smtClean="0"/>
              <a:t>-</a:t>
            </a:r>
            <a:r>
              <a:rPr lang="de-DE" sz="1600" b="1" dirty="0" smtClean="0"/>
              <a:t> </a:t>
            </a:r>
            <a:r>
              <a:rPr lang="de-DE" sz="1600" dirty="0" smtClean="0"/>
              <a:t>23 g/L aufkochen (ständig rühren, bis die 	   Lösung klar wird)</a:t>
            </a:r>
          </a:p>
          <a:p>
            <a:pPr hangingPunct="0">
              <a:lnSpc>
                <a:spcPct val="150000"/>
              </a:lnSpc>
            </a:pPr>
            <a:r>
              <a:rPr lang="de-DE" sz="1600" dirty="0"/>
              <a:t>	</a:t>
            </a:r>
            <a:r>
              <a:rPr lang="de-DE" sz="1600" dirty="0" smtClean="0"/>
              <a:t>- pH Wert einstellen	</a:t>
            </a:r>
          </a:p>
          <a:p>
            <a:pPr hangingPunct="0">
              <a:lnSpc>
                <a:spcPct val="150000"/>
              </a:lnSpc>
            </a:pPr>
            <a:r>
              <a:rPr lang="de-DE" sz="1600" dirty="0"/>
              <a:t>	</a:t>
            </a:r>
            <a:r>
              <a:rPr lang="de-DE" sz="1600" dirty="0" smtClean="0"/>
              <a:t>- 12 ml in Reagenzglas pipettieren</a:t>
            </a:r>
          </a:p>
          <a:p>
            <a:pPr hangingPunct="0">
              <a:lnSpc>
                <a:spcPct val="150000"/>
              </a:lnSpc>
            </a:pPr>
            <a:r>
              <a:rPr lang="de-DE" sz="1600" dirty="0"/>
              <a:t>	</a:t>
            </a:r>
            <a:r>
              <a:rPr lang="de-DE" sz="1600" dirty="0" smtClean="0"/>
              <a:t>- Röhrchen schließen und autoklavieren</a:t>
            </a:r>
          </a:p>
          <a:p>
            <a:pPr hangingPunct="0">
              <a:lnSpc>
                <a:spcPct val="150000"/>
              </a:lnSpc>
            </a:pPr>
            <a:r>
              <a:rPr lang="de-DE" sz="1600" dirty="0"/>
              <a:t>	</a:t>
            </a:r>
            <a:r>
              <a:rPr lang="de-DE" sz="1600" dirty="0" smtClean="0"/>
              <a:t>- nach Abkühlen im Kühlschrank R# lagern</a:t>
            </a:r>
          </a:p>
          <a:p>
            <a:pPr hangingPunct="0">
              <a:lnSpc>
                <a:spcPct val="150000"/>
              </a:lnSpc>
            </a:pPr>
            <a:r>
              <a:rPr lang="de-DE" sz="1600" dirty="0"/>
              <a:t>Vor Benutzung bei 100°C im Autoklav verflüssigen und im Wasserbad bei 44°C warmhalten</a:t>
            </a:r>
          </a:p>
          <a:p>
            <a:pPr hangingPunct="0">
              <a:lnSpc>
                <a:spcPct val="150000"/>
              </a:lnSpc>
            </a:pPr>
            <a:r>
              <a:rPr lang="de-DE" sz="1600" dirty="0" smtClean="0"/>
              <a:t>Platten sterilisieren (In Alufolie; 2h bei 200°C)</a:t>
            </a:r>
            <a:endParaRPr lang="de-DE" sz="1600" dirty="0"/>
          </a:p>
        </p:txBody>
      </p:sp>
      <p:cxnSp>
        <p:nvCxnSpPr>
          <p:cNvPr id="19" name="Gerade Verbindung 18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6475958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51" y1="66000" x2="49451" y2="66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7" y="273504"/>
            <a:ext cx="871265" cy="957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9451" y1="66000" x2="49451" y2="66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1" y="1758476"/>
            <a:ext cx="209631" cy="23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9451" y1="66000" x2="49451" y2="66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9" y="4629693"/>
            <a:ext cx="209631" cy="23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9451" y1="66000" x2="49451" y2="66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0" y="5445224"/>
            <a:ext cx="209631" cy="23036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Abgerundetes Rechteck 31"/>
          <p:cNvSpPr/>
          <p:nvPr/>
        </p:nvSpPr>
        <p:spPr>
          <a:xfrm>
            <a:off x="566321" y="4571603"/>
            <a:ext cx="8216111" cy="3693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  <a:lumMod val="0"/>
                  <a:lumOff val="1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4" name="Pfeil nach rechts 33"/>
          <p:cNvSpPr/>
          <p:nvPr/>
        </p:nvSpPr>
        <p:spPr>
          <a:xfrm>
            <a:off x="7884369" y="10430"/>
            <a:ext cx="1259632" cy="39600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Pfeil nach rechts 34"/>
          <p:cNvSpPr/>
          <p:nvPr/>
        </p:nvSpPr>
        <p:spPr>
          <a:xfrm>
            <a:off x="6084168" y="10406"/>
            <a:ext cx="2232248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Qualitätssicherung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Pfeil nach rechts 35"/>
          <p:cNvSpPr/>
          <p:nvPr/>
        </p:nvSpPr>
        <p:spPr>
          <a:xfrm>
            <a:off x="4626260" y="10406"/>
            <a:ext cx="1601924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Auswertung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Pfeil nach rechts 36"/>
          <p:cNvSpPr/>
          <p:nvPr/>
        </p:nvSpPr>
        <p:spPr>
          <a:xfrm>
            <a:off x="3395876" y="10406"/>
            <a:ext cx="1320140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Pfeil nach rechts 37"/>
          <p:cNvSpPr/>
          <p:nvPr/>
        </p:nvSpPr>
        <p:spPr>
          <a:xfrm>
            <a:off x="1943445" y="10406"/>
            <a:ext cx="1548435" cy="396000"/>
          </a:xfrm>
          <a:prstGeom prst="rightArrow">
            <a:avLst>
              <a:gd name="adj1" fmla="val 100000"/>
              <a:gd name="adj2" fmla="val 2071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Vorbereitung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9" name="Pfeil nach rechts 38"/>
          <p:cNvSpPr/>
          <p:nvPr/>
        </p:nvSpPr>
        <p:spPr>
          <a:xfrm>
            <a:off x="8021" y="10406"/>
            <a:ext cx="1975602" cy="396000"/>
          </a:xfrm>
          <a:prstGeom prst="rightArrow">
            <a:avLst>
              <a:gd name="adj1" fmla="val 100000"/>
              <a:gd name="adj2" fmla="val 1012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Grundlagenwissen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27129" y="2752579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Arbeitstäglich kalibrieren!</a:t>
            </a:r>
            <a:endParaRPr lang="de-DE" sz="16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5328270" y="4581361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Arbeitstäglich kalibrieren!</a:t>
            </a:r>
            <a:endParaRPr lang="de-DE" sz="16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5321796" y="335699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- Silberne Caps bei DEV</a:t>
            </a:r>
          </a:p>
          <a:p>
            <a:r>
              <a:rPr lang="de-DE" sz="1600" b="1" dirty="0" smtClean="0"/>
              <a:t>- Fühler (Autoklav) in ein Reagenzglas!</a:t>
            </a:r>
            <a:endParaRPr lang="de-DE" sz="1600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5325988" y="128781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Unbedingt beachten:</a:t>
            </a:r>
            <a:endParaRPr lang="de-DE" b="1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5292080" y="1196752"/>
            <a:ext cx="0" cy="4104456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8049118" y="1117421"/>
            <a:ext cx="733314" cy="7101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!</a:t>
            </a:r>
            <a:endParaRPr lang="de-DE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01333" y="597367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Koloniezahl 22°C und 36 °C</a:t>
            </a:r>
          </a:p>
          <a:p>
            <a:r>
              <a:rPr lang="de-DE" sz="2000" dirty="0" smtClean="0"/>
              <a:t>Ansatz</a:t>
            </a:r>
            <a:endParaRPr lang="de-DE" dirty="0" smtClean="0"/>
          </a:p>
        </p:txBody>
      </p:sp>
      <p:cxnSp>
        <p:nvCxnSpPr>
          <p:cNvPr id="19" name="Gerade Verbindung 18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6475958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Bio SAA-057</a:t>
            </a:r>
            <a:endParaRPr lang="de-DE" dirty="0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51" y1="66000" x2="49451" y2="66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7" y="273504"/>
            <a:ext cx="871265" cy="957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7" y="1615883"/>
            <a:ext cx="8669560" cy="2259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3296857" y="3875268"/>
            <a:ext cx="5551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hangingPunct="0"/>
            <a:r>
              <a:rPr lang="de-DE" sz="1400" dirty="0" smtClean="0"/>
              <a:t>Brock; Mikrobiologie; 2009</a:t>
            </a:r>
          </a:p>
          <a:p>
            <a:pPr hangingPunct="0"/>
            <a:r>
              <a:rPr lang="de-DE" b="1" dirty="0" smtClean="0"/>
              <a:t>	</a:t>
            </a:r>
            <a:endParaRPr lang="de-DE" dirty="0" smtClean="0"/>
          </a:p>
        </p:txBody>
      </p:sp>
      <p:sp>
        <p:nvSpPr>
          <p:cNvPr id="22" name="Pfeil nach rechts 21"/>
          <p:cNvSpPr/>
          <p:nvPr/>
        </p:nvSpPr>
        <p:spPr>
          <a:xfrm>
            <a:off x="7884369" y="10430"/>
            <a:ext cx="1259632" cy="39600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Pfeil nach rechts 22"/>
          <p:cNvSpPr/>
          <p:nvPr/>
        </p:nvSpPr>
        <p:spPr>
          <a:xfrm>
            <a:off x="6084168" y="10406"/>
            <a:ext cx="2232248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Qualitätssicherung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Pfeil nach rechts 24"/>
          <p:cNvSpPr/>
          <p:nvPr/>
        </p:nvSpPr>
        <p:spPr>
          <a:xfrm>
            <a:off x="4626260" y="10406"/>
            <a:ext cx="1601924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Auswertung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Pfeil nach rechts 25"/>
          <p:cNvSpPr/>
          <p:nvPr/>
        </p:nvSpPr>
        <p:spPr>
          <a:xfrm>
            <a:off x="3337230" y="10430"/>
            <a:ext cx="1353158" cy="396000"/>
          </a:xfrm>
          <a:prstGeom prst="rightArrow">
            <a:avLst>
              <a:gd name="adj1" fmla="val 100000"/>
              <a:gd name="adj2" fmla="val 2071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Messung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7" name="Pfeil nach rechts 26"/>
          <p:cNvSpPr/>
          <p:nvPr/>
        </p:nvSpPr>
        <p:spPr>
          <a:xfrm>
            <a:off x="1951492" y="10430"/>
            <a:ext cx="1514510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Vorbereitung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Pfeil nach rechts 27"/>
          <p:cNvSpPr/>
          <p:nvPr/>
        </p:nvSpPr>
        <p:spPr>
          <a:xfrm>
            <a:off x="8021" y="10406"/>
            <a:ext cx="1975602" cy="396000"/>
          </a:xfrm>
          <a:prstGeom prst="rightArrow">
            <a:avLst>
              <a:gd name="adj1" fmla="val 100000"/>
              <a:gd name="adj2" fmla="val 1012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Grundlagenwissen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Eingekerbter Richtungspfeil 34"/>
          <p:cNvSpPr/>
          <p:nvPr/>
        </p:nvSpPr>
        <p:spPr>
          <a:xfrm>
            <a:off x="2353489" y="4257092"/>
            <a:ext cx="2520280" cy="1656184"/>
          </a:xfrm>
          <a:prstGeom prst="chevron">
            <a:avLst>
              <a:gd name="adj" fmla="val 24999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1000">
                <a:schemeClr val="bg1"/>
              </a:gs>
              <a:gs pos="1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de-DE" sz="1600" dirty="0">
                <a:solidFill>
                  <a:schemeClr val="tx1"/>
                </a:solidFill>
              </a:rPr>
              <a:t>Agar vorsichtig einfüllen, schwenken und auskühlen lassen;</a:t>
            </a:r>
          </a:p>
        </p:txBody>
      </p:sp>
      <p:sp>
        <p:nvSpPr>
          <p:cNvPr id="36" name="Eingekerbter Richtungspfeil 35"/>
          <p:cNvSpPr/>
          <p:nvPr/>
        </p:nvSpPr>
        <p:spPr>
          <a:xfrm>
            <a:off x="4441721" y="4257092"/>
            <a:ext cx="2448272" cy="1656184"/>
          </a:xfrm>
          <a:prstGeom prst="chevron">
            <a:avLst>
              <a:gd name="adj" fmla="val 24999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1000">
                <a:schemeClr val="bg1"/>
              </a:gs>
              <a:gs pos="1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de-DE" sz="1600" dirty="0">
                <a:solidFill>
                  <a:schemeClr val="tx1"/>
                </a:solidFill>
              </a:rPr>
              <a:t>Platten auf den Deckel in den jeweiligen Kühlschrank legen;</a:t>
            </a:r>
          </a:p>
        </p:txBody>
      </p:sp>
      <p:sp>
        <p:nvSpPr>
          <p:cNvPr id="37" name="Eingekerbter Richtungspfeil 36"/>
          <p:cNvSpPr/>
          <p:nvPr/>
        </p:nvSpPr>
        <p:spPr>
          <a:xfrm>
            <a:off x="6457945" y="4257092"/>
            <a:ext cx="2388225" cy="1656184"/>
          </a:xfrm>
          <a:prstGeom prst="chevron">
            <a:avLst>
              <a:gd name="adj" fmla="val 24999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1000">
                <a:schemeClr val="bg1"/>
              </a:gs>
              <a:gs pos="1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de-DE" sz="1600" dirty="0">
                <a:solidFill>
                  <a:schemeClr val="tx1"/>
                </a:solidFill>
              </a:rPr>
              <a:t>Probenummer bei 22°C wird mit X markiert.</a:t>
            </a:r>
          </a:p>
          <a:p>
            <a:pPr hangingPunct="0"/>
            <a:r>
              <a:rPr lang="de-DE" sz="1600" dirty="0">
                <a:solidFill>
                  <a:schemeClr val="tx1"/>
                </a:solidFill>
              </a:rPr>
              <a:t>„234X“</a:t>
            </a:r>
          </a:p>
        </p:txBody>
      </p:sp>
      <p:sp>
        <p:nvSpPr>
          <p:cNvPr id="38" name="Richtungspfeil 37"/>
          <p:cNvSpPr/>
          <p:nvPr/>
        </p:nvSpPr>
        <p:spPr>
          <a:xfrm>
            <a:off x="481282" y="4257092"/>
            <a:ext cx="2304256" cy="1656184"/>
          </a:xfrm>
          <a:prstGeom prst="homePlate">
            <a:avLst>
              <a:gd name="adj" fmla="val 23957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1000">
                <a:schemeClr val="bg1"/>
              </a:gs>
              <a:gs pos="1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de-DE" sz="1600" dirty="0">
                <a:solidFill>
                  <a:schemeClr val="tx1"/>
                </a:solidFill>
              </a:rPr>
              <a:t>Probe schütteln und je 1 ml auf die sterilisierten Platten auftragen;</a:t>
            </a:r>
          </a:p>
        </p:txBody>
      </p:sp>
    </p:spTree>
    <p:extLst>
      <p:ext uri="{BB962C8B-B14F-4D97-AF65-F5344CB8AC3E}">
        <p14:creationId xmlns:p14="http://schemas.microsoft.com/office/powerpoint/2010/main" val="37958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01333" y="59736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Koloniezahl 22°C und 36 °C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6475958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Bio SAA-057</a:t>
            </a:r>
            <a:endParaRPr lang="de-DE" dirty="0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451" y1="66000" x2="49451" y2="66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7" y="273504"/>
            <a:ext cx="871265" cy="957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feld 17"/>
          <p:cNvSpPr txBox="1"/>
          <p:nvPr/>
        </p:nvSpPr>
        <p:spPr>
          <a:xfrm>
            <a:off x="625301" y="1124744"/>
            <a:ext cx="5623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de-DE" b="1" dirty="0" smtClean="0"/>
              <a:t>Auswertung</a:t>
            </a:r>
          </a:p>
          <a:p>
            <a:pPr hangingPunct="0">
              <a:lnSpc>
                <a:spcPct val="150000"/>
              </a:lnSpc>
            </a:pPr>
            <a:r>
              <a:rPr lang="de-DE" dirty="0" smtClean="0"/>
              <a:t>Nach 24 h Inkubation</a:t>
            </a:r>
          </a:p>
          <a:p>
            <a:pPr hangingPunct="0">
              <a:lnSpc>
                <a:spcPct val="150000"/>
              </a:lnSpc>
            </a:pPr>
            <a:r>
              <a:rPr lang="de-DE" dirty="0" smtClean="0"/>
              <a:t>Jede sichtbare Kolonie </a:t>
            </a:r>
            <a:r>
              <a:rPr lang="de-DE" dirty="0"/>
              <a:t>(</a:t>
            </a:r>
            <a:r>
              <a:rPr lang="de-DE" dirty="0" smtClean="0"/>
              <a:t>unabhängig von der Größe!) zählt </a:t>
            </a:r>
            <a:r>
              <a:rPr lang="de-DE" b="1" dirty="0" smtClean="0"/>
              <a:t>Grenzwert</a:t>
            </a:r>
            <a:r>
              <a:rPr lang="de-DE" dirty="0" smtClean="0"/>
              <a:t>: 100 Koloniebildende Einheiten je ml (KBE/ml)</a:t>
            </a: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9451" y1="66000" x2="49451" y2="66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9" y="1686468"/>
            <a:ext cx="209631" cy="23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9451" y1="66000" x2="49451" y2="66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8" y="2098948"/>
            <a:ext cx="209631" cy="230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uppieren 12"/>
          <p:cNvGrpSpPr/>
          <p:nvPr/>
        </p:nvGrpSpPr>
        <p:grpSpPr>
          <a:xfrm>
            <a:off x="1644535" y="3049345"/>
            <a:ext cx="5890425" cy="3312367"/>
            <a:chOff x="1644535" y="2742867"/>
            <a:chExt cx="5890425" cy="3312367"/>
          </a:xfrm>
        </p:grpSpPr>
        <p:pic>
          <p:nvPicPr>
            <p:cNvPr id="3074" name="Picture 2" descr="http://www.k-u.at/Images/Koloniebildende%20Einheiten%20Gesamtkeimzahlbestimmung%20K+U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423"/>
            <a:stretch/>
          </p:blipFill>
          <p:spPr bwMode="auto">
            <a:xfrm>
              <a:off x="1644535" y="2742867"/>
              <a:ext cx="5890425" cy="3312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Gerade Verbindung mit Pfeil 5"/>
            <p:cNvCxnSpPr/>
            <p:nvPr/>
          </p:nvCxnSpPr>
          <p:spPr>
            <a:xfrm flipH="1">
              <a:off x="5148065" y="4705529"/>
              <a:ext cx="1008111" cy="504056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headEnd type="none"/>
              <a:tailEnd type="triangle" w="lg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6160486" y="4527739"/>
              <a:ext cx="787778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1 KBE</a:t>
              </a:r>
              <a:endParaRPr lang="de-DE" dirty="0"/>
            </a:p>
          </p:txBody>
        </p:sp>
      </p:grpSp>
      <p:sp>
        <p:nvSpPr>
          <p:cNvPr id="21" name="Pfeil nach rechts 20"/>
          <p:cNvSpPr/>
          <p:nvPr/>
        </p:nvSpPr>
        <p:spPr>
          <a:xfrm>
            <a:off x="7884369" y="10430"/>
            <a:ext cx="1259632" cy="39600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Pfeil nach rechts 24"/>
          <p:cNvSpPr/>
          <p:nvPr/>
        </p:nvSpPr>
        <p:spPr>
          <a:xfrm>
            <a:off x="6084168" y="10406"/>
            <a:ext cx="2232248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Qualitätssicherung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Pfeil nach rechts 25"/>
          <p:cNvSpPr/>
          <p:nvPr/>
        </p:nvSpPr>
        <p:spPr>
          <a:xfrm>
            <a:off x="4621932" y="11394"/>
            <a:ext cx="1570739" cy="396000"/>
          </a:xfrm>
          <a:prstGeom prst="rightArrow">
            <a:avLst>
              <a:gd name="adj1" fmla="val 100000"/>
              <a:gd name="adj2" fmla="val 2071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Auswertung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7" name="Pfeil nach rechts 26"/>
          <p:cNvSpPr/>
          <p:nvPr/>
        </p:nvSpPr>
        <p:spPr>
          <a:xfrm>
            <a:off x="3322214" y="11394"/>
            <a:ext cx="1393802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Pfeil nach rechts 27"/>
          <p:cNvSpPr/>
          <p:nvPr/>
        </p:nvSpPr>
        <p:spPr>
          <a:xfrm>
            <a:off x="1951492" y="10430"/>
            <a:ext cx="1514510" cy="396000"/>
          </a:xfrm>
          <a:prstGeom prst="rightArrow">
            <a:avLst>
              <a:gd name="adj1" fmla="val 100000"/>
              <a:gd name="adj2" fmla="val 173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Vorbereitung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Pfeil nach rechts 28"/>
          <p:cNvSpPr/>
          <p:nvPr/>
        </p:nvSpPr>
        <p:spPr>
          <a:xfrm>
            <a:off x="8021" y="10406"/>
            <a:ext cx="1975602" cy="396000"/>
          </a:xfrm>
          <a:prstGeom prst="rightArrow">
            <a:avLst>
              <a:gd name="adj1" fmla="val 100000"/>
              <a:gd name="adj2" fmla="val 1012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Grundlagenwissen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901852" y="4532878"/>
            <a:ext cx="720080" cy="51076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3868003" y="4163546"/>
            <a:ext cx="78777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/>
              <a:t>3 KBE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28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/>
          <p:cNvSpPr/>
          <p:nvPr/>
        </p:nvSpPr>
        <p:spPr>
          <a:xfrm>
            <a:off x="5037747" y="1565748"/>
            <a:ext cx="3463553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988181" y="1580605"/>
            <a:ext cx="3463553" cy="11521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01333" y="597367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Coliforme</a:t>
            </a:r>
            <a:r>
              <a:rPr lang="de-DE" sz="2400" b="1" dirty="0" smtClean="0"/>
              <a:t> Keime </a:t>
            </a:r>
          </a:p>
          <a:p>
            <a:r>
              <a:rPr lang="de-DE" sz="2000" dirty="0" smtClean="0"/>
              <a:t>Allgemeines</a:t>
            </a:r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1145321" y="1652613"/>
            <a:ext cx="3671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b="1" dirty="0" smtClean="0"/>
              <a:t>Umweltkeime</a:t>
            </a:r>
          </a:p>
          <a:p>
            <a:pPr hangingPunct="0"/>
            <a:r>
              <a:rPr lang="de-DE" dirty="0"/>
              <a:t>Bsp.: </a:t>
            </a:r>
            <a:r>
              <a:rPr lang="de-DE" i="1" dirty="0" err="1" smtClean="0"/>
              <a:t>Klebsiella</a:t>
            </a:r>
            <a:r>
              <a:rPr lang="de-DE" i="1" dirty="0" smtClean="0"/>
              <a:t>, </a:t>
            </a:r>
            <a:r>
              <a:rPr lang="de-DE" i="1" dirty="0" err="1" smtClean="0"/>
              <a:t>Serratia</a:t>
            </a:r>
            <a:r>
              <a:rPr lang="de-DE" i="1" dirty="0" smtClean="0"/>
              <a:t>, </a:t>
            </a:r>
            <a:r>
              <a:rPr lang="de-DE" i="1" dirty="0" err="1" smtClean="0"/>
              <a:t>Enterobacter</a:t>
            </a:r>
            <a:r>
              <a:rPr lang="de-DE" i="1" dirty="0" smtClean="0"/>
              <a:t>, </a:t>
            </a:r>
            <a:r>
              <a:rPr lang="de-DE" i="1" dirty="0" err="1" smtClean="0"/>
              <a:t>Citrobacter</a:t>
            </a:r>
            <a:endParaRPr lang="de-DE" i="1" dirty="0" smtClean="0"/>
          </a:p>
        </p:txBody>
      </p:sp>
      <p:sp>
        <p:nvSpPr>
          <p:cNvPr id="14" name="Pfeil nach rechts 13"/>
          <p:cNvSpPr/>
          <p:nvPr/>
        </p:nvSpPr>
        <p:spPr>
          <a:xfrm>
            <a:off x="8862" y="11286"/>
            <a:ext cx="1862778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/>
          <p:cNvCxnSpPr/>
          <p:nvPr/>
        </p:nvCxnSpPr>
        <p:spPr>
          <a:xfrm>
            <a:off x="35496" y="404664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44984" y="54486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Grundlagenwissen    Vorbereitung     Messung     Auswertung     Qualitätssicherung</a:t>
            </a:r>
            <a:endParaRPr lang="de-DE" sz="1600" dirty="0"/>
          </a:p>
        </p:txBody>
      </p:sp>
      <p:sp>
        <p:nvSpPr>
          <p:cNvPr id="17" name="AutoShape 6" descr="Logo Team Umweltanalyt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9" name="Gerade Verbindung 18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6475958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333" y1="18994" x2="33333" y2="18994"/>
                        <a14:foregroundMark x1="40833" y1="27374" x2="40833" y2="27374"/>
                        <a14:foregroundMark x1="38333" y1="33520" x2="38333" y2="33520"/>
                        <a14:foregroundMark x1="50833" y1="37989" x2="50833" y2="37989"/>
                        <a14:foregroundMark x1="45833" y1="48045" x2="45833" y2="48045"/>
                        <a14:foregroundMark x1="55000" y1="42458" x2="55000" y2="42458"/>
                        <a14:foregroundMark x1="52500" y1="48603" x2="52500" y2="48603"/>
                        <a14:foregroundMark x1="48333" y1="76536" x2="48333" y2="7653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133">
            <a:off x="557970" y="460629"/>
            <a:ext cx="632735" cy="75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5100902" y="1637756"/>
            <a:ext cx="367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b="1" dirty="0" smtClean="0"/>
              <a:t>Fäkalkeime</a:t>
            </a:r>
          </a:p>
          <a:p>
            <a:pPr hangingPunct="0"/>
            <a:r>
              <a:rPr lang="de-DE" dirty="0" smtClean="0"/>
              <a:t>Bsp.: </a:t>
            </a:r>
            <a:r>
              <a:rPr lang="de-DE" i="1" dirty="0" smtClean="0"/>
              <a:t>Escherichia coli</a:t>
            </a:r>
            <a:r>
              <a:rPr lang="de-DE" dirty="0" smtClean="0"/>
              <a:t> (</a:t>
            </a:r>
            <a:r>
              <a:rPr lang="de-DE" b="1" dirty="0" smtClean="0"/>
              <a:t>E. coli</a:t>
            </a:r>
            <a:r>
              <a:rPr lang="de-DE" dirty="0" smtClean="0"/>
              <a:t>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12774" y="4514403"/>
            <a:ext cx="788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DE" dirty="0" smtClean="0"/>
              <a:t>Sind ein Hinweis auf Mängel in der Aufbereitung und Verteilung von Trinkwasser</a:t>
            </a:r>
          </a:p>
        </p:txBody>
      </p:sp>
      <p:pic>
        <p:nvPicPr>
          <p:cNvPr id="7170" name="Picture 2" descr="Unser Bakterium des Monats April: Escherichia coli | SymbioPh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78" y="2965327"/>
            <a:ext cx="2468505" cy="12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Klebsiella pneumoniae: Resistent gegen Antibiotika! Killer-Bakterien in  Griechenland auf dem Vormarsch | news.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6" descr="Klebsiella pneumoniae: Resistent gegen Antibiotika! Killer-Bakterien in  Griechenland auf dem Vormarsch | news.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176" name="Picture 8" descr="Klebsiella pneumoniae: Resistent gegen Antibiotika! Killer-Bakterien in  Griechenland auf dem Vormarsch | news.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4" y="2996952"/>
            <a:ext cx="1943001" cy="12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New cell-killing toxin discovered in an environmental pathogen | ANS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180" name="Picture 12" descr="New cell-killing toxin discovered in an environmental pathogen | ANST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985"/>
          <a:stretch/>
        </p:blipFill>
        <p:spPr bwMode="auto">
          <a:xfrm>
            <a:off x="2669188" y="2996952"/>
            <a:ext cx="2032842" cy="12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4" descr="Database of Biochemical Tests of Pathogenic Enterobacteriaceae Famil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16" descr="Database of Biochemical Tests of Pathogenic Enterobacteriaceae Famil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18" descr="Database of Biochemical Tests of Pathogenic Enterobacteriaceae Famil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20" descr="Database of Biochemical Tests of Pathogenic Enterobacteriaceae Famil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22" descr="Database of Biochemical Tests of Pathogenic Enterobacteriaceae Family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1527175" y="5137543"/>
            <a:ext cx="252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hangingPunct="0"/>
            <a:r>
              <a:rPr lang="de-DE" b="1" dirty="0" smtClean="0"/>
              <a:t>Ursachen</a:t>
            </a:r>
            <a:r>
              <a:rPr lang="de-DE" dirty="0" smtClean="0"/>
              <a:t> für Verunreinigung </a:t>
            </a:r>
            <a:r>
              <a:rPr lang="de-DE" b="1" dirty="0" smtClean="0"/>
              <a:t>aufklären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5036004" y="5137546"/>
            <a:ext cx="2341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hangingPunct="0"/>
            <a:r>
              <a:rPr lang="de-DE" b="1" dirty="0" smtClean="0"/>
              <a:t>Maßnahmen</a:t>
            </a:r>
            <a:r>
              <a:rPr lang="de-DE" dirty="0" smtClean="0"/>
              <a:t> zur Beseitigung </a:t>
            </a:r>
            <a:r>
              <a:rPr lang="de-DE" b="1" dirty="0" smtClean="0"/>
              <a:t>einleiten</a:t>
            </a:r>
          </a:p>
        </p:txBody>
      </p:sp>
      <p:sp>
        <p:nvSpPr>
          <p:cNvPr id="25" name="Ellipse 24"/>
          <p:cNvSpPr/>
          <p:nvPr/>
        </p:nvSpPr>
        <p:spPr>
          <a:xfrm>
            <a:off x="1288899" y="5244151"/>
            <a:ext cx="733314" cy="71010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smtClean="0"/>
              <a:t>?</a:t>
            </a:r>
            <a:endParaRPr lang="de-DE" sz="4400" b="1" dirty="0"/>
          </a:p>
        </p:txBody>
      </p:sp>
      <p:sp>
        <p:nvSpPr>
          <p:cNvPr id="35" name="Ellipse 34"/>
          <p:cNvSpPr/>
          <p:nvPr/>
        </p:nvSpPr>
        <p:spPr>
          <a:xfrm>
            <a:off x="4807361" y="5244156"/>
            <a:ext cx="733314" cy="71010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smtClean="0"/>
              <a:t>!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6649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feil nach rechts 32"/>
          <p:cNvSpPr/>
          <p:nvPr/>
        </p:nvSpPr>
        <p:spPr>
          <a:xfrm>
            <a:off x="3166870" y="-941"/>
            <a:ext cx="973082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30"/>
          <p:cNvSpPr/>
          <p:nvPr/>
        </p:nvSpPr>
        <p:spPr>
          <a:xfrm>
            <a:off x="1833246" y="933"/>
            <a:ext cx="1370602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01333" y="59736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E. coli und </a:t>
            </a:r>
            <a:r>
              <a:rPr lang="de-DE" sz="2400" b="1" dirty="0" err="1" smtClean="0"/>
              <a:t>coliforme</a:t>
            </a:r>
            <a:r>
              <a:rPr lang="de-DE" sz="2400" b="1" dirty="0" smtClean="0"/>
              <a:t> Keime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04363" y="1206463"/>
            <a:ext cx="76400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de-DE" b="1" dirty="0" smtClean="0"/>
              <a:t>Funktionsweise </a:t>
            </a:r>
            <a:r>
              <a:rPr lang="de-DE" b="1" dirty="0" err="1" smtClean="0"/>
              <a:t>Quanti</a:t>
            </a:r>
            <a:r>
              <a:rPr lang="de-DE" b="1" dirty="0" smtClean="0"/>
              <a:t>-Tray®</a:t>
            </a:r>
          </a:p>
          <a:p>
            <a:pPr hangingPunct="0">
              <a:lnSpc>
                <a:spcPct val="150000"/>
              </a:lnSpc>
            </a:pPr>
            <a:r>
              <a:rPr lang="de-DE" dirty="0" smtClean="0"/>
              <a:t>Beruht auf dem </a:t>
            </a:r>
            <a:r>
              <a:rPr lang="de-DE" dirty="0" err="1" smtClean="0"/>
              <a:t>Enzymset</a:t>
            </a:r>
            <a:r>
              <a:rPr lang="de-DE" dirty="0" smtClean="0"/>
              <a:t> der </a:t>
            </a:r>
            <a:r>
              <a:rPr lang="de-DE" dirty="0" err="1" smtClean="0"/>
              <a:t>Koliformen</a:t>
            </a:r>
            <a:r>
              <a:rPr lang="de-DE" dirty="0" smtClean="0"/>
              <a:t> Bakterien</a:t>
            </a:r>
          </a:p>
          <a:p>
            <a:pPr hangingPunct="0">
              <a:lnSpc>
                <a:spcPct val="150000"/>
              </a:lnSpc>
            </a:pPr>
            <a:r>
              <a:rPr lang="de-DE" dirty="0" smtClean="0"/>
              <a:t>	</a:t>
            </a:r>
          </a:p>
          <a:p>
            <a:pPr hangingPunct="0">
              <a:lnSpc>
                <a:spcPct val="150000"/>
              </a:lnSpc>
            </a:pPr>
            <a:endParaRPr lang="de-DE" dirty="0"/>
          </a:p>
          <a:p>
            <a:pPr hangingPunct="0">
              <a:lnSpc>
                <a:spcPct val="150000"/>
              </a:lnSpc>
            </a:pPr>
            <a:endParaRPr lang="de-DE" dirty="0" smtClean="0"/>
          </a:p>
          <a:p>
            <a:pPr hangingPunct="0">
              <a:lnSpc>
                <a:spcPct val="150000"/>
              </a:lnSpc>
            </a:pPr>
            <a:endParaRPr lang="de-DE" dirty="0"/>
          </a:p>
          <a:p>
            <a:pPr hangingPunct="0">
              <a:lnSpc>
                <a:spcPct val="150000"/>
              </a:lnSpc>
            </a:pPr>
            <a:endParaRPr lang="de-DE" dirty="0" smtClean="0"/>
          </a:p>
          <a:p>
            <a:pPr hangingPunct="0">
              <a:lnSpc>
                <a:spcPct val="150000"/>
              </a:lnSpc>
            </a:pPr>
            <a:endParaRPr lang="de-DE" dirty="0"/>
          </a:p>
          <a:p>
            <a:pPr hangingPunct="0">
              <a:lnSpc>
                <a:spcPct val="150000"/>
              </a:lnSpc>
            </a:pPr>
            <a:endParaRPr lang="de-DE" dirty="0" smtClean="0"/>
          </a:p>
          <a:p>
            <a:pPr hangingPunct="0">
              <a:lnSpc>
                <a:spcPct val="150000"/>
              </a:lnSpc>
            </a:pPr>
            <a:endParaRPr lang="de-DE" dirty="0"/>
          </a:p>
          <a:p>
            <a:pPr hangingPunct="0">
              <a:lnSpc>
                <a:spcPct val="150000"/>
              </a:lnSpc>
            </a:pPr>
            <a:r>
              <a:rPr lang="de-DE" dirty="0" smtClean="0"/>
              <a:t>	</a:t>
            </a:r>
            <a:r>
              <a:rPr lang="de-DE" dirty="0" err="1" smtClean="0"/>
              <a:t>Koliforme</a:t>
            </a:r>
            <a:r>
              <a:rPr lang="de-DE" dirty="0" smtClean="0"/>
              <a:t>: </a:t>
            </a:r>
            <a:r>
              <a:rPr lang="el-GR" dirty="0" smtClean="0">
                <a:solidFill>
                  <a:srgbClr val="FFC000"/>
                </a:solidFill>
                <a:latin typeface="Calibri"/>
                <a:cs typeface="Calibri"/>
              </a:rPr>
              <a:t>β</a:t>
            </a:r>
            <a:r>
              <a:rPr lang="de-DE" dirty="0" smtClean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lang="de-DE" dirty="0" err="1" smtClean="0">
                <a:solidFill>
                  <a:srgbClr val="FFC000"/>
                </a:solidFill>
                <a:latin typeface="Calibri"/>
                <a:cs typeface="Calibri"/>
              </a:rPr>
              <a:t>Galactosidase</a:t>
            </a:r>
            <a:r>
              <a:rPr lang="de-DE" dirty="0">
                <a:latin typeface="Calibri"/>
                <a:cs typeface="Calibri"/>
              </a:rPr>
              <a:t>	</a:t>
            </a:r>
            <a:r>
              <a:rPr lang="de-DE" dirty="0" smtClean="0">
                <a:latin typeface="Calibri"/>
                <a:cs typeface="Calibri"/>
              </a:rPr>
              <a:t>	E. coli: </a:t>
            </a:r>
            <a:r>
              <a:rPr lang="el-GR" dirty="0">
                <a:solidFill>
                  <a:srgbClr val="00B0F0"/>
                </a:solidFill>
                <a:cs typeface="Calibri"/>
              </a:rPr>
              <a:t>β</a:t>
            </a:r>
            <a:r>
              <a:rPr lang="de-DE" dirty="0">
                <a:solidFill>
                  <a:srgbClr val="00B0F0"/>
                </a:solidFill>
                <a:cs typeface="Calibri"/>
              </a:rPr>
              <a:t>-</a:t>
            </a:r>
            <a:r>
              <a:rPr lang="de-DE" dirty="0" err="1">
                <a:solidFill>
                  <a:srgbClr val="00B0F0"/>
                </a:solidFill>
                <a:cs typeface="Calibri"/>
              </a:rPr>
              <a:t>G</a:t>
            </a:r>
            <a:r>
              <a:rPr lang="de-DE" dirty="0" err="1" smtClean="0">
                <a:solidFill>
                  <a:srgbClr val="00B0F0"/>
                </a:solidFill>
              </a:rPr>
              <a:t>lucuronidase</a:t>
            </a:r>
            <a:endParaRPr lang="de-DE" dirty="0" smtClean="0">
              <a:solidFill>
                <a:srgbClr val="00B0F0"/>
              </a:solidFill>
            </a:endParaRPr>
          </a:p>
          <a:p>
            <a:pPr hangingPunct="0">
              <a:lnSpc>
                <a:spcPct val="150000"/>
              </a:lnSpc>
            </a:pPr>
            <a:endParaRPr lang="de-DE" dirty="0" smtClean="0"/>
          </a:p>
        </p:txBody>
      </p:sp>
      <p:sp>
        <p:nvSpPr>
          <p:cNvPr id="14" name="Pfeil nach rechts 13"/>
          <p:cNvSpPr/>
          <p:nvPr/>
        </p:nvSpPr>
        <p:spPr>
          <a:xfrm>
            <a:off x="8862" y="11286"/>
            <a:ext cx="1862778" cy="396000"/>
          </a:xfrm>
          <a:prstGeom prst="rightArrow">
            <a:avLst>
              <a:gd name="adj1" fmla="val 99051"/>
              <a:gd name="adj2" fmla="val 101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/>
          <p:cNvCxnSpPr/>
          <p:nvPr/>
        </p:nvCxnSpPr>
        <p:spPr>
          <a:xfrm>
            <a:off x="35496" y="404664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44984" y="54486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Grundlagenwissen    Vorbereitung     Messung     Auswertung     Qualitätssicherung</a:t>
            </a:r>
            <a:endParaRPr lang="de-DE" sz="1600" dirty="0"/>
          </a:p>
        </p:txBody>
      </p:sp>
      <p:sp>
        <p:nvSpPr>
          <p:cNvPr id="17" name="AutoShape 6" descr="Logo Team Umweltanalyt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9" name="Gerade Verbindung 18"/>
          <p:cNvCxnSpPr/>
          <p:nvPr/>
        </p:nvCxnSpPr>
        <p:spPr>
          <a:xfrm>
            <a:off x="35496" y="6458202"/>
            <a:ext cx="9108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6475958"/>
            <a:ext cx="2604425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Bio SAA-057</a:t>
            </a:r>
            <a:endParaRPr lang="de-DE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333" y1="18994" x2="33333" y2="18994"/>
                        <a14:foregroundMark x1="40833" y1="27374" x2="40833" y2="27374"/>
                        <a14:foregroundMark x1="38333" y1="33520" x2="38333" y2="33520"/>
                        <a14:foregroundMark x1="50833" y1="37989" x2="50833" y2="37989"/>
                        <a14:foregroundMark x1="45833" y1="48045" x2="45833" y2="48045"/>
                        <a14:foregroundMark x1="55000" y1="42458" x2="55000" y2="42458"/>
                        <a14:foregroundMark x1="52500" y1="48603" x2="52500" y2="48603"/>
                        <a14:foregroundMark x1="48333" y1="76536" x2="48333" y2="7653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133">
            <a:off x="557970" y="460629"/>
            <a:ext cx="632735" cy="75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333" y1="18994" x2="33333" y2="18994"/>
                        <a14:foregroundMark x1="40833" y1="27374" x2="40833" y2="27374"/>
                        <a14:foregroundMark x1="38333" y1="33520" x2="38333" y2="33520"/>
                        <a14:foregroundMark x1="50833" y1="37989" x2="50833" y2="37989"/>
                        <a14:foregroundMark x1="45833" y1="48045" x2="45833" y2="48045"/>
                        <a14:foregroundMark x1="55000" y1="42458" x2="55000" y2="42458"/>
                        <a14:foregroundMark x1="52500" y1="48603" x2="52500" y2="48603"/>
                        <a14:foregroundMark x1="48333" y1="76536" x2="48333" y2="7653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133">
            <a:off x="273578" y="1719394"/>
            <a:ext cx="331659" cy="39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7" y="2603996"/>
            <a:ext cx="3750535" cy="25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48" y="2564904"/>
            <a:ext cx="3439148" cy="26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ogen 9"/>
          <p:cNvSpPr/>
          <p:nvPr/>
        </p:nvSpPr>
        <p:spPr>
          <a:xfrm>
            <a:off x="2565800" y="4221088"/>
            <a:ext cx="1077512" cy="1296144"/>
          </a:xfrm>
          <a:prstGeom prst="arc">
            <a:avLst>
              <a:gd name="adj1" fmla="val 20675250"/>
              <a:gd name="adj2" fmla="val 4146293"/>
            </a:avLst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Bogen 35"/>
          <p:cNvSpPr/>
          <p:nvPr/>
        </p:nvSpPr>
        <p:spPr>
          <a:xfrm>
            <a:off x="5868144" y="4231729"/>
            <a:ext cx="1077512" cy="1296144"/>
          </a:xfrm>
          <a:prstGeom prst="arc">
            <a:avLst>
              <a:gd name="adj1" fmla="val 20675250"/>
              <a:gd name="adj2" fmla="val 4146293"/>
            </a:avLst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E8456A047B4E42A93EF59C150C8627" ma:contentTypeVersion="14" ma:contentTypeDescription="Ein neues Dokument erstellen." ma:contentTypeScope="" ma:versionID="c0471185db76b5a46a8517dbe87c9e23">
  <xsd:schema xmlns:xsd="http://www.w3.org/2001/XMLSchema" xmlns:xs="http://www.w3.org/2001/XMLSchema" xmlns:p="http://schemas.microsoft.com/office/2006/metadata/properties" xmlns:ns2="cc777144-ca57-4f17-8bbe-98c5c1271a8a" xmlns:ns3="3189395f-b742-4df8-983d-ca72504bbf4b" targetNamespace="http://schemas.microsoft.com/office/2006/metadata/properties" ma:root="true" ma:fieldsID="d3d9710e6e7b787a97d29b68503b7721" ns2:_="" ns3:_="">
    <xsd:import namespace="cc777144-ca57-4f17-8bbe-98c5c1271a8a"/>
    <xsd:import namespace="3189395f-b742-4df8-983d-ca72504bbf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77144-ca57-4f17-8bbe-98c5c1271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e551f19a-c878-4d94-96bf-c4c7de943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9395f-b742-4df8-983d-ca72504bbf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777144-ca57-4f17-8bbe-98c5c1271a8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F4B36B-38F4-497C-9CBC-16AD4D4A9389}"/>
</file>

<file path=customXml/itemProps2.xml><?xml version="1.0" encoding="utf-8"?>
<ds:datastoreItem xmlns:ds="http://schemas.openxmlformats.org/officeDocument/2006/customXml" ds:itemID="{4FF40DED-B7DA-4BF3-9B80-6BAEA6980AB4}"/>
</file>

<file path=customXml/itemProps3.xml><?xml version="1.0" encoding="utf-8"?>
<ds:datastoreItem xmlns:ds="http://schemas.openxmlformats.org/officeDocument/2006/customXml" ds:itemID="{D3A8DD67-DDB6-4713-AB54-A5880DDFD08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810</Words>
  <Application>Microsoft Office PowerPoint</Application>
  <PresentationFormat>Bildschirmpräsentation (4:3)</PresentationFormat>
  <Paragraphs>215</Paragraphs>
  <Slides>18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Maximilian Lange</dc:creator>
  <cp:lastModifiedBy>Maximilian Lange</cp:lastModifiedBy>
  <cp:revision>302</cp:revision>
  <dcterms:created xsi:type="dcterms:W3CDTF">2023-08-23T10:49:54Z</dcterms:created>
  <dcterms:modified xsi:type="dcterms:W3CDTF">2024-06-03T12:58:57Z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0x0101004EE8456A047B4E42A93EF59C150C8627</vt:lpwstr>
  </property>
</Properties>
</file>