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4D7C3C-8EC6-41FA-95DF-43D6BFCAF7A9}" v="44" dt="2023-03-02T15:44:55.651"/>
    <p1510:client id="{45BF65A9-6503-46C2-AADB-1337F2E1C688}" v="6" dt="2023-03-02T08:09:53.178"/>
    <p1510:client id="{4F7C1174-7A5B-4381-81CB-3AF3DF24BDE2}" v="7" dt="2023-03-02T15:39:50.394"/>
    <p1510:client id="{5E1B5645-B0D4-4DEF-A5A8-656EB05443C0}" v="435" dt="2023-03-02T15:34:31.9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B55D6-256A-4F6A-ADEB-1E6B51C6607F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82E03-9FE9-4AB1-9D59-62B08F8556E4}" type="slidenum">
              <a:rPr lang="de-DE" smtClean="0"/>
              <a:t>‹Nr.›</a:t>
            </a:fld>
            <a:endParaRPr lang="de-D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988B8E95-BB1F-1F76-F8C7-A7E96E3E13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806" y="6482471"/>
            <a:ext cx="1677435" cy="29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756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B55D6-256A-4F6A-ADEB-1E6B51C6607F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82E03-9FE9-4AB1-9D59-62B08F8556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924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B55D6-256A-4F6A-ADEB-1E6B51C6607F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82E03-9FE9-4AB1-9D59-62B08F8556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701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B55D6-256A-4F6A-ADEB-1E6B51C6607F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82E03-9FE9-4AB1-9D59-62B08F8556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77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B55D6-256A-4F6A-ADEB-1E6B51C6607F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82E03-9FE9-4AB1-9D59-62B08F8556E4}" type="slidenum">
              <a:rPr lang="de-DE" smtClean="0"/>
              <a:t>‹Nr.›</a:t>
            </a:fld>
            <a:endParaRPr lang="de-D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5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B55D6-256A-4F6A-ADEB-1E6B51C6607F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82E03-9FE9-4AB1-9D59-62B08F8556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125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B55D6-256A-4F6A-ADEB-1E6B51C6607F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82E03-9FE9-4AB1-9D59-62B08F8556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653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B55D6-256A-4F6A-ADEB-1E6B51C6607F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82E03-9FE9-4AB1-9D59-62B08F8556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538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B55D6-256A-4F6A-ADEB-1E6B51C6607F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82E03-9FE9-4AB1-9D59-62B08F8556E4}" type="slidenum">
              <a:rPr lang="de-DE" smtClean="0"/>
              <a:t>‹Nr.›</a:t>
            </a:fld>
            <a:endParaRPr lang="de-DE"/>
          </a:p>
        </p:txBody>
      </p:sp>
      <p:pic>
        <p:nvPicPr>
          <p:cNvPr id="2" name="Grafik 1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1158F41F-49A7-733E-D09E-6B4ADDB597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806" y="6483490"/>
            <a:ext cx="1677435" cy="29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215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FBB55D6-256A-4F6A-ADEB-1E6B51C6607F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582E03-9FE9-4AB1-9D59-62B08F8556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8401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B55D6-256A-4F6A-ADEB-1E6B51C6607F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82E03-9FE9-4AB1-9D59-62B08F8556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4324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FBB55D6-256A-4F6A-ADEB-1E6B51C6607F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7582E03-9FE9-4AB1-9D59-62B08F8556E4}" type="slidenum">
              <a:rPr lang="de-DE" smtClean="0"/>
              <a:t>‹Nr.›</a:t>
            </a:fld>
            <a:endParaRPr lang="de-D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 descr="Ein Bild, das Text, Messanzeige enthält.&#10;&#10;Automatisch generierte Beschreibung">
            <a:extLst>
              <a:ext uri="{FF2B5EF4-FFF2-40B4-BE49-F238E27FC236}">
                <a16:creationId xmlns:a16="http://schemas.microsoft.com/office/drawing/2014/main" id="{963C6A7D-8B76-908E-50F1-4B87D354F9D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807" y="6482471"/>
            <a:ext cx="1677435" cy="29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3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4.svg"/><Relationship Id="rId7" Type="http://schemas.openxmlformats.org/officeDocument/2006/relationships/image" Target="../media/image1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Relationship Id="rId9" Type="http://schemas.openxmlformats.org/officeDocument/2006/relationships/image" Target="../media/image16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8.svg"/><Relationship Id="rId7" Type="http://schemas.openxmlformats.org/officeDocument/2006/relationships/image" Target="../media/image14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9.svg"/><Relationship Id="rId4" Type="http://schemas.openxmlformats.org/officeDocument/2006/relationships/image" Target="../media/image5.png"/><Relationship Id="rId9" Type="http://schemas.openxmlformats.org/officeDocument/2006/relationships/image" Target="../media/image16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8.svg"/><Relationship Id="rId7" Type="http://schemas.openxmlformats.org/officeDocument/2006/relationships/image" Target="../media/image22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21.svg"/><Relationship Id="rId4" Type="http://schemas.openxmlformats.org/officeDocument/2006/relationships/image" Target="../media/image20.png"/><Relationship Id="rId9" Type="http://schemas.openxmlformats.org/officeDocument/2006/relationships/image" Target="../media/image16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8.svg"/><Relationship Id="rId7" Type="http://schemas.openxmlformats.org/officeDocument/2006/relationships/image" Target="../media/image24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1.svg"/><Relationship Id="rId4" Type="http://schemas.openxmlformats.org/officeDocument/2006/relationships/image" Target="../media/image20.png"/><Relationship Id="rId9" Type="http://schemas.openxmlformats.org/officeDocument/2006/relationships/image" Target="../media/image2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E94B55-8CCC-E3C2-C02B-38FE007465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Klärung der Rolle Digital-Navigator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65A4217-4AF1-868C-19A2-683BAFB948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Übersichtsfolien zum Ziel/  der Rolle Des Digital-Navigators/ Den Aufgabenbereichen und Abgrenzung </a:t>
            </a:r>
          </a:p>
        </p:txBody>
      </p:sp>
    </p:spTree>
    <p:extLst>
      <p:ext uri="{BB962C8B-B14F-4D97-AF65-F5344CB8AC3E}">
        <p14:creationId xmlns:p14="http://schemas.microsoft.com/office/powerpoint/2010/main" val="158664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23DBAEA-E1BD-A284-502E-34AE71A5E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Übersicht 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03050BA3-A30A-CFAC-A092-B2D9514C0B57}"/>
              </a:ext>
            </a:extLst>
          </p:cNvPr>
          <p:cNvCxnSpPr>
            <a:cxnSpLocks/>
          </p:cNvCxnSpPr>
          <p:nvPr/>
        </p:nvCxnSpPr>
        <p:spPr>
          <a:xfrm>
            <a:off x="0" y="3361765"/>
            <a:ext cx="1219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7B3DECC1-2E6A-3C9F-9834-06A81A0E84A8}"/>
              </a:ext>
            </a:extLst>
          </p:cNvPr>
          <p:cNvSpPr/>
          <p:nvPr/>
        </p:nvSpPr>
        <p:spPr>
          <a:xfrm>
            <a:off x="1285374" y="2752165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B432AC38-0D01-49FC-F660-A137D3CCF63F}"/>
              </a:ext>
            </a:extLst>
          </p:cNvPr>
          <p:cNvSpPr/>
          <p:nvPr/>
        </p:nvSpPr>
        <p:spPr>
          <a:xfrm>
            <a:off x="3870159" y="2752165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B2056995-47DA-EB77-9F68-E57EDC34A225}"/>
              </a:ext>
            </a:extLst>
          </p:cNvPr>
          <p:cNvSpPr/>
          <p:nvPr/>
        </p:nvSpPr>
        <p:spPr>
          <a:xfrm>
            <a:off x="6513095" y="2752165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1DD3B581-DE01-E549-CEDE-343C382371EA}"/>
              </a:ext>
            </a:extLst>
          </p:cNvPr>
          <p:cNvSpPr/>
          <p:nvPr/>
        </p:nvSpPr>
        <p:spPr>
          <a:xfrm>
            <a:off x="9156031" y="2752165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Grafik 14" descr="Volltreffer mit einfarbiger Füllung">
            <a:extLst>
              <a:ext uri="{FF2B5EF4-FFF2-40B4-BE49-F238E27FC236}">
                <a16:creationId xmlns:a16="http://schemas.microsoft.com/office/drawing/2014/main" id="{17CBDF80-0446-A48D-5B56-1C27B6EEA0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7879" y="2904565"/>
            <a:ext cx="914400" cy="914400"/>
          </a:xfrm>
          <a:prstGeom prst="rect">
            <a:avLst/>
          </a:prstGeom>
        </p:spPr>
      </p:pic>
      <p:pic>
        <p:nvPicPr>
          <p:cNvPr id="17" name="Grafik 16" descr="Benutzer mit einfarbiger Füllung">
            <a:extLst>
              <a:ext uri="{FF2B5EF4-FFF2-40B4-BE49-F238E27FC236}">
                <a16:creationId xmlns:a16="http://schemas.microsoft.com/office/drawing/2014/main" id="{3237FF61-25C9-864F-D543-3A0E04B9AA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62664" y="2871538"/>
            <a:ext cx="914400" cy="914400"/>
          </a:xfrm>
          <a:prstGeom prst="rect">
            <a:avLst/>
          </a:prstGeom>
        </p:spPr>
      </p:pic>
      <p:pic>
        <p:nvPicPr>
          <p:cNvPr id="19" name="Grafik 18" descr="Klemmbrett abgehakt mit einfarbiger Füllung">
            <a:extLst>
              <a:ext uri="{FF2B5EF4-FFF2-40B4-BE49-F238E27FC236}">
                <a16:creationId xmlns:a16="http://schemas.microsoft.com/office/drawing/2014/main" id="{AA281287-D3F9-9130-DAA9-15741095BA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05600" y="2871538"/>
            <a:ext cx="914400" cy="914400"/>
          </a:xfrm>
          <a:prstGeom prst="rect">
            <a:avLst/>
          </a:prstGeom>
        </p:spPr>
      </p:pic>
      <p:pic>
        <p:nvPicPr>
          <p:cNvPr id="21" name="Grafik 20" descr="Marke Kreuz mit einfarbiger Füllung">
            <a:extLst>
              <a:ext uri="{FF2B5EF4-FFF2-40B4-BE49-F238E27FC236}">
                <a16:creationId xmlns:a16="http://schemas.microsoft.com/office/drawing/2014/main" id="{415B6F16-76E8-4A28-47B7-A793F2B055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348536" y="2904565"/>
            <a:ext cx="914400" cy="914400"/>
          </a:xfrm>
          <a:prstGeom prst="rect">
            <a:avLst/>
          </a:prstGeom>
        </p:spPr>
      </p:pic>
      <p:sp>
        <p:nvSpPr>
          <p:cNvPr id="22" name="Textfeld 21">
            <a:extLst>
              <a:ext uri="{FF2B5EF4-FFF2-40B4-BE49-F238E27FC236}">
                <a16:creationId xmlns:a16="http://schemas.microsoft.com/office/drawing/2014/main" id="{7F178BAB-3DFD-B57F-B9D0-7D6B336B7328}"/>
              </a:ext>
            </a:extLst>
          </p:cNvPr>
          <p:cNvSpPr txBox="1"/>
          <p:nvPr/>
        </p:nvSpPr>
        <p:spPr>
          <a:xfrm>
            <a:off x="729916" y="421907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Unser Ziel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18A84B80-3B7A-0379-DDB2-0F192DF82210}"/>
              </a:ext>
            </a:extLst>
          </p:cNvPr>
          <p:cNvSpPr txBox="1"/>
          <p:nvPr/>
        </p:nvSpPr>
        <p:spPr>
          <a:xfrm>
            <a:off x="3212432" y="4186808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Meine Rolle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15525C2-23BA-952A-6FA0-5C2F82A346D0}"/>
              </a:ext>
            </a:extLst>
          </p:cNvPr>
          <p:cNvSpPr txBox="1"/>
          <p:nvPr/>
        </p:nvSpPr>
        <p:spPr>
          <a:xfrm>
            <a:off x="5839327" y="4186808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Meine Aufgaben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F2843957-33E7-0F12-D7AD-EF726B2F36F0}"/>
              </a:ext>
            </a:extLst>
          </p:cNvPr>
          <p:cNvSpPr txBox="1"/>
          <p:nvPr/>
        </p:nvSpPr>
        <p:spPr>
          <a:xfrm>
            <a:off x="8466222" y="4186808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Was gehört nicht dazu</a:t>
            </a:r>
          </a:p>
        </p:txBody>
      </p:sp>
    </p:spTree>
    <p:extLst>
      <p:ext uri="{BB962C8B-B14F-4D97-AF65-F5344CB8AC3E}">
        <p14:creationId xmlns:p14="http://schemas.microsoft.com/office/powerpoint/2010/main" val="910747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F9F3A2AC-FD40-484F-4447-1A8A1A0809E9}"/>
              </a:ext>
            </a:extLst>
          </p:cNvPr>
          <p:cNvCxnSpPr>
            <a:cxnSpLocks/>
          </p:cNvCxnSpPr>
          <p:nvPr/>
        </p:nvCxnSpPr>
        <p:spPr>
          <a:xfrm>
            <a:off x="0" y="742891"/>
            <a:ext cx="12192000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>
            <a:extLst>
              <a:ext uri="{FF2B5EF4-FFF2-40B4-BE49-F238E27FC236}">
                <a16:creationId xmlns:a16="http://schemas.microsoft.com/office/drawing/2014/main" id="{BB76D878-E419-E38B-55FA-3297E1B22913}"/>
              </a:ext>
            </a:extLst>
          </p:cNvPr>
          <p:cNvSpPr/>
          <p:nvPr/>
        </p:nvSpPr>
        <p:spPr>
          <a:xfrm>
            <a:off x="1285374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F0C6969B-EBEA-8F79-45F0-4CE75605722D}"/>
              </a:ext>
            </a:extLst>
          </p:cNvPr>
          <p:cNvSpPr/>
          <p:nvPr/>
        </p:nvSpPr>
        <p:spPr>
          <a:xfrm>
            <a:off x="3870159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871E8FEF-86F1-BE97-2B2B-12759836C0B4}"/>
              </a:ext>
            </a:extLst>
          </p:cNvPr>
          <p:cNvSpPr/>
          <p:nvPr/>
        </p:nvSpPr>
        <p:spPr>
          <a:xfrm>
            <a:off x="6513095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F9E4758F-C01D-F8B4-B096-4EE88E703724}"/>
              </a:ext>
            </a:extLst>
          </p:cNvPr>
          <p:cNvSpPr/>
          <p:nvPr/>
        </p:nvSpPr>
        <p:spPr>
          <a:xfrm>
            <a:off x="9156031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1" name="Grafik 20" descr="Volltreffer mit einfarbiger Füllung">
            <a:extLst>
              <a:ext uri="{FF2B5EF4-FFF2-40B4-BE49-F238E27FC236}">
                <a16:creationId xmlns:a16="http://schemas.microsoft.com/office/drawing/2014/main" id="{2F63464C-2157-CF63-D1E4-5BE40F17CB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7879" y="285691"/>
            <a:ext cx="914400" cy="914400"/>
          </a:xfrm>
          <a:prstGeom prst="rect">
            <a:avLst/>
          </a:prstGeom>
        </p:spPr>
      </p:pic>
      <p:pic>
        <p:nvPicPr>
          <p:cNvPr id="22" name="Grafik 21" descr="Benutzer mit einfarbiger Füllung">
            <a:extLst>
              <a:ext uri="{FF2B5EF4-FFF2-40B4-BE49-F238E27FC236}">
                <a16:creationId xmlns:a16="http://schemas.microsoft.com/office/drawing/2014/main" id="{7FA6423D-55A6-3AA9-9C07-E6F8E687F7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62664" y="252664"/>
            <a:ext cx="914400" cy="914400"/>
          </a:xfrm>
          <a:prstGeom prst="rect">
            <a:avLst/>
          </a:prstGeom>
        </p:spPr>
      </p:pic>
      <p:pic>
        <p:nvPicPr>
          <p:cNvPr id="23" name="Grafik 22" descr="Klemmbrett abgehakt mit einfarbiger Füllung">
            <a:extLst>
              <a:ext uri="{FF2B5EF4-FFF2-40B4-BE49-F238E27FC236}">
                <a16:creationId xmlns:a16="http://schemas.microsoft.com/office/drawing/2014/main" id="{DAC15650-BFCD-F7C9-4A7B-7577DD0EF7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05600" y="252664"/>
            <a:ext cx="914400" cy="914400"/>
          </a:xfrm>
          <a:prstGeom prst="rect">
            <a:avLst/>
          </a:prstGeom>
        </p:spPr>
      </p:pic>
      <p:pic>
        <p:nvPicPr>
          <p:cNvPr id="24" name="Grafik 23" descr="Marke Kreuz mit einfarbiger Füllung">
            <a:extLst>
              <a:ext uri="{FF2B5EF4-FFF2-40B4-BE49-F238E27FC236}">
                <a16:creationId xmlns:a16="http://schemas.microsoft.com/office/drawing/2014/main" id="{842CC15D-2459-4F00-EB8A-EA74A274476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348536" y="285691"/>
            <a:ext cx="914400" cy="914400"/>
          </a:xfrm>
          <a:prstGeom prst="rect">
            <a:avLst/>
          </a:prstGeom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521660E5-90D2-3FC0-62D8-FBFD27DFFB37}"/>
              </a:ext>
            </a:extLst>
          </p:cNvPr>
          <p:cNvSpPr txBox="1"/>
          <p:nvPr/>
        </p:nvSpPr>
        <p:spPr>
          <a:xfrm>
            <a:off x="729916" y="1600200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Unser Ziel…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FE607EC5-35CC-95F6-A187-5306C99D3371}"/>
              </a:ext>
            </a:extLst>
          </p:cNvPr>
          <p:cNvSpPr txBox="1"/>
          <p:nvPr/>
        </p:nvSpPr>
        <p:spPr>
          <a:xfrm>
            <a:off x="3212432" y="156793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 Rolle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A853F9EA-871B-13B5-CABB-611A8DD66FA6}"/>
              </a:ext>
            </a:extLst>
          </p:cNvPr>
          <p:cNvSpPr txBox="1"/>
          <p:nvPr/>
        </p:nvSpPr>
        <p:spPr>
          <a:xfrm>
            <a:off x="5839327" y="156793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 Aufgaben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B0CD7EC7-163E-572E-7C7F-D6D3D88B4D8B}"/>
              </a:ext>
            </a:extLst>
          </p:cNvPr>
          <p:cNvSpPr txBox="1"/>
          <p:nvPr/>
        </p:nvSpPr>
        <p:spPr>
          <a:xfrm>
            <a:off x="8466222" y="156793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gehört nicht dazu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7F497D8A-1C79-2446-6C66-230A0FB79105}"/>
              </a:ext>
            </a:extLst>
          </p:cNvPr>
          <p:cNvSpPr txBox="1"/>
          <p:nvPr/>
        </p:nvSpPr>
        <p:spPr>
          <a:xfrm>
            <a:off x="1380624" y="2890089"/>
            <a:ext cx="8583563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600" b="1" dirty="0">
                <a:latin typeface="Arial"/>
                <a:cs typeface="Arial"/>
              </a:rPr>
              <a:t>Kurzfristig 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…Für die kommenden nächsten 3 Monate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/>
                <a:cs typeface="Arial"/>
              </a:rPr>
              <a:t>Entwicklung einer Digitalen Strategie innerhalb unserer Verwaltung</a:t>
            </a:r>
          </a:p>
          <a:p>
            <a:pPr marL="742950" lvl="1" indent="-285750">
              <a:buFont typeface="Arial,Sans-Serif" panose="020B0604020202020204" pitchFamily="34" charset="0"/>
              <a:buChar char="•"/>
            </a:pPr>
            <a:r>
              <a:rPr lang="de-DE" sz="1600" dirty="0">
                <a:latin typeface="Arial"/>
                <a:cs typeface="Arial"/>
              </a:rPr>
              <a:t>Aufbau von Projektstrukturen und weiteren organisatorischen Maßnahmen</a:t>
            </a:r>
            <a:b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Langfristig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…Für die kommenden nächsten 5 Jahre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/>
                <a:cs typeface="Arial"/>
              </a:rPr>
              <a:t>Die Umsetzung der ersten Digitalisierungs-Projekte und Maßnahmen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/>
                <a:cs typeface="Arial"/>
              </a:rPr>
              <a:t>Weitere Digitalisierungs-Projekte und Maßnahmen einleiten und die Weiterentwicklung/ Überprüfung der eigenen Strategie 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F744F82-29D4-EBE7-6BCB-CE9276304E1C}"/>
              </a:ext>
            </a:extLst>
          </p:cNvPr>
          <p:cNvSpPr txBox="1"/>
          <p:nvPr/>
        </p:nvSpPr>
        <p:spPr>
          <a:xfrm>
            <a:off x="1378960" y="2098747"/>
            <a:ext cx="844044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Arial"/>
                <a:cs typeface="Arial"/>
              </a:rPr>
              <a:t>...die Transformation in unserer Verwaltung </a:t>
            </a:r>
            <a:r>
              <a:rPr lang="de-DE" b="1" dirty="0">
                <a:latin typeface="Arial"/>
                <a:cs typeface="Arial"/>
              </a:rPr>
              <a:t>selbstbestimmt</a:t>
            </a:r>
            <a:r>
              <a:rPr lang="de-DE" dirty="0">
                <a:latin typeface="Arial"/>
                <a:cs typeface="Arial"/>
              </a:rPr>
              <a:t> und </a:t>
            </a:r>
            <a:r>
              <a:rPr lang="de-DE" b="1" dirty="0">
                <a:latin typeface="Arial"/>
                <a:cs typeface="Arial"/>
              </a:rPr>
              <a:t>von innen heraus gesteuert wirksam</a:t>
            </a:r>
            <a:r>
              <a:rPr lang="de-DE" dirty="0">
                <a:latin typeface="Arial"/>
                <a:cs typeface="Arial"/>
              </a:rPr>
              <a:t> voranzubringen 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1200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F9F3A2AC-FD40-484F-4447-1A8A1A0809E9}"/>
              </a:ext>
            </a:extLst>
          </p:cNvPr>
          <p:cNvCxnSpPr>
            <a:cxnSpLocks/>
          </p:cNvCxnSpPr>
          <p:nvPr/>
        </p:nvCxnSpPr>
        <p:spPr>
          <a:xfrm>
            <a:off x="0" y="742891"/>
            <a:ext cx="12192000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>
            <a:extLst>
              <a:ext uri="{FF2B5EF4-FFF2-40B4-BE49-F238E27FC236}">
                <a16:creationId xmlns:a16="http://schemas.microsoft.com/office/drawing/2014/main" id="{BB76D878-E419-E38B-55FA-3297E1B22913}"/>
              </a:ext>
            </a:extLst>
          </p:cNvPr>
          <p:cNvSpPr/>
          <p:nvPr/>
        </p:nvSpPr>
        <p:spPr>
          <a:xfrm>
            <a:off x="1285374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F0C6969B-EBEA-8F79-45F0-4CE75605722D}"/>
              </a:ext>
            </a:extLst>
          </p:cNvPr>
          <p:cNvSpPr/>
          <p:nvPr/>
        </p:nvSpPr>
        <p:spPr>
          <a:xfrm>
            <a:off x="3870159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871E8FEF-86F1-BE97-2B2B-12759836C0B4}"/>
              </a:ext>
            </a:extLst>
          </p:cNvPr>
          <p:cNvSpPr/>
          <p:nvPr/>
        </p:nvSpPr>
        <p:spPr>
          <a:xfrm>
            <a:off x="6513095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F9E4758F-C01D-F8B4-B096-4EE88E703724}"/>
              </a:ext>
            </a:extLst>
          </p:cNvPr>
          <p:cNvSpPr/>
          <p:nvPr/>
        </p:nvSpPr>
        <p:spPr>
          <a:xfrm>
            <a:off x="9156031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1" name="Grafik 20" descr="Volltreffer mit einfarbiger Füllung">
            <a:extLst>
              <a:ext uri="{FF2B5EF4-FFF2-40B4-BE49-F238E27FC236}">
                <a16:creationId xmlns:a16="http://schemas.microsoft.com/office/drawing/2014/main" id="{2F63464C-2157-CF63-D1E4-5BE40F17CB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7879" y="285691"/>
            <a:ext cx="914400" cy="914400"/>
          </a:xfrm>
          <a:prstGeom prst="rect">
            <a:avLst/>
          </a:prstGeom>
        </p:spPr>
      </p:pic>
      <p:pic>
        <p:nvPicPr>
          <p:cNvPr id="22" name="Grafik 21" descr="Benutzer mit einfarbiger Füllung">
            <a:extLst>
              <a:ext uri="{FF2B5EF4-FFF2-40B4-BE49-F238E27FC236}">
                <a16:creationId xmlns:a16="http://schemas.microsoft.com/office/drawing/2014/main" id="{7FA6423D-55A6-3AA9-9C07-E6F8E687F7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62664" y="252664"/>
            <a:ext cx="914400" cy="914400"/>
          </a:xfrm>
          <a:prstGeom prst="rect">
            <a:avLst/>
          </a:prstGeom>
        </p:spPr>
      </p:pic>
      <p:pic>
        <p:nvPicPr>
          <p:cNvPr id="23" name="Grafik 22" descr="Klemmbrett abgehakt mit einfarbiger Füllung">
            <a:extLst>
              <a:ext uri="{FF2B5EF4-FFF2-40B4-BE49-F238E27FC236}">
                <a16:creationId xmlns:a16="http://schemas.microsoft.com/office/drawing/2014/main" id="{DAC15650-BFCD-F7C9-4A7B-7577DD0EF7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05600" y="252664"/>
            <a:ext cx="914400" cy="914400"/>
          </a:xfrm>
          <a:prstGeom prst="rect">
            <a:avLst/>
          </a:prstGeom>
        </p:spPr>
      </p:pic>
      <p:pic>
        <p:nvPicPr>
          <p:cNvPr id="24" name="Grafik 23" descr="Marke Kreuz mit einfarbiger Füllung">
            <a:extLst>
              <a:ext uri="{FF2B5EF4-FFF2-40B4-BE49-F238E27FC236}">
                <a16:creationId xmlns:a16="http://schemas.microsoft.com/office/drawing/2014/main" id="{842CC15D-2459-4F00-EB8A-EA74A274476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348536" y="285691"/>
            <a:ext cx="914400" cy="914400"/>
          </a:xfrm>
          <a:prstGeom prst="rect">
            <a:avLst/>
          </a:prstGeom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521660E5-90D2-3FC0-62D8-FBFD27DFFB37}"/>
              </a:ext>
            </a:extLst>
          </p:cNvPr>
          <p:cNvSpPr txBox="1"/>
          <p:nvPr/>
        </p:nvSpPr>
        <p:spPr>
          <a:xfrm>
            <a:off x="729916" y="1600200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 Ziel…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FE607EC5-35CC-95F6-A187-5306C99D3371}"/>
              </a:ext>
            </a:extLst>
          </p:cNvPr>
          <p:cNvSpPr txBox="1"/>
          <p:nvPr/>
        </p:nvSpPr>
        <p:spPr>
          <a:xfrm>
            <a:off x="3212432" y="156793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Meine Rolle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A853F9EA-871B-13B5-CABB-611A8DD66FA6}"/>
              </a:ext>
            </a:extLst>
          </p:cNvPr>
          <p:cNvSpPr txBox="1"/>
          <p:nvPr/>
        </p:nvSpPr>
        <p:spPr>
          <a:xfrm>
            <a:off x="5839327" y="156793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 Aufgaben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B0CD7EC7-163E-572E-7C7F-D6D3D88B4D8B}"/>
              </a:ext>
            </a:extLst>
          </p:cNvPr>
          <p:cNvSpPr txBox="1"/>
          <p:nvPr/>
        </p:nvSpPr>
        <p:spPr>
          <a:xfrm>
            <a:off x="8466222" y="156793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gehört nicht dazu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7F497D8A-1C79-2446-6C66-230A0FB79105}"/>
              </a:ext>
            </a:extLst>
          </p:cNvPr>
          <p:cNvSpPr txBox="1"/>
          <p:nvPr/>
        </p:nvSpPr>
        <p:spPr>
          <a:xfrm>
            <a:off x="1371600" y="2217240"/>
            <a:ext cx="9083841" cy="38164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/>
                <a:cs typeface="Arial"/>
              </a:rPr>
              <a:t>Digital-Navigator*in = Treiber für die Umsetzung der Digitalen Strategie in unserer Kommune </a:t>
            </a:r>
            <a:b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/>
                <a:cs typeface="Arial"/>
              </a:rPr>
              <a:t>Zentrale(r) Ansprechpartner*in für Mitarbeiter*innen zu Fragen rund um die </a:t>
            </a:r>
            <a:r>
              <a:rPr lang="de-DE" sz="1600" b="1" dirty="0">
                <a:latin typeface="Arial"/>
                <a:cs typeface="Arial"/>
              </a:rPr>
              <a:t>Digitalisierung in</a:t>
            </a:r>
            <a:r>
              <a:rPr lang="de-DE" sz="1600" dirty="0">
                <a:latin typeface="Arial"/>
                <a:cs typeface="Arial"/>
              </a:rPr>
              <a:t> </a:t>
            </a:r>
            <a:r>
              <a:rPr lang="de-DE" sz="1600" b="1" dirty="0">
                <a:latin typeface="Arial"/>
                <a:cs typeface="Arial"/>
              </a:rPr>
              <a:t>unserer Verwaltung</a:t>
            </a:r>
            <a:endParaRPr lang="de-DE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b="1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/>
                <a:cs typeface="Arial"/>
              </a:rPr>
              <a:t>Zentrale(r) Koordinator*in rund um</a:t>
            </a:r>
            <a:r>
              <a:rPr lang="de-DE" sz="1600" b="1" dirty="0">
                <a:latin typeface="Arial"/>
                <a:cs typeface="Arial"/>
              </a:rPr>
              <a:t> die Digitalisierung in unserer Verwaltung </a:t>
            </a:r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In enger Abstimmung mit (O)BM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Überwachung und Prüfung des Arbeitsstands der Digital-Strategie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Die Rolle vereint mehrere Schwerpunktbereiche: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Strategie-Leitung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Treiber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Veränderungsbegleiter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2335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F9F3A2AC-FD40-484F-4447-1A8A1A0809E9}"/>
              </a:ext>
            </a:extLst>
          </p:cNvPr>
          <p:cNvCxnSpPr>
            <a:cxnSpLocks/>
          </p:cNvCxnSpPr>
          <p:nvPr/>
        </p:nvCxnSpPr>
        <p:spPr>
          <a:xfrm>
            <a:off x="0" y="742891"/>
            <a:ext cx="12192000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>
            <a:extLst>
              <a:ext uri="{FF2B5EF4-FFF2-40B4-BE49-F238E27FC236}">
                <a16:creationId xmlns:a16="http://schemas.microsoft.com/office/drawing/2014/main" id="{BB76D878-E419-E38B-55FA-3297E1B22913}"/>
              </a:ext>
            </a:extLst>
          </p:cNvPr>
          <p:cNvSpPr/>
          <p:nvPr/>
        </p:nvSpPr>
        <p:spPr>
          <a:xfrm>
            <a:off x="1285374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F0C6969B-EBEA-8F79-45F0-4CE75605722D}"/>
              </a:ext>
            </a:extLst>
          </p:cNvPr>
          <p:cNvSpPr/>
          <p:nvPr/>
        </p:nvSpPr>
        <p:spPr>
          <a:xfrm>
            <a:off x="3870159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871E8FEF-86F1-BE97-2B2B-12759836C0B4}"/>
              </a:ext>
            </a:extLst>
          </p:cNvPr>
          <p:cNvSpPr/>
          <p:nvPr/>
        </p:nvSpPr>
        <p:spPr>
          <a:xfrm>
            <a:off x="6513095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F9E4758F-C01D-F8B4-B096-4EE88E703724}"/>
              </a:ext>
            </a:extLst>
          </p:cNvPr>
          <p:cNvSpPr/>
          <p:nvPr/>
        </p:nvSpPr>
        <p:spPr>
          <a:xfrm>
            <a:off x="9156031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1" name="Grafik 20" descr="Volltreffer mit einfarbiger Füllung">
            <a:extLst>
              <a:ext uri="{FF2B5EF4-FFF2-40B4-BE49-F238E27FC236}">
                <a16:creationId xmlns:a16="http://schemas.microsoft.com/office/drawing/2014/main" id="{2F63464C-2157-CF63-D1E4-5BE40F17CB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7879" y="285691"/>
            <a:ext cx="914400" cy="914400"/>
          </a:xfrm>
          <a:prstGeom prst="rect">
            <a:avLst/>
          </a:prstGeom>
        </p:spPr>
      </p:pic>
      <p:pic>
        <p:nvPicPr>
          <p:cNvPr id="22" name="Grafik 21" descr="Benutzer mit einfarbiger Füllung">
            <a:extLst>
              <a:ext uri="{FF2B5EF4-FFF2-40B4-BE49-F238E27FC236}">
                <a16:creationId xmlns:a16="http://schemas.microsoft.com/office/drawing/2014/main" id="{7FA6423D-55A6-3AA9-9C07-E6F8E687F7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62664" y="252664"/>
            <a:ext cx="914400" cy="914400"/>
          </a:xfrm>
          <a:prstGeom prst="rect">
            <a:avLst/>
          </a:prstGeom>
        </p:spPr>
      </p:pic>
      <p:pic>
        <p:nvPicPr>
          <p:cNvPr id="23" name="Grafik 22" descr="Klemmbrett abgehakt mit einfarbiger Füllung">
            <a:extLst>
              <a:ext uri="{FF2B5EF4-FFF2-40B4-BE49-F238E27FC236}">
                <a16:creationId xmlns:a16="http://schemas.microsoft.com/office/drawing/2014/main" id="{DAC15650-BFCD-F7C9-4A7B-7577DD0EF7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05600" y="252664"/>
            <a:ext cx="914400" cy="914400"/>
          </a:xfrm>
          <a:prstGeom prst="rect">
            <a:avLst/>
          </a:prstGeom>
        </p:spPr>
      </p:pic>
      <p:pic>
        <p:nvPicPr>
          <p:cNvPr id="24" name="Grafik 23" descr="Marke Kreuz mit einfarbiger Füllung">
            <a:extLst>
              <a:ext uri="{FF2B5EF4-FFF2-40B4-BE49-F238E27FC236}">
                <a16:creationId xmlns:a16="http://schemas.microsoft.com/office/drawing/2014/main" id="{842CC15D-2459-4F00-EB8A-EA74A274476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348536" y="285691"/>
            <a:ext cx="914400" cy="914400"/>
          </a:xfrm>
          <a:prstGeom prst="rect">
            <a:avLst/>
          </a:prstGeom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521660E5-90D2-3FC0-62D8-FBFD27DFFB37}"/>
              </a:ext>
            </a:extLst>
          </p:cNvPr>
          <p:cNvSpPr txBox="1"/>
          <p:nvPr/>
        </p:nvSpPr>
        <p:spPr>
          <a:xfrm>
            <a:off x="729916" y="1600200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 Ziel…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FE607EC5-35CC-95F6-A187-5306C99D3371}"/>
              </a:ext>
            </a:extLst>
          </p:cNvPr>
          <p:cNvSpPr txBox="1"/>
          <p:nvPr/>
        </p:nvSpPr>
        <p:spPr>
          <a:xfrm>
            <a:off x="3212432" y="156793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 Rolle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A853F9EA-871B-13B5-CABB-611A8DD66FA6}"/>
              </a:ext>
            </a:extLst>
          </p:cNvPr>
          <p:cNvSpPr txBox="1"/>
          <p:nvPr/>
        </p:nvSpPr>
        <p:spPr>
          <a:xfrm>
            <a:off x="5839327" y="156793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Meine Aufgaben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B0CD7EC7-163E-572E-7C7F-D6D3D88B4D8B}"/>
              </a:ext>
            </a:extLst>
          </p:cNvPr>
          <p:cNvSpPr txBox="1"/>
          <p:nvPr/>
        </p:nvSpPr>
        <p:spPr>
          <a:xfrm>
            <a:off x="8466222" y="156793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gehört nicht dazu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7F497D8A-1C79-2446-6C66-230A0FB79105}"/>
              </a:ext>
            </a:extLst>
          </p:cNvPr>
          <p:cNvSpPr txBox="1"/>
          <p:nvPr/>
        </p:nvSpPr>
        <p:spPr>
          <a:xfrm>
            <a:off x="1285374" y="2030739"/>
            <a:ext cx="9739564" cy="40318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Planen &amp; Priorisieren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Strategie-Leitung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/>
                <a:cs typeface="Arial"/>
              </a:rPr>
              <a:t>Ziele festlegen (in gemeinsamer Abstimmung mit Amtsleiter*innen &amp; (O)BM), Maßnahmen &amp; Projekte ableiten = Den Plan erstellen) </a:t>
            </a:r>
            <a:r>
              <a:rPr lang="de-DE" sz="1600" dirty="0">
                <a:latin typeface="Arial"/>
                <a:cs typeface="Arial"/>
                <a:sym typeface="Wingdings" panose="05000000000000000000" pitchFamily="2" charset="2"/>
              </a:rPr>
              <a:t> Digitale Agenda 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Umsetzung vorantreiben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Treiber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Plan anpassen und fortschreiben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Prüfung und Vorantreiben der Projekte und Maßnahmen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dafür Sorge tragen dass die Arbeit nicht abbricht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Enge Zusammenarbeit mit der eigenen IT-Abteilung 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Veränderung begleiten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Veränderungsbegleiter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Für eine zielgerichtete Veränderungskommunikation zu sorgen (Kommunikation &amp; Information)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Einbindung aller Fachbereiche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/>
                <a:cs typeface="Arial"/>
              </a:rPr>
              <a:t>Vorbereitung der Mitarbeiter*innen auf anstehende Veränderungen (Gespräche, Team-Besprechungen, Schulungsmaßnahmen etc…) 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454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F9F3A2AC-FD40-484F-4447-1A8A1A0809E9}"/>
              </a:ext>
            </a:extLst>
          </p:cNvPr>
          <p:cNvCxnSpPr>
            <a:cxnSpLocks/>
          </p:cNvCxnSpPr>
          <p:nvPr/>
        </p:nvCxnSpPr>
        <p:spPr>
          <a:xfrm>
            <a:off x="0" y="742891"/>
            <a:ext cx="12192000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>
            <a:extLst>
              <a:ext uri="{FF2B5EF4-FFF2-40B4-BE49-F238E27FC236}">
                <a16:creationId xmlns:a16="http://schemas.microsoft.com/office/drawing/2014/main" id="{BB76D878-E419-E38B-55FA-3297E1B22913}"/>
              </a:ext>
            </a:extLst>
          </p:cNvPr>
          <p:cNvSpPr/>
          <p:nvPr/>
        </p:nvSpPr>
        <p:spPr>
          <a:xfrm>
            <a:off x="1285374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F0C6969B-EBEA-8F79-45F0-4CE75605722D}"/>
              </a:ext>
            </a:extLst>
          </p:cNvPr>
          <p:cNvSpPr/>
          <p:nvPr/>
        </p:nvSpPr>
        <p:spPr>
          <a:xfrm>
            <a:off x="3870159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871E8FEF-86F1-BE97-2B2B-12759836C0B4}"/>
              </a:ext>
            </a:extLst>
          </p:cNvPr>
          <p:cNvSpPr/>
          <p:nvPr/>
        </p:nvSpPr>
        <p:spPr>
          <a:xfrm>
            <a:off x="6513095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F9E4758F-C01D-F8B4-B096-4EE88E703724}"/>
              </a:ext>
            </a:extLst>
          </p:cNvPr>
          <p:cNvSpPr/>
          <p:nvPr/>
        </p:nvSpPr>
        <p:spPr>
          <a:xfrm>
            <a:off x="9156031" y="133291"/>
            <a:ext cx="1299411" cy="1219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1" name="Grafik 20" descr="Volltreffer mit einfarbiger Füllung">
            <a:extLst>
              <a:ext uri="{FF2B5EF4-FFF2-40B4-BE49-F238E27FC236}">
                <a16:creationId xmlns:a16="http://schemas.microsoft.com/office/drawing/2014/main" id="{2F63464C-2157-CF63-D1E4-5BE40F17CB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7879" y="285691"/>
            <a:ext cx="914400" cy="914400"/>
          </a:xfrm>
          <a:prstGeom prst="rect">
            <a:avLst/>
          </a:prstGeom>
        </p:spPr>
      </p:pic>
      <p:pic>
        <p:nvPicPr>
          <p:cNvPr id="22" name="Grafik 21" descr="Benutzer mit einfarbiger Füllung">
            <a:extLst>
              <a:ext uri="{FF2B5EF4-FFF2-40B4-BE49-F238E27FC236}">
                <a16:creationId xmlns:a16="http://schemas.microsoft.com/office/drawing/2014/main" id="{7FA6423D-55A6-3AA9-9C07-E6F8E687F7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62664" y="252664"/>
            <a:ext cx="914400" cy="914400"/>
          </a:xfrm>
          <a:prstGeom prst="rect">
            <a:avLst/>
          </a:prstGeom>
        </p:spPr>
      </p:pic>
      <p:pic>
        <p:nvPicPr>
          <p:cNvPr id="23" name="Grafik 22" descr="Klemmbrett abgehakt mit einfarbiger Füllung">
            <a:extLst>
              <a:ext uri="{FF2B5EF4-FFF2-40B4-BE49-F238E27FC236}">
                <a16:creationId xmlns:a16="http://schemas.microsoft.com/office/drawing/2014/main" id="{DAC15650-BFCD-F7C9-4A7B-7577DD0EF7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05600" y="252664"/>
            <a:ext cx="914400" cy="914400"/>
          </a:xfrm>
          <a:prstGeom prst="rect">
            <a:avLst/>
          </a:prstGeom>
        </p:spPr>
      </p:pic>
      <p:pic>
        <p:nvPicPr>
          <p:cNvPr id="24" name="Grafik 23" descr="Marke Kreuz mit einfarbiger Füllung">
            <a:extLst>
              <a:ext uri="{FF2B5EF4-FFF2-40B4-BE49-F238E27FC236}">
                <a16:creationId xmlns:a16="http://schemas.microsoft.com/office/drawing/2014/main" id="{842CC15D-2459-4F00-EB8A-EA74A274476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348536" y="285691"/>
            <a:ext cx="914400" cy="914400"/>
          </a:xfrm>
          <a:prstGeom prst="rect">
            <a:avLst/>
          </a:prstGeom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521660E5-90D2-3FC0-62D8-FBFD27DFFB37}"/>
              </a:ext>
            </a:extLst>
          </p:cNvPr>
          <p:cNvSpPr txBox="1"/>
          <p:nvPr/>
        </p:nvSpPr>
        <p:spPr>
          <a:xfrm>
            <a:off x="729916" y="1600200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 Ziel…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FE607EC5-35CC-95F6-A187-5306C99D3371}"/>
              </a:ext>
            </a:extLst>
          </p:cNvPr>
          <p:cNvSpPr txBox="1"/>
          <p:nvPr/>
        </p:nvSpPr>
        <p:spPr>
          <a:xfrm>
            <a:off x="3212432" y="156793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 Rolle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A853F9EA-871B-13B5-CABB-611A8DD66FA6}"/>
              </a:ext>
            </a:extLst>
          </p:cNvPr>
          <p:cNvSpPr txBox="1"/>
          <p:nvPr/>
        </p:nvSpPr>
        <p:spPr>
          <a:xfrm>
            <a:off x="5839327" y="156793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 Aufgaben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B0CD7EC7-163E-572E-7C7F-D6D3D88B4D8B}"/>
              </a:ext>
            </a:extLst>
          </p:cNvPr>
          <p:cNvSpPr txBox="1"/>
          <p:nvPr/>
        </p:nvSpPr>
        <p:spPr>
          <a:xfrm>
            <a:off x="8466222" y="1567934"/>
            <a:ext cx="255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Was gehört nicht dazu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7F497D8A-1C79-2446-6C66-230A0FB79105}"/>
              </a:ext>
            </a:extLst>
          </p:cNvPr>
          <p:cNvSpPr txBox="1"/>
          <p:nvPr/>
        </p:nvSpPr>
        <p:spPr>
          <a:xfrm>
            <a:off x="1120876" y="2109353"/>
            <a:ext cx="10505639" cy="43088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600" b="1" dirty="0">
                <a:latin typeface="Arial"/>
                <a:cs typeface="Arial"/>
              </a:rPr>
              <a:t>Was ein(e) Digital-Navigator*in nicht tut: </a:t>
            </a:r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In allen Projekten und Maßnahmen operativ zu arbeiten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/>
                <a:cs typeface="Arial"/>
              </a:rPr>
              <a:t>Zu allen Digitalisierungsthemen direkt die passende Antwort zu haben 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Alle digitalen Lösungen zu administrieren und technischen Support zu leisten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rgbClr val="FF0000"/>
                </a:solidFill>
                <a:latin typeface="Arial"/>
                <a:cs typeface="Arial"/>
              </a:rPr>
              <a:t>IT-Fachfragen zu beantworten (außer man kann es aus seiner offiziellen Stelle heraus tun)*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Probleme und Herausforderungen alleine zu lösen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Organisatorische Vorgaben/ Entscheidungen für andere Fachbereiche festzulegen (wie die Festlegung von Prozessen, Ablagestrukturen etc.) 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Im Alleingang ohne Abstimmung strategische Entscheidungen zu treffen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EA142DF-1036-4802-711C-12F692D2CB84}"/>
              </a:ext>
            </a:extLst>
          </p:cNvPr>
          <p:cNvSpPr txBox="1"/>
          <p:nvPr/>
        </p:nvSpPr>
        <p:spPr>
          <a:xfrm>
            <a:off x="704633" y="6061363"/>
            <a:ext cx="11092295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de-DE" sz="1200" dirty="0">
                <a:latin typeface="Arial"/>
                <a:cs typeface="Calibri"/>
              </a:rPr>
              <a:t>*Der Digital-Navigator ist eine Rolle und von der offiziellen Stelle/ Position zu unterscheiden, die man als Mitarbeiter auch inne hat. </a:t>
            </a:r>
            <a:endParaRPr lang="de-DE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9578134"/>
      </p:ext>
    </p:extLst>
  </p:cSld>
  <p:clrMapOvr>
    <a:masterClrMapping/>
  </p:clrMapOvr>
</p:sld>
</file>

<file path=ppt/theme/theme1.xml><?xml version="1.0" encoding="utf-8"?>
<a:theme xmlns:a="http://schemas.openxmlformats.org/drawingml/2006/main" name="Rückblick">
  <a:themeElements>
    <a:clrScheme name="Rückblick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085EBA47C13F94996CA303FB88D40E0" ma:contentTypeVersion="13" ma:contentTypeDescription="Ein neues Dokument erstellen." ma:contentTypeScope="" ma:versionID="e0bf7de1a61f368eced2082d5921ce09">
  <xsd:schema xmlns:xsd="http://www.w3.org/2001/XMLSchema" xmlns:xs="http://www.w3.org/2001/XMLSchema" xmlns:p="http://schemas.microsoft.com/office/2006/metadata/properties" xmlns:ns2="b57abaa7-4950-4675-a04b-60358cb0ad0c" xmlns:ns3="5a05961d-272b-478e-ba74-44878dbafcdc" targetNamespace="http://schemas.microsoft.com/office/2006/metadata/properties" ma:root="true" ma:fieldsID="124fec8af9b5b7038e14873661f03199" ns2:_="" ns3:_="">
    <xsd:import namespace="b57abaa7-4950-4675-a04b-60358cb0ad0c"/>
    <xsd:import namespace="5a05961d-272b-478e-ba74-44878dbafc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abaa7-4950-4675-a04b-60358cb0ad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b5ae15d5-de7d-4613-9927-133f42188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05961d-272b-478e-ba74-44878dbafcd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7abaa7-4950-4675-a04b-60358cb0ad0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44D721-92D5-43E1-80B0-28BE737457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abaa7-4950-4675-a04b-60358cb0ad0c"/>
    <ds:schemaRef ds:uri="5a05961d-272b-478e-ba74-44878dbafc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11FB06-FC98-44E1-A5B0-711D51A68F61}">
  <ds:schemaRefs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5a05961d-272b-478e-ba74-44878dbafcdc"/>
    <ds:schemaRef ds:uri="b57abaa7-4950-4675-a04b-60358cb0ad0c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E73B6A7-3C74-460A-9FEA-598FF2B1B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420</Words>
  <Application>Microsoft Office PowerPoint</Application>
  <PresentationFormat>Breitbild</PresentationFormat>
  <Paragraphs>73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Arial,Sans-Serif</vt:lpstr>
      <vt:lpstr>Calibri</vt:lpstr>
      <vt:lpstr>Calibri Light</vt:lpstr>
      <vt:lpstr>Rückblick</vt:lpstr>
      <vt:lpstr>Klärung der Rolle Digital-Navigator</vt:lpstr>
      <vt:lpstr>Übersicht 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Klärung der Rolle Digital-Navigator</dc:title>
  <dc:creator>Katharina Kerscher</dc:creator>
  <cp:lastModifiedBy>Katharina Kerscher</cp:lastModifiedBy>
  <cp:revision>72</cp:revision>
  <dcterms:created xsi:type="dcterms:W3CDTF">2023-02-23T15:44:26Z</dcterms:created>
  <dcterms:modified xsi:type="dcterms:W3CDTF">2023-09-01T05:44:00Z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0x0101004085EBA47C13F94996CA303FB88D40E0</vt:lpwstr>
  </property>
  <property fmtid="{D5CDD505-2E9C-101B-9397-08002B2CF9AE}" pid="3" name="MediaServiceImageTags">
    <vt:lpwstr/>
  </property>
</Properties>
</file>