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3"/>
  </p:sldMasterIdLst>
  <p:notesMasterIdLst>
    <p:notesMasterId r:id="rId21"/>
  </p:notesMasterIdLst>
  <p:handoutMasterIdLst>
    <p:handoutMasterId r:id="rId22"/>
  </p:handoutMasterIdLst>
  <p:sldIdLst>
    <p:sldId id="257" r:id="rId4"/>
    <p:sldId id="327" r:id="rId5"/>
    <p:sldId id="326" r:id="rId6"/>
    <p:sldId id="334" r:id="rId7"/>
    <p:sldId id="328" r:id="rId8"/>
    <p:sldId id="346" r:id="rId9"/>
    <p:sldId id="331" r:id="rId10"/>
    <p:sldId id="290" r:id="rId11"/>
    <p:sldId id="293" r:id="rId12"/>
    <p:sldId id="294" r:id="rId13"/>
    <p:sldId id="332" r:id="rId14"/>
    <p:sldId id="300" r:id="rId15"/>
    <p:sldId id="350" r:id="rId16"/>
    <p:sldId id="351" r:id="rId17"/>
    <p:sldId id="349" r:id="rId18"/>
    <p:sldId id="347" r:id="rId19"/>
    <p:sldId id="335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BC"/>
    <a:srgbClr val="FA8014"/>
    <a:srgbClr val="FF0A21"/>
    <a:srgbClr val="005B95"/>
    <a:srgbClr val="2F4EE8"/>
    <a:srgbClr val="43B9BE"/>
    <a:srgbClr val="DB3991"/>
    <a:srgbClr val="149FAE"/>
    <a:srgbClr val="F21073"/>
    <a:srgbClr val="F68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14"/>
    <p:restoredTop sz="97013"/>
  </p:normalViewPr>
  <p:slideViewPr>
    <p:cSldViewPr snapToGrid="0" snapToObjects="1">
      <p:cViewPr varScale="1">
        <p:scale>
          <a:sx n="99" d="100"/>
          <a:sy n="99" d="100"/>
        </p:scale>
        <p:origin x="176" y="15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0" d="100"/>
          <a:sy n="120" d="100"/>
        </p:scale>
        <p:origin x="51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C6F5B-6711-BF4D-A9DD-093583FA45A0}" type="datetimeFigureOut">
              <a:rPr lang="de-DE" smtClean="0"/>
              <a:t>18.06.18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74308-F2B4-1444-A6E8-2B3B621F68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66727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49A7C-2735-684E-9699-0487CA22D0D4}" type="datetimeFigureOut">
              <a:rPr lang="de-DE" smtClean="0"/>
              <a:t>18.06.18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69D6F-387F-5248-9718-B88E823C06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781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69D6F-387F-5248-9718-B88E823C061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479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latin typeface="Open Sans Semibold" charset="0"/>
                <a:ea typeface="Open Sans Semibold" charset="0"/>
                <a:cs typeface="Open Sans Semibold" charset="0"/>
              </a:rPr>
              <a:t>KfW-Chefvolkswirt Jörg </a:t>
            </a:r>
            <a:r>
              <a:rPr lang="de-DE" sz="1200" b="1" dirty="0" err="1">
                <a:latin typeface="Open Sans Semibold" charset="0"/>
                <a:ea typeface="Open Sans Semibold" charset="0"/>
                <a:cs typeface="Open Sans Semibold" charset="0"/>
              </a:rPr>
              <a:t>Zeuner</a:t>
            </a:r>
            <a:endParaRPr lang="de-DE" sz="1200" b="1" dirty="0">
              <a:latin typeface="Open Sans Semibold" charset="0"/>
              <a:ea typeface="Open Sans Semibold" charset="0"/>
              <a:cs typeface="Open Sans Semibold" charset="0"/>
            </a:endParaRPr>
          </a:p>
          <a:p>
            <a:pPr eaLnBrk="1">
              <a:lnSpc>
                <a:spcPct val="120000"/>
              </a:lnSpc>
            </a:pPr>
            <a:endParaRPr lang="de-DE" sz="1200" dirty="0">
              <a:latin typeface="Open Sans" charset="0"/>
              <a:ea typeface="Open Sans" charset="0"/>
              <a:cs typeface="Open Sans" charset="0"/>
              <a:sym typeface="Trebuchet MS" charset="0"/>
            </a:endParaRPr>
          </a:p>
          <a:p>
            <a:pPr eaLnBrk="1">
              <a:lnSpc>
                <a:spcPct val="120000"/>
              </a:lnSpc>
            </a:pPr>
            <a:endParaRPr lang="de-DE" sz="1200" dirty="0">
              <a:latin typeface="Open Sans" charset="0"/>
              <a:ea typeface="Open Sans" charset="0"/>
              <a:cs typeface="Open Sans" charset="0"/>
              <a:sym typeface="Trebuchet MS" charset="0"/>
            </a:endParaRPr>
          </a:p>
          <a:p>
            <a:pPr eaLnBrk="1">
              <a:lnSpc>
                <a:spcPct val="120000"/>
              </a:lnSpc>
            </a:pPr>
            <a:r>
              <a:rPr lang="de-DE" sz="1200" dirty="0">
                <a:latin typeface="Open Sans" charset="0"/>
                <a:ea typeface="Open Sans" charset="0"/>
                <a:cs typeface="Open Sans" charset="0"/>
                <a:sym typeface="Trebuchet MS" charset="0"/>
              </a:rPr>
              <a:t>Mit unserer Produktlinie helfen wir Banken und Versicherungen  mit Ihrer alternden Belegschaft einen Weg in die digitale Welt zu finden.</a:t>
            </a:r>
          </a:p>
          <a:p>
            <a:pPr>
              <a:lnSpc>
                <a:spcPct val="120000"/>
              </a:lnSpc>
            </a:pPr>
            <a:endParaRPr lang="de-DE" dirty="0">
              <a:latin typeface="Open Sans" charset="0"/>
              <a:ea typeface="Open Sans" charset="0"/>
              <a:cs typeface="Open Sans" charset="0"/>
              <a:sym typeface="Trebuchet MS" charset="0"/>
            </a:endParaRPr>
          </a:p>
          <a:p>
            <a:r>
              <a:rPr lang="de-DE" dirty="0"/>
              <a:t>Als Folge der Maßnahmen zum Erhalt der </a:t>
            </a:r>
            <a:r>
              <a:rPr lang="de-DE" dirty="0" err="1"/>
              <a:t>Beschäftigungsfähigkeit</a:t>
            </a:r>
            <a:r>
              <a:rPr lang="de-DE" dirty="0"/>
              <a:t> und der Reformen zur Rente mit 67 werden sich die Erwerbsquoten </a:t>
            </a:r>
            <a:r>
              <a:rPr lang="de-DE" dirty="0" err="1"/>
              <a:t>älterer</a:t>
            </a:r>
            <a:r>
              <a:rPr lang="de-DE" dirty="0"/>
              <a:t> Menschen weiter </a:t>
            </a:r>
            <a:r>
              <a:rPr lang="de-DE" dirty="0" err="1"/>
              <a:t>erhöhen</a:t>
            </a:r>
            <a:r>
              <a:rPr lang="de-DE" dirty="0"/>
              <a:t>. Der sich abzeichnende Mangel an </a:t>
            </a:r>
            <a:r>
              <a:rPr lang="de-DE" dirty="0" err="1"/>
              <a:t>Arbeitskräften</a:t>
            </a:r>
            <a:r>
              <a:rPr lang="de-DE" dirty="0"/>
              <a:t> wird Unternehmen dazu veranlassen, </a:t>
            </a:r>
            <a:r>
              <a:rPr lang="de-DE" dirty="0" err="1"/>
              <a:t>möglichst</a:t>
            </a:r>
            <a:r>
              <a:rPr lang="de-DE" dirty="0"/>
              <a:t> viele </a:t>
            </a:r>
            <a:r>
              <a:rPr lang="de-DE" dirty="0" err="1"/>
              <a:t>ältere</a:t>
            </a:r>
            <a:r>
              <a:rPr lang="de-DE" dirty="0"/>
              <a:t> Arbeitnehmer im Arbeitsmarkt zu halten. </a:t>
            </a:r>
            <a:r>
              <a:rPr lang="de-DE" dirty="0" err="1"/>
              <a:t>Ältere</a:t>
            </a:r>
            <a:r>
              <a:rPr lang="de-DE" dirty="0"/>
              <a:t> Arbeitnehmer erhalten eine </a:t>
            </a:r>
            <a:r>
              <a:rPr lang="de-DE" dirty="0" err="1"/>
              <a:t>höhere</a:t>
            </a:r>
            <a:r>
              <a:rPr lang="de-DE" dirty="0"/>
              <a:t> </a:t>
            </a:r>
            <a:r>
              <a:rPr lang="de-DE" dirty="0" err="1"/>
              <a:t>Wertschätzung</a:t>
            </a:r>
            <a:r>
              <a:rPr lang="de-DE" dirty="0"/>
              <a:t> und werden damit auch bereit sein, </a:t>
            </a:r>
            <a:r>
              <a:rPr lang="de-DE" dirty="0" err="1"/>
              <a:t>länger</a:t>
            </a:r>
            <a:r>
              <a:rPr lang="de-DE" dirty="0"/>
              <a:t> zu arbeiten. </a:t>
            </a:r>
          </a:p>
          <a:p>
            <a:r>
              <a:rPr lang="de-DE" dirty="0"/>
              <a:t>Die Entwicklung kann aber auch weniger </a:t>
            </a:r>
            <a:r>
              <a:rPr lang="de-DE" dirty="0" err="1"/>
              <a:t>günstig</a:t>
            </a:r>
            <a:r>
              <a:rPr lang="de-DE" dirty="0"/>
              <a:t> verlaufen: Dem Arbeitsmarkt </a:t>
            </a:r>
            <a:r>
              <a:rPr lang="de-DE" dirty="0" err="1"/>
              <a:t>würden</a:t>
            </a:r>
            <a:r>
              <a:rPr lang="de-DE" dirty="0"/>
              <a:t> im Jahr 2030 in etwa 1,2 Millionen </a:t>
            </a:r>
            <a:r>
              <a:rPr lang="de-DE" dirty="0" err="1"/>
              <a:t>Arbeitskräfte</a:t>
            </a:r>
            <a:r>
              <a:rPr lang="de-DE" dirty="0"/>
              <a:t> weniger zur </a:t>
            </a:r>
            <a:r>
              <a:rPr lang="de-DE" dirty="0" err="1"/>
              <a:t>Verfügung</a:t>
            </a:r>
            <a:r>
              <a:rPr lang="de-DE" dirty="0"/>
              <a:t> stehen, sollten sich die Erwerbsquoten der </a:t>
            </a:r>
            <a:r>
              <a:rPr lang="de-DE" dirty="0" err="1"/>
              <a:t>Älteren</a:t>
            </a:r>
            <a:r>
              <a:rPr lang="de-DE" dirty="0"/>
              <a:t> nur um die </a:t>
            </a:r>
            <a:r>
              <a:rPr lang="de-DE" dirty="0" err="1"/>
              <a:t>Hälfte</a:t>
            </a:r>
            <a:r>
              <a:rPr lang="de-DE" dirty="0"/>
              <a:t> des angenommenen Zuwachses </a:t>
            </a:r>
            <a:r>
              <a:rPr lang="de-DE" dirty="0" err="1"/>
              <a:t>erhöhen</a:t>
            </a:r>
            <a:r>
              <a:rPr lang="de-DE" dirty="0"/>
              <a:t>. Dies </a:t>
            </a:r>
            <a:r>
              <a:rPr lang="de-DE" dirty="0" err="1"/>
              <a:t>könnte</a:t>
            </a:r>
            <a:r>
              <a:rPr lang="de-DE" dirty="0"/>
              <a:t> eintreten, falls Unternehmen und Politik unzureichende Anreize setzen, um die </a:t>
            </a:r>
            <a:r>
              <a:rPr lang="de-DE" dirty="0" err="1"/>
              <a:t>älteren</a:t>
            </a:r>
            <a:r>
              <a:rPr lang="de-DE" dirty="0"/>
              <a:t> </a:t>
            </a:r>
            <a:r>
              <a:rPr lang="de-DE" dirty="0" err="1"/>
              <a:t>Arbeitskräfte</a:t>
            </a:r>
            <a:r>
              <a:rPr lang="de-DE" dirty="0"/>
              <a:t> im Arbeitsmarkt zu halten oder die </a:t>
            </a:r>
            <a:r>
              <a:rPr lang="de-DE" dirty="0" err="1"/>
              <a:t>Präferenz</a:t>
            </a:r>
            <a:r>
              <a:rPr lang="de-DE" dirty="0"/>
              <a:t> der </a:t>
            </a:r>
            <a:r>
              <a:rPr lang="de-DE" dirty="0" err="1"/>
              <a:t>Arbeitskräfte</a:t>
            </a:r>
            <a:r>
              <a:rPr lang="de-DE" dirty="0"/>
              <a:t> </a:t>
            </a:r>
            <a:r>
              <a:rPr lang="de-DE" dirty="0" err="1"/>
              <a:t>für</a:t>
            </a:r>
            <a:r>
              <a:rPr lang="de-DE" dirty="0"/>
              <a:t> ein </a:t>
            </a:r>
            <a:r>
              <a:rPr lang="de-DE" dirty="0" err="1"/>
              <a:t>frühzeitiges</a:t>
            </a:r>
            <a:r>
              <a:rPr lang="de-DE" dirty="0"/>
              <a:t> Ausscheiden aus dem Arbeitsmarkt </a:t>
            </a:r>
            <a:r>
              <a:rPr lang="de-DE" dirty="0" err="1"/>
              <a:t>stärker</a:t>
            </a:r>
            <a:r>
              <a:rPr lang="de-DE" dirty="0"/>
              <a:t> ist als alle Anreize. </a:t>
            </a:r>
          </a:p>
          <a:p>
            <a:endParaRPr lang="de-DE" dirty="0"/>
          </a:p>
          <a:p>
            <a:pPr>
              <a:defRPr/>
            </a:pPr>
            <a:r>
              <a:rPr lang="de-DE" dirty="0"/>
              <a:t>Bis zum Jahr 2030 wird sich den Annahmen zufolge die durchschnittliche Jahres­ </a:t>
            </a:r>
            <a:r>
              <a:rPr lang="de-DE" dirty="0" err="1"/>
              <a:t>arbeitszeit</a:t>
            </a:r>
            <a:r>
              <a:rPr lang="de-DE" dirty="0"/>
              <a:t> je </a:t>
            </a:r>
            <a:r>
              <a:rPr lang="de-DE" dirty="0" err="1"/>
              <a:t>Erwerbstätigen</a:t>
            </a:r>
            <a:r>
              <a:rPr lang="de-DE" dirty="0"/>
              <a:t> um 4 % </a:t>
            </a:r>
            <a:r>
              <a:rPr lang="de-DE" dirty="0" err="1"/>
              <a:t>erhöhen</a:t>
            </a:r>
            <a:r>
              <a:rPr lang="de-DE" dirty="0"/>
              <a:t>, </a:t>
            </a:r>
            <a:r>
              <a:rPr lang="de-DE" dirty="0" err="1"/>
              <a:t>während</a:t>
            </a:r>
            <a:r>
              <a:rPr lang="de-DE" dirty="0"/>
              <a:t> sie im Zeitraum 1995­2010 um 8 % gesunken ist. Dies wird vor allem mit </a:t>
            </a:r>
            <a:r>
              <a:rPr lang="de-DE" dirty="0" err="1"/>
              <a:t>längeren</a:t>
            </a:r>
            <a:r>
              <a:rPr lang="de-DE" dirty="0"/>
              <a:t> Arbeitszeiten der </a:t>
            </a:r>
            <a:r>
              <a:rPr lang="de-DE" dirty="0" err="1"/>
              <a:t>Teilzeitbeschäf</a:t>
            </a:r>
            <a:r>
              <a:rPr lang="de-DE" dirty="0"/>
              <a:t>­ </a:t>
            </a:r>
            <a:r>
              <a:rPr lang="de-DE" dirty="0" err="1"/>
              <a:t>tigten</a:t>
            </a:r>
            <a:r>
              <a:rPr lang="de-DE" dirty="0"/>
              <a:t> erreichbar sein. Es wird unterstellt, dass sich der Umfang der </a:t>
            </a:r>
            <a:r>
              <a:rPr lang="de-DE" dirty="0" err="1"/>
              <a:t>geringfügigen</a:t>
            </a:r>
            <a:r>
              <a:rPr lang="de-DE" dirty="0"/>
              <a:t> </a:t>
            </a:r>
            <a:r>
              <a:rPr lang="de-DE" dirty="0" err="1"/>
              <a:t>Beschäftigung</a:t>
            </a:r>
            <a:r>
              <a:rPr lang="de-DE" dirty="0"/>
              <a:t> verringert und die Arbeitsstunden der </a:t>
            </a:r>
            <a:r>
              <a:rPr lang="de-DE" dirty="0" err="1"/>
              <a:t>Teilzeitbeschäftigten</a:t>
            </a:r>
            <a:r>
              <a:rPr lang="de-DE" dirty="0"/>
              <a:t> in </a:t>
            </a:r>
            <a:r>
              <a:rPr lang="de-DE" dirty="0" err="1"/>
              <a:t>regu</a:t>
            </a:r>
            <a:r>
              <a:rPr lang="de-DE" dirty="0"/>
              <a:t>­ </a:t>
            </a:r>
            <a:r>
              <a:rPr lang="de-DE" dirty="0" err="1"/>
              <a:t>lärer</a:t>
            </a:r>
            <a:r>
              <a:rPr lang="de-DE" dirty="0"/>
              <a:t> Teilzeit </a:t>
            </a:r>
            <a:r>
              <a:rPr lang="de-DE" dirty="0" err="1"/>
              <a:t>verlängern</a:t>
            </a:r>
            <a:r>
              <a:rPr lang="de-DE" dirty="0"/>
              <a:t> werden, sodass sich die durchschnittlichen Arbeitszeiten der </a:t>
            </a:r>
            <a:r>
              <a:rPr lang="de-DE" dirty="0" err="1"/>
              <a:t>Teilzeitbeschäftigten</a:t>
            </a:r>
            <a:r>
              <a:rPr lang="de-DE" dirty="0"/>
              <a:t> um ein Sechstel </a:t>
            </a:r>
            <a:r>
              <a:rPr lang="de-DE" dirty="0" err="1"/>
              <a:t>erhöhen</a:t>
            </a:r>
            <a:r>
              <a:rPr lang="de-DE" dirty="0"/>
              <a:t>. Dies bedeutet eine </a:t>
            </a:r>
            <a:r>
              <a:rPr lang="de-DE" dirty="0" err="1"/>
              <a:t>Verlängerung</a:t>
            </a:r>
            <a:r>
              <a:rPr lang="de-DE" dirty="0"/>
              <a:t> um 2,8 Stunden auf im Durchschnitt 20 Stunden pro Woche. Damit kann der </a:t>
            </a:r>
            <a:r>
              <a:rPr lang="de-DE" dirty="0" err="1"/>
              <a:t>Rückgang</a:t>
            </a:r>
            <a:r>
              <a:rPr lang="de-DE" dirty="0"/>
              <a:t> des Arbeitsangebots in einem Umfang von 1,4 Millionen </a:t>
            </a:r>
            <a:r>
              <a:rPr lang="de-DE" dirty="0" err="1"/>
              <a:t>Teilzeitkräften</a:t>
            </a:r>
            <a:r>
              <a:rPr lang="de-DE" dirty="0"/>
              <a:t> oder 0,7 Millionen </a:t>
            </a:r>
            <a:r>
              <a:rPr lang="de-DE" dirty="0" err="1"/>
              <a:t>Vollzeitkräften</a:t>
            </a:r>
            <a:r>
              <a:rPr lang="de-DE" dirty="0"/>
              <a:t> abgefangen werden. </a:t>
            </a:r>
          </a:p>
          <a:p>
            <a:endParaRPr lang="de-DE" dirty="0"/>
          </a:p>
          <a:p>
            <a:pPr>
              <a:lnSpc>
                <a:spcPct val="120000"/>
              </a:lnSpc>
            </a:pPr>
            <a:endParaRPr lang="de-DE" dirty="0">
              <a:latin typeface="Open Sans" charset="0"/>
              <a:ea typeface="Open Sans" charset="0"/>
              <a:cs typeface="Open Sans" charset="0"/>
              <a:sym typeface="Trebuchet MS" charset="0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69D6F-387F-5248-9718-B88E823C061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84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69D6F-387F-5248-9718-B88E823C061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18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69D6F-387F-5248-9718-B88E823C061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67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8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69D6F-387F-5248-9718-B88E823C061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635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69D6F-387F-5248-9718-B88E823C061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11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69D6F-387F-5248-9718-B88E823C061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7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/>
              <a:t>18.06.2018 SupraTix GmbH</a:t>
            </a:r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de-DE"/>
              <a:t>T. Göcke</a:t>
            </a:r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>
          <a:xfrm>
            <a:off x="1524000" y="690767"/>
            <a:ext cx="9144000" cy="227936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300748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DD1EBD0-0F7D-004A-9EAC-76290D1E6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de-DE" dirty="0"/>
              <a:t>Folie </a:t>
            </a:r>
            <a:fld id="{84942B31-5FD0-254B-BB13-E9006921A11B}" type="slidenum">
              <a:rPr lang="de-DE" smtClean="0"/>
              <a:pPr/>
              <a:t>‹Nr.›</a:t>
            </a:fld>
            <a:r>
              <a:rPr lang="de-DE" dirty="0"/>
              <a:t> von 14</a:t>
            </a:r>
          </a:p>
        </p:txBody>
      </p:sp>
    </p:spTree>
    <p:extLst>
      <p:ext uri="{BB962C8B-B14F-4D97-AF65-F5344CB8AC3E}">
        <p14:creationId xmlns:p14="http://schemas.microsoft.com/office/powerpoint/2010/main" val="149538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de-DE"/>
              <a:t>18.06.2018 SupraTix GmbH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de-DE"/>
              <a:t>T. Göcke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de-DE" dirty="0"/>
              <a:t>Folie </a:t>
            </a:r>
            <a:fld id="{84942B31-5FD0-254B-BB13-E9006921A11B}" type="slidenum">
              <a:rPr lang="de-DE" smtClean="0"/>
              <a:pPr/>
              <a:t>‹Nr.›</a:t>
            </a:fld>
            <a:r>
              <a:rPr lang="de-DE" dirty="0"/>
              <a:t> von 14</a:t>
            </a:r>
          </a:p>
        </p:txBody>
      </p:sp>
    </p:spTree>
    <p:extLst>
      <p:ext uri="{BB962C8B-B14F-4D97-AF65-F5344CB8AC3E}">
        <p14:creationId xmlns:p14="http://schemas.microsoft.com/office/powerpoint/2010/main" val="209157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199" y="12305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608729"/>
            <a:ext cx="10515600" cy="3568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de-DE"/>
              <a:t>18.06.2018 SupraTix GmbH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de-DE"/>
              <a:t>T. Göcke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F034D72-C210-904F-8ABE-33522CA48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de-DE" dirty="0"/>
              <a:t>Folie </a:t>
            </a:r>
            <a:fld id="{84942B31-5FD0-254B-BB13-E9006921A11B}" type="slidenum">
              <a:rPr lang="de-DE" smtClean="0"/>
              <a:pPr/>
              <a:t>‹Nr.›</a:t>
            </a:fld>
            <a:r>
              <a:rPr lang="de-DE" dirty="0"/>
              <a:t> von 14</a:t>
            </a:r>
          </a:p>
        </p:txBody>
      </p:sp>
    </p:spTree>
    <p:extLst>
      <p:ext uri="{BB962C8B-B14F-4D97-AF65-F5344CB8AC3E}">
        <p14:creationId xmlns:p14="http://schemas.microsoft.com/office/powerpoint/2010/main" val="203011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51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4495E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34495E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34495E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34495E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34495E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34495E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jp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1.jp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0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11" Type="http://schemas.openxmlformats.org/officeDocument/2006/relationships/image" Target="../media/image39.tiff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jpeg"/><Relationship Id="rId9" Type="http://schemas.openxmlformats.org/officeDocument/2006/relationships/image" Target="../media/image37.png"/><Relationship Id="rId1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>
            <a:spLocks/>
          </p:cNvSpPr>
          <p:nvPr/>
        </p:nvSpPr>
        <p:spPr bwMode="auto">
          <a:xfrm>
            <a:off x="10132919" y="6429482"/>
            <a:ext cx="399210" cy="44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948" tIns="44948" rIns="44948" bIns="44948" anchor="ctr">
            <a:spAutoFit/>
          </a:bodyPr>
          <a:lstStyle/>
          <a:p>
            <a:pPr algn="ctr" eaLnBrk="1"/>
            <a:fld id="{1A2E7DBF-1FED-3C4D-A902-37CAB596E218}" type="slidenum">
              <a:rPr lang="en-US" sz="1147">
                <a:solidFill>
                  <a:srgbClr val="FFFFFF"/>
                </a:solidFill>
                <a:latin typeface="Trebuchet MS" charset="0"/>
                <a:sym typeface="Trebuchet MS" charset="0"/>
              </a:rPr>
              <a:pPr algn="ctr" eaLnBrk="1"/>
              <a:t>1</a:t>
            </a:fld>
            <a:endParaRPr lang="en-US" sz="1765">
              <a:solidFill>
                <a:srgbClr val="000000"/>
              </a:solidFill>
              <a:latin typeface="Trebuchet MS" charset="0"/>
              <a:sym typeface="Trebuchet MS" charset="0"/>
            </a:endParaRPr>
          </a:p>
        </p:txBody>
      </p:sp>
      <p:pic>
        <p:nvPicPr>
          <p:cNvPr id="3" name="Bild 3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39"/>
            <a:ext cx="12402738" cy="697654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4" y="2391097"/>
            <a:ext cx="5467349" cy="1683392"/>
          </a:xfrm>
          <a:prstGeom prst="rect">
            <a:avLst/>
          </a:prstGeom>
        </p:spPr>
      </p:pic>
      <p:sp>
        <p:nvSpPr>
          <p:cNvPr id="15" name="Datumsplatzhalt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18.06.2018 SupraTix GmbH</a:t>
            </a:r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Göcke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BD7668-1175-F945-8405-BC0658CA2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84942B31-5FD0-254B-BB13-E9006921A11B}" type="slidenum">
              <a:rPr lang="de-DE" smtClean="0"/>
              <a:pPr/>
              <a:t>1</a:t>
            </a:fld>
            <a:r>
              <a:rPr lang="de-DE" dirty="0"/>
              <a:t> </a:t>
            </a:r>
            <a:r>
              <a:rPr lang="de-DE"/>
              <a:t>von 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073059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9" y="142703"/>
            <a:ext cx="1487818" cy="458097"/>
          </a:xfrm>
          <a:prstGeom prst="rect">
            <a:avLst/>
          </a:prstGeom>
        </p:spPr>
      </p:pic>
      <p:cxnSp>
        <p:nvCxnSpPr>
          <p:cNvPr id="19" name="Gerade Verbindung 18"/>
          <p:cNvCxnSpPr/>
          <p:nvPr/>
        </p:nvCxnSpPr>
        <p:spPr>
          <a:xfrm>
            <a:off x="10767527" y="601267"/>
            <a:ext cx="1424473" cy="2122"/>
          </a:xfrm>
          <a:prstGeom prst="line">
            <a:avLst/>
          </a:prstGeom>
          <a:ln w="12700">
            <a:solidFill>
              <a:srgbClr val="34495E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0692882" y="293490"/>
            <a:ext cx="1410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Open Sans" charset="0"/>
              </a:rPr>
              <a:t>Produktdemo.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0" y="743503"/>
            <a:ext cx="11053720" cy="5686464"/>
          </a:xfrm>
          <a:prstGeom prst="rect">
            <a:avLst/>
          </a:prstGeom>
        </p:spPr>
      </p:pic>
      <p:sp>
        <p:nvSpPr>
          <p:cNvPr id="17" name="Abgerundetes Rechteck 16"/>
          <p:cNvSpPr/>
          <p:nvPr/>
        </p:nvSpPr>
        <p:spPr>
          <a:xfrm>
            <a:off x="6312867" y="3826519"/>
            <a:ext cx="1063764" cy="391886"/>
          </a:xfrm>
          <a:prstGeom prst="roundRect">
            <a:avLst/>
          </a:prstGeom>
          <a:solidFill>
            <a:schemeClr val="lt1">
              <a:alpha val="4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Kurse</a:t>
            </a:r>
            <a:endParaRPr lang="de-DE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01" y="3586735"/>
            <a:ext cx="743526" cy="743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feld 22"/>
          <p:cNvSpPr txBox="1"/>
          <p:nvPr/>
        </p:nvSpPr>
        <p:spPr>
          <a:xfrm>
            <a:off x="3224191" y="4393899"/>
            <a:ext cx="6591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ea typeface="Open Sans" charset="0"/>
                <a:cs typeface="Open Sans" charset="0"/>
              </a:rPr>
              <a:t>FACTORY</a:t>
            </a:r>
          </a:p>
        </p:txBody>
      </p:sp>
      <p:pic>
        <p:nvPicPr>
          <p:cNvPr id="24" name="Bild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07" y="3586735"/>
            <a:ext cx="741600" cy="74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feld 24"/>
          <p:cNvSpPr txBox="1"/>
          <p:nvPr/>
        </p:nvSpPr>
        <p:spPr>
          <a:xfrm>
            <a:off x="4234291" y="4393899"/>
            <a:ext cx="726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ea typeface="Open Sans" charset="0"/>
                <a:cs typeface="Open Sans" charset="0"/>
              </a:rPr>
              <a:t>TEACHING</a:t>
            </a: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87" y="3586735"/>
            <a:ext cx="741600" cy="74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feld 15"/>
          <p:cNvSpPr txBox="1"/>
          <p:nvPr/>
        </p:nvSpPr>
        <p:spPr>
          <a:xfrm>
            <a:off x="5132036" y="4393899"/>
            <a:ext cx="1017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ea typeface="Open Sans" charset="0"/>
                <a:cs typeface="Open Sans" charset="0"/>
              </a:rPr>
              <a:t>CYBERSECURITY</a:t>
            </a:r>
          </a:p>
        </p:txBody>
      </p:sp>
      <p:sp>
        <p:nvSpPr>
          <p:cNvPr id="32" name="Abgerundetes Rechteck 31"/>
          <p:cNvSpPr/>
          <p:nvPr/>
        </p:nvSpPr>
        <p:spPr>
          <a:xfrm>
            <a:off x="7538342" y="2881167"/>
            <a:ext cx="1464900" cy="355298"/>
          </a:xfrm>
          <a:prstGeom prst="roundRect">
            <a:avLst/>
          </a:prstGeom>
          <a:solidFill>
            <a:schemeClr val="lt1">
              <a:alpha val="4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Marktplatz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6999611" y="1279388"/>
            <a:ext cx="2262701" cy="355298"/>
          </a:xfrm>
          <a:prstGeom prst="roundRect">
            <a:avLst/>
          </a:prstGeom>
          <a:solidFill>
            <a:schemeClr val="lt1">
              <a:alpha val="4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Internet der Dinge</a:t>
            </a:r>
            <a:endParaRPr lang="de-DE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7508991" y="4573231"/>
            <a:ext cx="2473209" cy="355298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Künstliche Intelligenz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2833459" y="1950934"/>
            <a:ext cx="1884197" cy="355298"/>
          </a:xfrm>
          <a:prstGeom prst="roundRect">
            <a:avLst/>
          </a:prstGeom>
          <a:solidFill>
            <a:schemeClr val="lt1">
              <a:alpha val="4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Social</a:t>
            </a:r>
            <a:r>
              <a:rPr lang="de-DE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Learning</a:t>
            </a:r>
          </a:p>
        </p:txBody>
      </p:sp>
      <p:sp>
        <p:nvSpPr>
          <p:cNvPr id="36" name="Abgerundetes Rechteck 35"/>
          <p:cNvSpPr/>
          <p:nvPr/>
        </p:nvSpPr>
        <p:spPr>
          <a:xfrm>
            <a:off x="5900373" y="1950934"/>
            <a:ext cx="1668634" cy="355298"/>
          </a:xfrm>
          <a:prstGeom prst="roundRect">
            <a:avLst/>
          </a:prstGeom>
          <a:solidFill>
            <a:schemeClr val="lt1">
              <a:alpha val="4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Gamification</a:t>
            </a:r>
            <a:endParaRPr lang="de-DE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7508991" y="5001264"/>
            <a:ext cx="2473209" cy="355298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Cloud Simulationen</a:t>
            </a:r>
          </a:p>
        </p:txBody>
      </p:sp>
      <p:pic>
        <p:nvPicPr>
          <p:cNvPr id="38" name="Bild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40088"/>
            <a:ext cx="3071261" cy="1516262"/>
          </a:xfrm>
          <a:prstGeom prst="rect">
            <a:avLst/>
          </a:prstGeom>
        </p:spPr>
      </p:pic>
      <p:sp>
        <p:nvSpPr>
          <p:cNvPr id="21" name="Datumsplatzhalter 2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18.06.2018 SupraTix GmbH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T. Göcke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FF68BC3-3640-464F-9C62-0C28D19A6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Folie </a:t>
            </a:r>
            <a:fld id="{84942B31-5FD0-254B-BB13-E9006921A11B}" type="slidenum">
              <a:rPr lang="de-DE" smtClean="0">
                <a:solidFill>
                  <a:schemeClr val="bg1"/>
                </a:solidFill>
              </a:rPr>
              <a:pPr/>
              <a:t>10</a:t>
            </a:fld>
            <a:r>
              <a:rPr lang="de-DE" dirty="0">
                <a:solidFill>
                  <a:schemeClr val="bg1"/>
                </a:solidFill>
              </a:rPr>
              <a:t> von 17</a:t>
            </a:r>
          </a:p>
        </p:txBody>
      </p:sp>
    </p:spTree>
    <p:extLst>
      <p:ext uri="{BB962C8B-B14F-4D97-AF65-F5344CB8AC3E}">
        <p14:creationId xmlns:p14="http://schemas.microsoft.com/office/powerpoint/2010/main" val="189834188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18.06.2018 SupraTix GmbH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T. Göcke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28A676B-205A-E341-AA6A-1AE8129FF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84942B31-5FD0-254B-BB13-E9006921A11B}" type="slidenum">
              <a:rPr lang="de-DE" smtClean="0"/>
              <a:pPr/>
              <a:t>11</a:t>
            </a:fld>
            <a:r>
              <a:rPr lang="de-DE" dirty="0"/>
              <a:t> von 17</a:t>
            </a:r>
          </a:p>
        </p:txBody>
      </p:sp>
    </p:spTree>
    <p:extLst>
      <p:ext uri="{BB962C8B-B14F-4D97-AF65-F5344CB8AC3E}">
        <p14:creationId xmlns:p14="http://schemas.microsoft.com/office/powerpoint/2010/main" val="1408426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56" y="0"/>
            <a:ext cx="12434711" cy="6994525"/>
          </a:xfrm>
          <a:prstGeom prst="rect">
            <a:avLst/>
          </a:prstGeom>
        </p:spPr>
      </p:pic>
      <p:pic>
        <p:nvPicPr>
          <p:cNvPr id="9" name="Bild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64" y="1863982"/>
            <a:ext cx="386399" cy="288000"/>
          </a:xfrm>
          <a:prstGeom prst="rect">
            <a:avLst/>
          </a:prstGeom>
        </p:spPr>
      </p:pic>
      <p:sp>
        <p:nvSpPr>
          <p:cNvPr id="10" name="Textfeld 13"/>
          <p:cNvSpPr txBox="1"/>
          <p:nvPr/>
        </p:nvSpPr>
        <p:spPr>
          <a:xfrm>
            <a:off x="3975227" y="1700886"/>
            <a:ext cx="490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Didaktik und Strategie Beratung</a:t>
            </a:r>
          </a:p>
        </p:txBody>
      </p:sp>
      <p:sp>
        <p:nvSpPr>
          <p:cNvPr id="12" name="Textfeld 14"/>
          <p:cNvSpPr txBox="1"/>
          <p:nvPr/>
        </p:nvSpPr>
        <p:spPr>
          <a:xfrm>
            <a:off x="5835714" y="4957748"/>
            <a:ext cx="278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Inhaltsproduktion</a:t>
            </a:r>
          </a:p>
        </p:txBody>
      </p:sp>
      <p:pic>
        <p:nvPicPr>
          <p:cNvPr id="13" name="Bild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35" y="5075358"/>
            <a:ext cx="386399" cy="288000"/>
          </a:xfrm>
          <a:prstGeom prst="rect">
            <a:avLst/>
          </a:prstGeom>
        </p:spPr>
      </p:pic>
      <p:pic>
        <p:nvPicPr>
          <p:cNvPr id="14" name="Bild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567" y="5409229"/>
            <a:ext cx="2789498" cy="567795"/>
          </a:xfrm>
          <a:prstGeom prst="rect">
            <a:avLst/>
          </a:prstGeom>
        </p:spPr>
      </p:pic>
      <p:sp>
        <p:nvSpPr>
          <p:cNvPr id="15" name="Textfeld 19"/>
          <p:cNvSpPr txBox="1"/>
          <p:nvPr/>
        </p:nvSpPr>
        <p:spPr>
          <a:xfrm>
            <a:off x="3975227" y="3233419"/>
            <a:ext cx="6573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Fachdidaktische Aufbereitung Ihrer Themen</a:t>
            </a:r>
          </a:p>
        </p:txBody>
      </p:sp>
      <p:pic>
        <p:nvPicPr>
          <p:cNvPr id="16" name="Bild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64" y="3381179"/>
            <a:ext cx="386399" cy="288000"/>
          </a:xfrm>
          <a:prstGeom prst="rect">
            <a:avLst/>
          </a:prstGeom>
        </p:spPr>
      </p:pic>
      <p:sp>
        <p:nvSpPr>
          <p:cNvPr id="22" name="Textfeld 19"/>
          <p:cNvSpPr txBox="1"/>
          <p:nvPr/>
        </p:nvSpPr>
        <p:spPr>
          <a:xfrm>
            <a:off x="3975227" y="2473882"/>
            <a:ext cx="6972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Schnittstellenentwicklung, Cloud-Simulationen</a:t>
            </a:r>
          </a:p>
        </p:txBody>
      </p:sp>
      <p:pic>
        <p:nvPicPr>
          <p:cNvPr id="23" name="Bild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65" y="2596829"/>
            <a:ext cx="386399" cy="288000"/>
          </a:xfrm>
          <a:prstGeom prst="rect">
            <a:avLst/>
          </a:prstGeom>
        </p:spPr>
      </p:pic>
      <p:pic>
        <p:nvPicPr>
          <p:cNvPr id="17" name="Bild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9" y="142237"/>
            <a:ext cx="1487818" cy="459030"/>
          </a:xfrm>
          <a:prstGeom prst="rect">
            <a:avLst/>
          </a:prstGeom>
        </p:spPr>
      </p:pic>
      <p:sp>
        <p:nvSpPr>
          <p:cNvPr id="18" name="Textfeld 19"/>
          <p:cNvSpPr txBox="1"/>
          <p:nvPr/>
        </p:nvSpPr>
        <p:spPr>
          <a:xfrm>
            <a:off x="4777491" y="4103170"/>
            <a:ext cx="438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EdTech</a:t>
            </a:r>
            <a:r>
              <a:rPr lang="de-DE" sz="2800" dirty="0"/>
              <a:t> </a:t>
            </a:r>
            <a:r>
              <a:rPr lang="de-DE" sz="2800" dirty="0" err="1"/>
              <a:t>IoT</a:t>
            </a:r>
            <a:r>
              <a:rPr lang="de-DE" sz="2800" dirty="0"/>
              <a:t> Projektbetreuung</a:t>
            </a:r>
          </a:p>
        </p:txBody>
      </p:sp>
      <p:pic>
        <p:nvPicPr>
          <p:cNvPr id="19" name="Bild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92" y="4210733"/>
            <a:ext cx="386399" cy="288000"/>
          </a:xfrm>
          <a:prstGeom prst="rect">
            <a:avLst/>
          </a:prstGeom>
        </p:spPr>
      </p:pic>
      <p:cxnSp>
        <p:nvCxnSpPr>
          <p:cNvPr id="20" name="Gerade Verbindung 5"/>
          <p:cNvCxnSpPr/>
          <p:nvPr/>
        </p:nvCxnSpPr>
        <p:spPr>
          <a:xfrm>
            <a:off x="10655300" y="603389"/>
            <a:ext cx="1536700" cy="0"/>
          </a:xfrm>
          <a:prstGeom prst="line">
            <a:avLst/>
          </a:prstGeom>
          <a:ln w="12700">
            <a:solidFill>
              <a:srgbClr val="34495E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7"/>
          <p:cNvSpPr txBox="1"/>
          <p:nvPr/>
        </p:nvSpPr>
        <p:spPr>
          <a:xfrm>
            <a:off x="10548565" y="293490"/>
            <a:ext cx="1554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C8014"/>
                </a:solidFill>
                <a:latin typeface="Open Sans" charset="0"/>
              </a:rPr>
              <a:t>Unsere Services</a:t>
            </a:r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18.06.2018 SupraTix GmbH</a:t>
            </a:r>
            <a:endParaRPr lang="de-DE" dirty="0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Göcke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C5CA1BF-A6C8-3843-9481-9E9FE4381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84942B31-5FD0-254B-BB13-E9006921A11B}" type="slidenum">
              <a:rPr lang="de-DE" smtClean="0"/>
              <a:pPr/>
              <a:t>12</a:t>
            </a:fld>
            <a:r>
              <a:rPr lang="de-DE" dirty="0"/>
              <a:t> von 17</a:t>
            </a:r>
          </a:p>
        </p:txBody>
      </p:sp>
    </p:spTree>
    <p:extLst>
      <p:ext uri="{BB962C8B-B14F-4D97-AF65-F5344CB8AC3E}">
        <p14:creationId xmlns:p14="http://schemas.microsoft.com/office/powerpoint/2010/main" val="60535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9" y="142237"/>
            <a:ext cx="1487818" cy="459030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>
          <a:xfrm>
            <a:off x="10767527" y="601267"/>
            <a:ext cx="1424473" cy="2122"/>
          </a:xfrm>
          <a:prstGeom prst="line">
            <a:avLst/>
          </a:prstGeom>
          <a:ln w="12700">
            <a:solidFill>
              <a:srgbClr val="34495E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0692882" y="293490"/>
            <a:ext cx="1410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  <a:latin typeface="Open Sans" charset="0"/>
              </a:rPr>
              <a:t>Service</a:t>
            </a: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18.06.2018 SupraTix GmbH</a:t>
            </a:r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Göcke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31F476A-DAA4-2D49-8F00-4C183574AA26}"/>
              </a:ext>
            </a:extLst>
          </p:cNvPr>
          <p:cNvSpPr txBox="1"/>
          <p:nvPr/>
        </p:nvSpPr>
        <p:spPr>
          <a:xfrm>
            <a:off x="1" y="97404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Customer </a:t>
            </a:r>
            <a:r>
              <a:rPr lang="de-DE" sz="5400" b="1" dirty="0" err="1">
                <a:latin typeface="Open Sans" charset="0"/>
                <a:ea typeface="Open Sans" charset="0"/>
                <a:cs typeface="Open Sans" charset="0"/>
              </a:rPr>
              <a:t>Success</a:t>
            </a:r>
            <a:r>
              <a:rPr lang="de-DE" sz="5400" b="1" dirty="0">
                <a:latin typeface="Open Sans" charset="0"/>
                <a:ea typeface="Open Sans" charset="0"/>
                <a:cs typeface="Open Sans" charset="0"/>
              </a:rPr>
              <a:t> Service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6AA30F36-650D-AC40-906F-3EFAE5024B05}"/>
              </a:ext>
            </a:extLst>
          </p:cNvPr>
          <p:cNvCxnSpPr>
            <a:cxnSpLocks/>
            <a:stCxn id="28" idx="3"/>
            <a:endCxn id="30" idx="1"/>
          </p:cNvCxnSpPr>
          <p:nvPr/>
        </p:nvCxnSpPr>
        <p:spPr>
          <a:xfrm>
            <a:off x="3521256" y="4523413"/>
            <a:ext cx="74458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F4B649AF-F9D7-3949-A7D8-03EA2BCB478D}"/>
              </a:ext>
            </a:extLst>
          </p:cNvPr>
          <p:cNvSpPr txBox="1"/>
          <p:nvPr/>
        </p:nvSpPr>
        <p:spPr>
          <a:xfrm>
            <a:off x="1993906" y="4261803"/>
            <a:ext cx="152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/>
              <a:t>Kickoff Meeting (Woche 1)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5F629BF-2F20-354C-81BB-695BCD419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84942B31-5FD0-254B-BB13-E9006921A11B}" type="slidenum">
              <a:rPr lang="de-DE" smtClean="0"/>
              <a:pPr/>
              <a:t>13</a:t>
            </a:fld>
            <a:r>
              <a:rPr lang="de-DE"/>
              <a:t> von 17</a:t>
            </a:r>
            <a:endParaRPr lang="de-DE" dirty="0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C37BC675-1452-C24A-9A86-D55B4C9FAB73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793195" y="4523413"/>
            <a:ext cx="5727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2CA841D3-F777-E146-9B36-91754D4DEED4}"/>
              </a:ext>
            </a:extLst>
          </p:cNvPr>
          <p:cNvSpPr txBox="1"/>
          <p:nvPr/>
        </p:nvSpPr>
        <p:spPr>
          <a:xfrm>
            <a:off x="4265845" y="4154081"/>
            <a:ext cx="1527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/>
              <a:t>Anwendungsfälle und Konfiguration</a:t>
            </a:r>
          </a:p>
          <a:p>
            <a:pPr algn="r"/>
            <a:r>
              <a:rPr lang="de-DE" sz="1400" dirty="0"/>
              <a:t>(Woche 1-2) 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D8B50FC-A9F9-5041-A587-D05682F95B83}"/>
              </a:ext>
            </a:extLst>
          </p:cNvPr>
          <p:cNvSpPr txBox="1"/>
          <p:nvPr/>
        </p:nvSpPr>
        <p:spPr>
          <a:xfrm>
            <a:off x="6365951" y="4154081"/>
            <a:ext cx="1527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/>
              <a:t>Konzeption und Produktion</a:t>
            </a:r>
          </a:p>
          <a:p>
            <a:pPr algn="r"/>
            <a:r>
              <a:rPr lang="de-DE" sz="1400" dirty="0"/>
              <a:t>(Woche 1-2) </a:t>
            </a: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F30133D2-1FB0-8847-8196-D1E1D9BB5CC3}"/>
              </a:ext>
            </a:extLst>
          </p:cNvPr>
          <p:cNvCxnSpPr>
            <a:cxnSpLocks/>
            <a:stCxn id="34" idx="3"/>
            <a:endCxn id="39" idx="2"/>
          </p:cNvCxnSpPr>
          <p:nvPr/>
        </p:nvCxnSpPr>
        <p:spPr>
          <a:xfrm flipV="1">
            <a:off x="7893301" y="4154081"/>
            <a:ext cx="1232633" cy="3693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0632F6E2-E417-B249-B372-C538E8EF5DFD}"/>
              </a:ext>
            </a:extLst>
          </p:cNvPr>
          <p:cNvCxnSpPr>
            <a:cxnSpLocks/>
            <a:stCxn id="39" idx="0"/>
            <a:endCxn id="48" idx="3"/>
          </p:cNvCxnSpPr>
          <p:nvPr/>
        </p:nvCxnSpPr>
        <p:spPr>
          <a:xfrm flipH="1" flipV="1">
            <a:off x="7893301" y="2865716"/>
            <a:ext cx="1232633" cy="3342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A3B53F27-291D-E643-9567-9E4C7420DDD9}"/>
              </a:ext>
            </a:extLst>
          </p:cNvPr>
          <p:cNvSpPr txBox="1"/>
          <p:nvPr/>
        </p:nvSpPr>
        <p:spPr>
          <a:xfrm>
            <a:off x="8362259" y="3199974"/>
            <a:ext cx="1527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/>
              <a:t>Schulungen, Organisation und Implementierung (Woche 2-8)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1255F131-E199-C640-9615-689D1601E3FA}"/>
              </a:ext>
            </a:extLst>
          </p:cNvPr>
          <p:cNvSpPr txBox="1"/>
          <p:nvPr/>
        </p:nvSpPr>
        <p:spPr>
          <a:xfrm>
            <a:off x="6365951" y="2604106"/>
            <a:ext cx="152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/>
              <a:t>Testperiode (Woche 9-10)</a:t>
            </a:r>
          </a:p>
        </p:txBody>
      </p: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4CED76DC-FB77-8140-A73B-3471F07B057B}"/>
              </a:ext>
            </a:extLst>
          </p:cNvPr>
          <p:cNvCxnSpPr>
            <a:cxnSpLocks/>
            <a:stCxn id="59" idx="3"/>
            <a:endCxn id="48" idx="1"/>
          </p:cNvCxnSpPr>
          <p:nvPr/>
        </p:nvCxnSpPr>
        <p:spPr>
          <a:xfrm>
            <a:off x="5793195" y="2865716"/>
            <a:ext cx="572756" cy="0"/>
          </a:xfrm>
          <a:prstGeom prst="straightConnector1">
            <a:avLst/>
          </a:prstGeom>
          <a:ln w="28575"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id="{DD2C0D7E-CF3C-EA4B-921A-901365DA31FC}"/>
              </a:ext>
            </a:extLst>
          </p:cNvPr>
          <p:cNvSpPr txBox="1"/>
          <p:nvPr/>
        </p:nvSpPr>
        <p:spPr>
          <a:xfrm>
            <a:off x="4265845" y="2604106"/>
            <a:ext cx="152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/>
              <a:t>Endabnahme</a:t>
            </a:r>
          </a:p>
          <a:p>
            <a:pPr algn="r"/>
            <a:r>
              <a:rPr lang="de-DE" sz="1400" dirty="0"/>
              <a:t>(Woche 10-11) </a:t>
            </a:r>
          </a:p>
        </p:txBody>
      </p: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17AF9896-5332-C241-A492-A531A6786677}"/>
              </a:ext>
            </a:extLst>
          </p:cNvPr>
          <p:cNvCxnSpPr>
            <a:cxnSpLocks/>
            <a:stCxn id="65" idx="3"/>
            <a:endCxn id="59" idx="1"/>
          </p:cNvCxnSpPr>
          <p:nvPr/>
        </p:nvCxnSpPr>
        <p:spPr>
          <a:xfrm>
            <a:off x="3521256" y="2865716"/>
            <a:ext cx="744589" cy="0"/>
          </a:xfrm>
          <a:prstGeom prst="straightConnector1">
            <a:avLst/>
          </a:prstGeom>
          <a:ln w="28575"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>
            <a:extLst>
              <a:ext uri="{FF2B5EF4-FFF2-40B4-BE49-F238E27FC236}">
                <a16:creationId xmlns:a16="http://schemas.microsoft.com/office/drawing/2014/main" id="{49E76E11-41D1-AD49-BF5A-909A1CFD81E9}"/>
              </a:ext>
            </a:extLst>
          </p:cNvPr>
          <p:cNvSpPr txBox="1"/>
          <p:nvPr/>
        </p:nvSpPr>
        <p:spPr>
          <a:xfrm>
            <a:off x="1993906" y="2604106"/>
            <a:ext cx="152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/>
              <a:t>Release</a:t>
            </a:r>
          </a:p>
          <a:p>
            <a:pPr algn="r"/>
            <a:r>
              <a:rPr lang="de-DE" sz="1400" b="1" dirty="0"/>
              <a:t>(Woche 11-12) </a:t>
            </a:r>
          </a:p>
        </p:txBody>
      </p:sp>
    </p:spTree>
    <p:extLst>
      <p:ext uri="{BB962C8B-B14F-4D97-AF65-F5344CB8AC3E}">
        <p14:creationId xmlns:p14="http://schemas.microsoft.com/office/powerpoint/2010/main" val="271009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9" y="142237"/>
            <a:ext cx="1487818" cy="459030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>
          <a:xfrm>
            <a:off x="10767527" y="601267"/>
            <a:ext cx="1424473" cy="2122"/>
          </a:xfrm>
          <a:prstGeom prst="line">
            <a:avLst/>
          </a:prstGeom>
          <a:ln w="12700">
            <a:solidFill>
              <a:srgbClr val="34495E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18.06.2018 SupraTix GmbH</a:t>
            </a:r>
            <a:endParaRPr lang="de-DE" dirty="0"/>
          </a:p>
        </p:txBody>
      </p:sp>
      <p:sp>
        <p:nvSpPr>
          <p:cNvPr id="31" name="Fußzeilenplatzhalter 3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Göcke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6DF13DF-CB81-4F46-928F-C5CDD50EF8AD}"/>
              </a:ext>
            </a:extLst>
          </p:cNvPr>
          <p:cNvSpPr txBox="1"/>
          <p:nvPr/>
        </p:nvSpPr>
        <p:spPr>
          <a:xfrm>
            <a:off x="10692882" y="293490"/>
            <a:ext cx="1410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  <a:latin typeface="Open Sans" charset="0"/>
              </a:rPr>
              <a:t>Die SLE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D6CD068-4AF0-C44A-B7FA-2981FF779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84942B31-5FD0-254B-BB13-E9006921A11B}" type="slidenum">
              <a:rPr lang="de-DE" smtClean="0"/>
              <a:pPr/>
              <a:t>14</a:t>
            </a:fld>
            <a:r>
              <a:rPr lang="de-DE" dirty="0"/>
              <a:t> von 17</a:t>
            </a:r>
          </a:p>
        </p:txBody>
      </p:sp>
      <p:pic>
        <p:nvPicPr>
          <p:cNvPr id="28" name="Bild 21">
            <a:extLst>
              <a:ext uri="{FF2B5EF4-FFF2-40B4-BE49-F238E27FC236}">
                <a16:creationId xmlns:a16="http://schemas.microsoft.com/office/drawing/2014/main" id="{0A49125C-FAE5-6D45-8E12-C5B5DC29335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862" y="911286"/>
            <a:ext cx="8216275" cy="5135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755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9" y="142237"/>
            <a:ext cx="1487818" cy="459030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>
          <a:xfrm>
            <a:off x="10767527" y="601267"/>
            <a:ext cx="1424473" cy="2122"/>
          </a:xfrm>
          <a:prstGeom prst="line">
            <a:avLst/>
          </a:prstGeom>
          <a:ln w="12700">
            <a:solidFill>
              <a:srgbClr val="34495E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18.06.2018 SupraTix GmbH</a:t>
            </a:r>
            <a:endParaRPr lang="de-DE" dirty="0"/>
          </a:p>
        </p:txBody>
      </p:sp>
      <p:sp>
        <p:nvSpPr>
          <p:cNvPr id="31" name="Fußzeilenplatzhalter 3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Göcke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6DF13DF-CB81-4F46-928F-C5CDD50EF8AD}"/>
              </a:ext>
            </a:extLst>
          </p:cNvPr>
          <p:cNvSpPr txBox="1"/>
          <p:nvPr/>
        </p:nvSpPr>
        <p:spPr>
          <a:xfrm>
            <a:off x="10692882" y="293490"/>
            <a:ext cx="1410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  <a:latin typeface="Open Sans" charset="0"/>
              </a:rPr>
              <a:t>Die SLE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D3E073B7-9869-054C-83AB-9758E5EB4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337" y="1996694"/>
            <a:ext cx="8075055" cy="454221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8387D8-72D7-604D-BD4A-9EFEB71E6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906" y="1930674"/>
            <a:ext cx="1080000" cy="108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9A34E3B-0E65-7342-A87D-70F079BCF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119" y="1767945"/>
            <a:ext cx="1082130" cy="108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04536123-4BAC-D442-A331-4D9EAA09B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691" y="5094582"/>
            <a:ext cx="1230013" cy="123001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F0D86E9C-EAEB-7B4C-95F1-84D710038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351" y="2648009"/>
            <a:ext cx="1080000" cy="108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A1C98A7F-E31A-AE40-91D7-A2968C2A20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37" y="4431087"/>
            <a:ext cx="1080000" cy="1080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29B88A7C-8B09-9949-8313-F62F8967DD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1290" y="4910024"/>
            <a:ext cx="1080000" cy="1080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85DF33EA-E412-224E-AAD1-FF9E4F36B3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5962" y="4019904"/>
            <a:ext cx="1277408" cy="822366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611A0C31-5EF4-C648-A9B1-4A7755F517E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8834" t="17897" r="28665" b="19994"/>
          <a:stretch/>
        </p:blipFill>
        <p:spPr>
          <a:xfrm>
            <a:off x="9483637" y="2133004"/>
            <a:ext cx="1067799" cy="1040280"/>
          </a:xfrm>
          <a:prstGeom prst="ellipse">
            <a:avLst/>
          </a:prstGeom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41B93F22-1339-8D47-A518-60AF8447BDB2}"/>
              </a:ext>
            </a:extLst>
          </p:cNvPr>
          <p:cNvSpPr txBox="1"/>
          <p:nvPr/>
        </p:nvSpPr>
        <p:spPr>
          <a:xfrm>
            <a:off x="2493731" y="5987018"/>
            <a:ext cx="113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Factory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B599AFF-698D-044B-B365-A7DEA19C984B}"/>
              </a:ext>
            </a:extLst>
          </p:cNvPr>
          <p:cNvSpPr txBox="1"/>
          <p:nvPr/>
        </p:nvSpPr>
        <p:spPr>
          <a:xfrm>
            <a:off x="633778" y="5471882"/>
            <a:ext cx="113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Teaching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34F206C-F42C-7C40-A4A8-CFA8D7620181}"/>
              </a:ext>
            </a:extLst>
          </p:cNvPr>
          <p:cNvSpPr txBox="1"/>
          <p:nvPr/>
        </p:nvSpPr>
        <p:spPr>
          <a:xfrm>
            <a:off x="481272" y="3696254"/>
            <a:ext cx="113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HR KI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6D62AB28-54AC-474A-97A7-9842D61F92F3}"/>
              </a:ext>
            </a:extLst>
          </p:cNvPr>
          <p:cNvSpPr txBox="1"/>
          <p:nvPr/>
        </p:nvSpPr>
        <p:spPr>
          <a:xfrm>
            <a:off x="1790496" y="3008571"/>
            <a:ext cx="113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Awards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F865A889-7115-E640-B9B9-EB72393C9769}"/>
              </a:ext>
            </a:extLst>
          </p:cNvPr>
          <p:cNvSpPr txBox="1"/>
          <p:nvPr/>
        </p:nvSpPr>
        <p:spPr>
          <a:xfrm>
            <a:off x="7790625" y="2824778"/>
            <a:ext cx="1135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reSTEMLab</a:t>
            </a:r>
            <a:endParaRPr lang="de-DE" sz="1600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1E51D336-C4F0-3443-AA9E-791D07DFBD42}"/>
              </a:ext>
            </a:extLst>
          </p:cNvPr>
          <p:cNvSpPr txBox="1"/>
          <p:nvPr/>
        </p:nvSpPr>
        <p:spPr>
          <a:xfrm>
            <a:off x="9449977" y="3173284"/>
            <a:ext cx="1135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EdTech</a:t>
            </a:r>
            <a:r>
              <a:rPr lang="de-DE" sz="1400" dirty="0"/>
              <a:t> </a:t>
            </a:r>
            <a:r>
              <a:rPr lang="de-DE" sz="1400" dirty="0" err="1"/>
              <a:t>IoT</a:t>
            </a:r>
            <a:endParaRPr lang="de-DE" sz="1400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616E672E-F315-3848-AD30-8AED53DB0397}"/>
              </a:ext>
            </a:extLst>
          </p:cNvPr>
          <p:cNvSpPr txBox="1"/>
          <p:nvPr/>
        </p:nvSpPr>
        <p:spPr>
          <a:xfrm>
            <a:off x="10214893" y="4811172"/>
            <a:ext cx="1135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BildungsCard</a:t>
            </a:r>
            <a:endParaRPr lang="de-DE" sz="1400" dirty="0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889C0007-6788-F84D-AE42-F6BC36EDB46B}"/>
              </a:ext>
            </a:extLst>
          </p:cNvPr>
          <p:cNvSpPr txBox="1"/>
          <p:nvPr/>
        </p:nvSpPr>
        <p:spPr>
          <a:xfrm>
            <a:off x="8448691" y="6048573"/>
            <a:ext cx="1135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Praxisboxen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E4CDC95-B444-6E48-AEEC-2E6AB226AB8D}"/>
              </a:ext>
            </a:extLst>
          </p:cNvPr>
          <p:cNvSpPr txBox="1"/>
          <p:nvPr/>
        </p:nvSpPr>
        <p:spPr>
          <a:xfrm>
            <a:off x="1" y="97404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Smart Learning </a:t>
            </a:r>
            <a:r>
              <a:rPr lang="de-DE" sz="5400" b="1" dirty="0">
                <a:latin typeface="Open Sans" charset="0"/>
                <a:ea typeface="Open Sans" charset="0"/>
                <a:cs typeface="Open Sans" charset="0"/>
              </a:rPr>
              <a:t>Environment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D6CD068-4AF0-C44A-B7FA-2981FF779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84942B31-5FD0-254B-BB13-E9006921A11B}" type="slidenum">
              <a:rPr lang="de-DE" smtClean="0"/>
              <a:pPr/>
              <a:t>15</a:t>
            </a:fld>
            <a:r>
              <a:rPr lang="de-DE" dirty="0"/>
              <a:t> von 17</a:t>
            </a:r>
          </a:p>
        </p:txBody>
      </p:sp>
    </p:spTree>
    <p:extLst>
      <p:ext uri="{BB962C8B-B14F-4D97-AF65-F5344CB8AC3E}">
        <p14:creationId xmlns:p14="http://schemas.microsoft.com/office/powerpoint/2010/main" val="1128043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74904" y="1250585"/>
            <a:ext cx="869683" cy="86968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6"/>
          <p:cNvSpPr>
            <a:spLocks/>
          </p:cNvSpPr>
          <p:nvPr/>
        </p:nvSpPr>
        <p:spPr bwMode="auto">
          <a:xfrm>
            <a:off x="1480507" y="1249930"/>
            <a:ext cx="862853" cy="889467"/>
          </a:xfrm>
          <a:prstGeom prst="ellipse">
            <a:avLst/>
          </a:prstGeom>
          <a:noFill/>
          <a:ln w="38100" cap="flat" cmpd="sng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1588"/>
          </a:p>
        </p:txBody>
      </p:sp>
      <p:pic>
        <p:nvPicPr>
          <p:cNvPr id="22532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63717" y="1238381"/>
            <a:ext cx="880219" cy="88021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8"/>
          <p:cNvSpPr>
            <a:spLocks/>
          </p:cNvSpPr>
          <p:nvPr/>
        </p:nvSpPr>
        <p:spPr bwMode="auto">
          <a:xfrm>
            <a:off x="7881083" y="1238381"/>
            <a:ext cx="862853" cy="888066"/>
          </a:xfrm>
          <a:prstGeom prst="ellipse">
            <a:avLst/>
          </a:prstGeom>
          <a:noFill/>
          <a:ln w="38100" cap="flat" cmpd="sng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1588"/>
          </a:p>
        </p:txBody>
      </p:sp>
      <p:sp>
        <p:nvSpPr>
          <p:cNvPr id="22536" name="Rectangle 11"/>
          <p:cNvSpPr>
            <a:spLocks/>
          </p:cNvSpPr>
          <p:nvPr/>
        </p:nvSpPr>
        <p:spPr bwMode="auto">
          <a:xfrm>
            <a:off x="2491838" y="1472647"/>
            <a:ext cx="1246623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/>
            <a:r>
              <a:rPr lang="en-US" sz="1588">
                <a:latin typeface="Open Sans" charset="0"/>
                <a:ea typeface="Open Sans" charset="0"/>
                <a:cs typeface="Open Sans" charset="0"/>
                <a:sym typeface="Trebuchet MS" charset="0"/>
              </a:rPr>
              <a:t>Tobias Göcke</a:t>
            </a:r>
            <a:endParaRPr lang="en-US" sz="1765">
              <a:solidFill>
                <a:srgbClr val="000000"/>
              </a:solidFill>
              <a:latin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22537" name="Rectangle 12"/>
          <p:cNvSpPr>
            <a:spLocks/>
          </p:cNvSpPr>
          <p:nvPr/>
        </p:nvSpPr>
        <p:spPr bwMode="auto">
          <a:xfrm>
            <a:off x="2491838" y="1720577"/>
            <a:ext cx="1461938" cy="17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/>
            <a:r>
              <a:rPr lang="de-DE" sz="1147" b="1">
                <a:solidFill>
                  <a:srgbClr val="92CC92"/>
                </a:solidFill>
                <a:latin typeface="Open Sans Semibold" charset="0"/>
                <a:ea typeface="Open Sans Semibold" charset="0"/>
                <a:cs typeface="Open Sans Semibold" charset="0"/>
              </a:rPr>
              <a:t>Geschäftsführer</a:t>
            </a:r>
            <a:endParaRPr lang="en-US" sz="1765">
              <a:solidFill>
                <a:srgbClr val="000000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22538" name="Rectangle 13"/>
          <p:cNvSpPr>
            <a:spLocks/>
          </p:cNvSpPr>
          <p:nvPr/>
        </p:nvSpPr>
        <p:spPr bwMode="auto">
          <a:xfrm>
            <a:off x="8898017" y="1458295"/>
            <a:ext cx="1490793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/>
            <a:r>
              <a:rPr lang="en-US" sz="1588">
                <a:latin typeface="Trebuchet MS" charset="0"/>
                <a:cs typeface="Trebuchet MS" charset="0"/>
                <a:sym typeface="Trebuchet MS" charset="0"/>
              </a:rPr>
              <a:t>Jeannette Milius</a:t>
            </a:r>
            <a:endParaRPr lang="en-US" sz="1765">
              <a:solidFill>
                <a:srgbClr val="000000"/>
              </a:solidFill>
              <a:latin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22539" name="Rectangle 14"/>
          <p:cNvSpPr>
            <a:spLocks/>
          </p:cNvSpPr>
          <p:nvPr/>
        </p:nvSpPr>
        <p:spPr bwMode="auto">
          <a:xfrm>
            <a:off x="8898017" y="1697822"/>
            <a:ext cx="1770529" cy="17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147" b="1">
                <a:solidFill>
                  <a:srgbClr val="92CC92"/>
                </a:solidFill>
                <a:latin typeface="Open Sans Semibold" charset="0"/>
                <a:ea typeface="Open Sans Semibold" charset="0"/>
                <a:cs typeface="Open Sans Semibold" charset="0"/>
              </a:rPr>
              <a:t>Produktionsleiterin</a:t>
            </a:r>
            <a:endParaRPr lang="en-US" sz="1765" dirty="0">
              <a:solidFill>
                <a:srgbClr val="000000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22542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542" y="1234926"/>
            <a:ext cx="891183" cy="89118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AutoShape 18"/>
          <p:cNvSpPr>
            <a:spLocks/>
          </p:cNvSpPr>
          <p:nvPr/>
        </p:nvSpPr>
        <p:spPr bwMode="auto">
          <a:xfrm>
            <a:off x="4563518" y="1237726"/>
            <a:ext cx="862853" cy="889467"/>
          </a:xfrm>
          <a:prstGeom prst="ellipse">
            <a:avLst/>
          </a:prstGeom>
          <a:noFill/>
          <a:ln w="38100" cap="flat" cmpd="sng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1588"/>
          </a:p>
        </p:txBody>
      </p:sp>
      <p:pic>
        <p:nvPicPr>
          <p:cNvPr id="22544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65855" y="2472976"/>
            <a:ext cx="856653" cy="8566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5" name="AutoShape 20"/>
          <p:cNvSpPr>
            <a:spLocks/>
          </p:cNvSpPr>
          <p:nvPr/>
        </p:nvSpPr>
        <p:spPr bwMode="auto">
          <a:xfrm>
            <a:off x="4563518" y="2458047"/>
            <a:ext cx="862853" cy="888066"/>
          </a:xfrm>
          <a:prstGeom prst="ellipse">
            <a:avLst/>
          </a:prstGeom>
          <a:noFill/>
          <a:ln w="38100" cap="flat" cmpd="sng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1588"/>
          </a:p>
        </p:txBody>
      </p:sp>
      <p:pic>
        <p:nvPicPr>
          <p:cNvPr id="22546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881083" y="3673435"/>
            <a:ext cx="876968" cy="87696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7" name="AutoShape 22"/>
          <p:cNvSpPr>
            <a:spLocks/>
          </p:cNvSpPr>
          <p:nvPr/>
        </p:nvSpPr>
        <p:spPr bwMode="auto">
          <a:xfrm>
            <a:off x="7885844" y="3664008"/>
            <a:ext cx="862853" cy="888066"/>
          </a:xfrm>
          <a:prstGeom prst="ellipse">
            <a:avLst/>
          </a:prstGeom>
          <a:noFill/>
          <a:ln w="38100" cap="flat" cmpd="sng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1588"/>
          </a:p>
        </p:txBody>
      </p:sp>
      <p:sp>
        <p:nvSpPr>
          <p:cNvPr id="22548" name="Rectangle 23"/>
          <p:cNvSpPr>
            <a:spLocks/>
          </p:cNvSpPr>
          <p:nvPr/>
        </p:nvSpPr>
        <p:spPr bwMode="auto">
          <a:xfrm>
            <a:off x="5580451" y="1460443"/>
            <a:ext cx="1635063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/>
            <a:r>
              <a:rPr lang="en-US" sz="1588" err="1">
                <a:latin typeface="Trebuchet MS" charset="0"/>
                <a:cs typeface="Trebuchet MS" charset="0"/>
                <a:sym typeface="Trebuchet MS" charset="0"/>
              </a:rPr>
              <a:t>Nikolaus</a:t>
            </a:r>
            <a:r>
              <a:rPr lang="en-US" sz="1588">
                <a:latin typeface="Trebuchet MS" charset="0"/>
                <a:cs typeface="Trebuchet MS" charset="0"/>
                <a:sym typeface="Trebuchet MS" charset="0"/>
              </a:rPr>
              <a:t> Schlemm</a:t>
            </a:r>
            <a:endParaRPr lang="en-US" sz="1765">
              <a:solidFill>
                <a:srgbClr val="000000"/>
              </a:solidFill>
              <a:latin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22549" name="Rectangle 24"/>
          <p:cNvSpPr>
            <a:spLocks/>
          </p:cNvSpPr>
          <p:nvPr/>
        </p:nvSpPr>
        <p:spPr bwMode="auto">
          <a:xfrm>
            <a:off x="5580451" y="1708373"/>
            <a:ext cx="1769129" cy="17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/>
            <a:r>
              <a:rPr lang="de-DE" sz="1147" b="1">
                <a:solidFill>
                  <a:srgbClr val="92CC92"/>
                </a:solidFill>
                <a:latin typeface="Open Sans Semibold" charset="0"/>
                <a:ea typeface="Open Sans Semibold" charset="0"/>
                <a:cs typeface="Open Sans Semibold" charset="0"/>
              </a:rPr>
              <a:t>Technischer Leiter</a:t>
            </a:r>
            <a:endParaRPr lang="en-US" sz="1765">
              <a:solidFill>
                <a:srgbClr val="000000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22550" name="Rectangle 25"/>
          <p:cNvSpPr>
            <a:spLocks/>
          </p:cNvSpPr>
          <p:nvPr/>
        </p:nvSpPr>
        <p:spPr bwMode="auto">
          <a:xfrm>
            <a:off x="5567845" y="2680763"/>
            <a:ext cx="1059585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/>
            <a:r>
              <a:rPr lang="en-US" sz="1588">
                <a:latin typeface="Trebuchet MS" charset="0"/>
                <a:cs typeface="Trebuchet MS" charset="0"/>
                <a:sym typeface="Trebuchet MS" charset="0"/>
              </a:rPr>
              <a:t>Anna Seidel</a:t>
            </a:r>
            <a:endParaRPr lang="en-US" sz="1765">
              <a:solidFill>
                <a:srgbClr val="000000"/>
              </a:solidFill>
              <a:latin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22551" name="Rectangle 26"/>
          <p:cNvSpPr>
            <a:spLocks/>
          </p:cNvSpPr>
          <p:nvPr/>
        </p:nvSpPr>
        <p:spPr bwMode="auto">
          <a:xfrm>
            <a:off x="5567845" y="2918889"/>
            <a:ext cx="1932234" cy="17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de-DE" sz="1147" b="1" dirty="0">
                <a:solidFill>
                  <a:srgbClr val="92CC92"/>
                </a:solidFill>
                <a:latin typeface="Open Sans Semibold" charset="0"/>
                <a:ea typeface="Open Sans Semibold" charset="0"/>
                <a:cs typeface="Open Sans Semibold" charset="0"/>
              </a:rPr>
              <a:t>Digitale Inhaltsproduktion</a:t>
            </a:r>
            <a:endParaRPr lang="en-US" sz="1765" dirty="0">
              <a:solidFill>
                <a:srgbClr val="000000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22552" name="Rectangle 27"/>
          <p:cNvSpPr>
            <a:spLocks/>
          </p:cNvSpPr>
          <p:nvPr/>
        </p:nvSpPr>
        <p:spPr bwMode="auto">
          <a:xfrm>
            <a:off x="8890171" y="3875517"/>
            <a:ext cx="987450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/>
            <a:r>
              <a:rPr lang="en-US" sz="1588" dirty="0">
                <a:latin typeface="Trebuchet MS" charset="0"/>
                <a:cs typeface="Trebuchet MS" charset="0"/>
                <a:sym typeface="Trebuchet MS" charset="0"/>
              </a:rPr>
              <a:t>Eva </a:t>
            </a:r>
            <a:r>
              <a:rPr lang="en-US" sz="1588" dirty="0" err="1">
                <a:latin typeface="Trebuchet MS" charset="0"/>
                <a:cs typeface="Trebuchet MS" charset="0"/>
                <a:sym typeface="Trebuchet MS" charset="0"/>
              </a:rPr>
              <a:t>Junger</a:t>
            </a:r>
            <a:endParaRPr lang="en-US" sz="1765" dirty="0">
              <a:solidFill>
                <a:srgbClr val="000000"/>
              </a:solidFill>
              <a:latin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22553" name="Rectangle 28"/>
          <p:cNvSpPr>
            <a:spLocks/>
          </p:cNvSpPr>
          <p:nvPr/>
        </p:nvSpPr>
        <p:spPr bwMode="auto">
          <a:xfrm>
            <a:off x="8890171" y="4120647"/>
            <a:ext cx="1769128" cy="17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/>
            <a:r>
              <a:rPr lang="de-DE" sz="1147" b="1" dirty="0">
                <a:solidFill>
                  <a:srgbClr val="92CC92"/>
                </a:solidFill>
                <a:latin typeface="Open Sans Semibold" charset="0"/>
                <a:ea typeface="Open Sans Semibold" charset="0"/>
                <a:cs typeface="Open Sans Semibold" charset="0"/>
              </a:rPr>
              <a:t>Head </a:t>
            </a:r>
            <a:r>
              <a:rPr lang="de-DE" sz="1147" b="1" dirty="0" err="1">
                <a:solidFill>
                  <a:srgbClr val="92CC92"/>
                </a:solidFill>
                <a:latin typeface="Open Sans Semibold" charset="0"/>
                <a:ea typeface="Open Sans Semibold" charset="0"/>
                <a:cs typeface="Open Sans Semibold" charset="0"/>
              </a:rPr>
              <a:t>Blended</a:t>
            </a:r>
            <a:r>
              <a:rPr lang="de-DE" sz="1147" b="1" dirty="0">
                <a:solidFill>
                  <a:srgbClr val="92CC92"/>
                </a:solidFill>
                <a:latin typeface="Open Sans Semibold" charset="0"/>
                <a:ea typeface="Open Sans Semibold" charset="0"/>
                <a:cs typeface="Open Sans Semibold" charset="0"/>
              </a:rPr>
              <a:t> Learning</a:t>
            </a:r>
            <a:endParaRPr lang="en-US" sz="1765" dirty="0">
              <a:solidFill>
                <a:srgbClr val="000000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22554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474904" y="3674522"/>
            <a:ext cx="861890" cy="86189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Bild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9" y="142237"/>
            <a:ext cx="1487818" cy="459030"/>
          </a:xfrm>
          <a:prstGeom prst="rect">
            <a:avLst/>
          </a:prstGeom>
        </p:spPr>
      </p:pic>
      <p:cxnSp>
        <p:nvCxnSpPr>
          <p:cNvPr id="52" name="Gerade Verbindung 51"/>
          <p:cNvCxnSpPr/>
          <p:nvPr/>
        </p:nvCxnSpPr>
        <p:spPr>
          <a:xfrm>
            <a:off x="10964333" y="601267"/>
            <a:ext cx="1227667" cy="2122"/>
          </a:xfrm>
          <a:prstGeom prst="line">
            <a:avLst/>
          </a:prstGeom>
          <a:ln w="12700">
            <a:solidFill>
              <a:srgbClr val="34495E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10964333" y="293490"/>
            <a:ext cx="1138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C8014"/>
                </a:solidFill>
                <a:latin typeface="Open Sans" charset="0"/>
              </a:rPr>
              <a:t>Das Team.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18.06.2018 SupraTix GmbH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3469EF8-6E80-EF42-84E1-6BD255AA0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Göcke</a:t>
            </a:r>
            <a:endParaRPr lang="de-DE" dirty="0"/>
          </a:p>
        </p:txBody>
      </p:sp>
      <p:sp>
        <p:nvSpPr>
          <p:cNvPr id="63" name="AutoShape 18"/>
          <p:cNvSpPr>
            <a:spLocks/>
          </p:cNvSpPr>
          <p:nvPr/>
        </p:nvSpPr>
        <p:spPr bwMode="auto">
          <a:xfrm>
            <a:off x="1474904" y="3657044"/>
            <a:ext cx="862853" cy="889467"/>
          </a:xfrm>
          <a:prstGeom prst="ellipse">
            <a:avLst/>
          </a:prstGeom>
          <a:noFill/>
          <a:ln w="38100" cap="flat" cmpd="sng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1588"/>
          </a:p>
        </p:txBody>
      </p:sp>
      <p:sp>
        <p:nvSpPr>
          <p:cNvPr id="64" name="Rectangle 23"/>
          <p:cNvSpPr>
            <a:spLocks/>
          </p:cNvSpPr>
          <p:nvPr/>
        </p:nvSpPr>
        <p:spPr bwMode="auto">
          <a:xfrm>
            <a:off x="2491837" y="3879761"/>
            <a:ext cx="1461939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/>
            <a:r>
              <a:rPr lang="en-US" sz="1588" dirty="0" err="1">
                <a:latin typeface="Trebuchet MS" charset="0"/>
                <a:cs typeface="Trebuchet MS" charset="0"/>
                <a:sym typeface="Trebuchet MS" charset="0"/>
              </a:rPr>
              <a:t>Oxana</a:t>
            </a:r>
            <a:r>
              <a:rPr lang="en-US" sz="1588" dirty="0">
                <a:latin typeface="Trebuchet MS" charset="0"/>
                <a:cs typeface="Trebuchet MS" charset="0"/>
                <a:sym typeface="Trebuchet MS" charset="0"/>
              </a:rPr>
              <a:t> </a:t>
            </a:r>
            <a:r>
              <a:rPr lang="en-US" sz="1588" dirty="0" err="1">
                <a:latin typeface="Trebuchet MS" charset="0"/>
                <a:cs typeface="Trebuchet MS" charset="0"/>
                <a:sym typeface="Trebuchet MS" charset="0"/>
              </a:rPr>
              <a:t>Sidorkina</a:t>
            </a:r>
            <a:endParaRPr lang="en-US" sz="1765" dirty="0">
              <a:solidFill>
                <a:srgbClr val="000000"/>
              </a:solidFill>
              <a:latin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65" name="Rectangle 24"/>
          <p:cNvSpPr>
            <a:spLocks/>
          </p:cNvSpPr>
          <p:nvPr/>
        </p:nvSpPr>
        <p:spPr bwMode="auto">
          <a:xfrm>
            <a:off x="2491837" y="4127691"/>
            <a:ext cx="1783588" cy="17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de-DE" sz="1147" b="1">
                <a:solidFill>
                  <a:srgbClr val="92CC92"/>
                </a:solidFill>
                <a:latin typeface="Open Sans Semibold" charset="0"/>
                <a:ea typeface="Open Sans Semibold" charset="0"/>
                <a:cs typeface="Open Sans Semibold" charset="0"/>
              </a:rPr>
              <a:t>Geschäftsentwicklung</a:t>
            </a:r>
            <a:endParaRPr lang="de-DE" sz="1147" b="1" dirty="0">
              <a:solidFill>
                <a:srgbClr val="92CC9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66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7949035" y="2465314"/>
            <a:ext cx="874353" cy="8743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AutoShape 18"/>
          <p:cNvSpPr>
            <a:spLocks/>
          </p:cNvSpPr>
          <p:nvPr/>
        </p:nvSpPr>
        <p:spPr bwMode="auto">
          <a:xfrm>
            <a:off x="7951181" y="2451284"/>
            <a:ext cx="862853" cy="889467"/>
          </a:xfrm>
          <a:prstGeom prst="ellipse">
            <a:avLst/>
          </a:prstGeom>
          <a:noFill/>
          <a:ln w="38100" cap="flat" cmpd="sng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1588"/>
          </a:p>
        </p:txBody>
      </p:sp>
      <p:sp>
        <p:nvSpPr>
          <p:cNvPr id="68" name="Rectangle 23"/>
          <p:cNvSpPr>
            <a:spLocks/>
          </p:cNvSpPr>
          <p:nvPr/>
        </p:nvSpPr>
        <p:spPr bwMode="auto">
          <a:xfrm>
            <a:off x="8968114" y="2674001"/>
            <a:ext cx="1199046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/>
            <a:r>
              <a:rPr lang="en-US" sz="1588" dirty="0">
                <a:latin typeface="Trebuchet MS" charset="0"/>
                <a:cs typeface="Trebuchet MS" charset="0"/>
                <a:sym typeface="Trebuchet MS" charset="0"/>
              </a:rPr>
              <a:t>Andrea </a:t>
            </a:r>
            <a:r>
              <a:rPr lang="en-US" sz="1588" dirty="0" err="1">
                <a:latin typeface="Trebuchet MS" charset="0"/>
                <a:cs typeface="Trebuchet MS" charset="0"/>
                <a:sym typeface="Trebuchet MS" charset="0"/>
              </a:rPr>
              <a:t>Bölke</a:t>
            </a:r>
            <a:endParaRPr lang="en-US" sz="1765" dirty="0">
              <a:solidFill>
                <a:srgbClr val="000000"/>
              </a:solidFill>
              <a:latin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69" name="Rectangle 24"/>
          <p:cNvSpPr>
            <a:spLocks/>
          </p:cNvSpPr>
          <p:nvPr/>
        </p:nvSpPr>
        <p:spPr bwMode="auto">
          <a:xfrm>
            <a:off x="8968114" y="2921931"/>
            <a:ext cx="2385686" cy="17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de-DE" sz="1147" b="1">
                <a:solidFill>
                  <a:srgbClr val="92CC92"/>
                </a:solidFill>
                <a:latin typeface="Open Sans Semibold" charset="0"/>
                <a:ea typeface="Open Sans Semibold" charset="0"/>
                <a:cs typeface="Open Sans Semibold" charset="0"/>
              </a:rPr>
              <a:t>Digitale Inhaltsproduktion</a:t>
            </a:r>
            <a:endParaRPr lang="en-US" sz="1147" b="1" dirty="0">
              <a:solidFill>
                <a:srgbClr val="92CC9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70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4563518" y="3617849"/>
            <a:ext cx="891183" cy="89118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AutoShape 18"/>
          <p:cNvSpPr>
            <a:spLocks/>
          </p:cNvSpPr>
          <p:nvPr/>
        </p:nvSpPr>
        <p:spPr bwMode="auto">
          <a:xfrm>
            <a:off x="4574738" y="3607582"/>
            <a:ext cx="862853" cy="889467"/>
          </a:xfrm>
          <a:prstGeom prst="ellipse">
            <a:avLst/>
          </a:prstGeom>
          <a:noFill/>
          <a:ln w="38100" cap="flat" cmpd="sng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1588"/>
          </a:p>
        </p:txBody>
      </p:sp>
      <p:sp>
        <p:nvSpPr>
          <p:cNvPr id="72" name="Rectangle 23"/>
          <p:cNvSpPr>
            <a:spLocks/>
          </p:cNvSpPr>
          <p:nvPr/>
        </p:nvSpPr>
        <p:spPr bwMode="auto">
          <a:xfrm>
            <a:off x="5591671" y="3830299"/>
            <a:ext cx="1107676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/>
            <a:r>
              <a:rPr lang="en-US" sz="1588" dirty="0" err="1">
                <a:latin typeface="Trebuchet MS" charset="0"/>
                <a:cs typeface="Trebuchet MS" charset="0"/>
                <a:sym typeface="Trebuchet MS" charset="0"/>
              </a:rPr>
              <a:t>Emese</a:t>
            </a:r>
            <a:r>
              <a:rPr lang="en-US" sz="1588" dirty="0">
                <a:latin typeface="Trebuchet MS" charset="0"/>
                <a:cs typeface="Trebuchet MS" charset="0"/>
                <a:sym typeface="Trebuchet MS" charset="0"/>
              </a:rPr>
              <a:t> </a:t>
            </a:r>
            <a:r>
              <a:rPr lang="en-US" sz="1588" dirty="0" err="1">
                <a:latin typeface="Trebuchet MS" charset="0"/>
                <a:cs typeface="Trebuchet MS" charset="0"/>
                <a:sym typeface="Trebuchet MS" charset="0"/>
              </a:rPr>
              <a:t>Antal</a:t>
            </a:r>
            <a:endParaRPr lang="en-US" sz="1765" dirty="0">
              <a:solidFill>
                <a:srgbClr val="000000"/>
              </a:solidFill>
              <a:latin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73" name="Rectangle 24"/>
          <p:cNvSpPr>
            <a:spLocks/>
          </p:cNvSpPr>
          <p:nvPr/>
        </p:nvSpPr>
        <p:spPr bwMode="auto">
          <a:xfrm>
            <a:off x="5591671" y="4078229"/>
            <a:ext cx="1914010" cy="17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de-DE" sz="1147" b="1" dirty="0">
                <a:solidFill>
                  <a:srgbClr val="92CC92"/>
                </a:solidFill>
                <a:latin typeface="Open Sans Semibold" charset="0"/>
                <a:ea typeface="Open Sans Semibold" charset="0"/>
                <a:cs typeface="Open Sans Semibold" charset="0"/>
              </a:rPr>
              <a:t>Inhaltsproduktion</a:t>
            </a:r>
            <a:endParaRPr lang="en-US" sz="1147" b="1" dirty="0">
              <a:solidFill>
                <a:srgbClr val="92CC9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44" name="Bild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370" y="2495419"/>
            <a:ext cx="878508" cy="878508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45" name="AutoShape 10"/>
          <p:cNvSpPr>
            <a:spLocks/>
          </p:cNvSpPr>
          <p:nvPr/>
        </p:nvSpPr>
        <p:spPr bwMode="auto">
          <a:xfrm>
            <a:off x="1497567" y="2481664"/>
            <a:ext cx="862853" cy="888066"/>
          </a:xfrm>
          <a:prstGeom prst="ellipse">
            <a:avLst/>
          </a:prstGeom>
          <a:noFill/>
          <a:ln w="38100" cap="flat" cmpd="sng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1588"/>
          </a:p>
        </p:txBody>
      </p:sp>
      <p:sp>
        <p:nvSpPr>
          <p:cNvPr id="46" name="Rectangle 15"/>
          <p:cNvSpPr>
            <a:spLocks/>
          </p:cNvSpPr>
          <p:nvPr/>
        </p:nvSpPr>
        <p:spPr bwMode="auto">
          <a:xfrm>
            <a:off x="2514501" y="2698778"/>
            <a:ext cx="1144544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/>
            <a:r>
              <a:rPr lang="en-US" sz="1588" dirty="0">
                <a:latin typeface="Trebuchet MS" charset="0"/>
                <a:cs typeface="Trebuchet MS" charset="0"/>
                <a:sym typeface="Trebuchet MS" charset="0"/>
              </a:rPr>
              <a:t>Oliver Enoch</a:t>
            </a:r>
            <a:endParaRPr lang="en-US" sz="1765" dirty="0">
              <a:solidFill>
                <a:srgbClr val="000000"/>
              </a:solidFill>
              <a:latin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47" name="Rectangle 16"/>
          <p:cNvSpPr>
            <a:spLocks/>
          </p:cNvSpPr>
          <p:nvPr/>
        </p:nvSpPr>
        <p:spPr bwMode="auto">
          <a:xfrm>
            <a:off x="2514501" y="2936903"/>
            <a:ext cx="1770529" cy="17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de-DE" sz="1147" b="1" dirty="0">
                <a:solidFill>
                  <a:srgbClr val="92CC92"/>
                </a:solidFill>
                <a:latin typeface="Open Sans Semibold" charset="0"/>
                <a:ea typeface="Open Sans Semibold" charset="0"/>
                <a:cs typeface="Open Sans Semibold" charset="0"/>
              </a:rPr>
              <a:t>AR/VR Developer</a:t>
            </a:r>
          </a:p>
        </p:txBody>
      </p:sp>
      <p:pic>
        <p:nvPicPr>
          <p:cNvPr id="43" name="Picture 21">
            <a:extLst>
              <a:ext uri="{FF2B5EF4-FFF2-40B4-BE49-F238E27FC236}">
                <a16:creationId xmlns:a16="http://schemas.microsoft.com/office/drawing/2014/main" id="{68736C41-2391-C14A-80CF-BF773C8492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7903746" y="4841930"/>
            <a:ext cx="876968" cy="87696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AutoShape 22">
            <a:extLst>
              <a:ext uri="{FF2B5EF4-FFF2-40B4-BE49-F238E27FC236}">
                <a16:creationId xmlns:a16="http://schemas.microsoft.com/office/drawing/2014/main" id="{4D61B6E2-EAD3-8E4D-A451-3AF77EBB4F4B}"/>
              </a:ext>
            </a:extLst>
          </p:cNvPr>
          <p:cNvSpPr>
            <a:spLocks/>
          </p:cNvSpPr>
          <p:nvPr/>
        </p:nvSpPr>
        <p:spPr bwMode="auto">
          <a:xfrm>
            <a:off x="7908507" y="4832503"/>
            <a:ext cx="862853" cy="888066"/>
          </a:xfrm>
          <a:prstGeom prst="ellipse">
            <a:avLst/>
          </a:prstGeom>
          <a:noFill/>
          <a:ln w="38100" cap="flat" cmpd="sng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1588"/>
          </a:p>
        </p:txBody>
      </p:sp>
      <p:sp>
        <p:nvSpPr>
          <p:cNvPr id="49" name="Rectangle 27">
            <a:extLst>
              <a:ext uri="{FF2B5EF4-FFF2-40B4-BE49-F238E27FC236}">
                <a16:creationId xmlns:a16="http://schemas.microsoft.com/office/drawing/2014/main" id="{CAF7D51C-DDA1-504D-93BF-8DBF7352CE7E}"/>
              </a:ext>
            </a:extLst>
          </p:cNvPr>
          <p:cNvSpPr>
            <a:spLocks/>
          </p:cNvSpPr>
          <p:nvPr/>
        </p:nvSpPr>
        <p:spPr bwMode="auto">
          <a:xfrm>
            <a:off x="8912834" y="5044012"/>
            <a:ext cx="1205202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/>
            <a:r>
              <a:rPr lang="en-US" sz="1588" dirty="0">
                <a:latin typeface="Trebuchet MS" charset="0"/>
                <a:cs typeface="Trebuchet MS" charset="0"/>
                <a:sym typeface="Trebuchet MS" charset="0"/>
              </a:rPr>
              <a:t>Julia </a:t>
            </a:r>
            <a:r>
              <a:rPr lang="en-US" sz="1588" dirty="0" err="1">
                <a:latin typeface="Trebuchet MS" charset="0"/>
                <a:cs typeface="Trebuchet MS" charset="0"/>
                <a:sym typeface="Trebuchet MS" charset="0"/>
              </a:rPr>
              <a:t>Rennert</a:t>
            </a:r>
            <a:endParaRPr lang="en-US" sz="1765" dirty="0">
              <a:solidFill>
                <a:srgbClr val="000000"/>
              </a:solidFill>
              <a:latin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50" name="Rectangle 28">
            <a:extLst>
              <a:ext uri="{FF2B5EF4-FFF2-40B4-BE49-F238E27FC236}">
                <a16:creationId xmlns:a16="http://schemas.microsoft.com/office/drawing/2014/main" id="{430E4795-7366-9A40-9379-9997569204EF}"/>
              </a:ext>
            </a:extLst>
          </p:cNvPr>
          <p:cNvSpPr>
            <a:spLocks/>
          </p:cNvSpPr>
          <p:nvPr/>
        </p:nvSpPr>
        <p:spPr bwMode="auto">
          <a:xfrm>
            <a:off x="8912834" y="5289142"/>
            <a:ext cx="1769128" cy="17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/>
            <a:r>
              <a:rPr lang="de-DE" sz="1147" b="1" dirty="0">
                <a:solidFill>
                  <a:srgbClr val="92CC92"/>
                </a:solidFill>
                <a:latin typeface="Open Sans Semibold" charset="0"/>
                <a:ea typeface="Open Sans Semibold" charset="0"/>
                <a:cs typeface="Open Sans Semibold" charset="0"/>
              </a:rPr>
              <a:t>Inhaltsproduktion</a:t>
            </a:r>
            <a:endParaRPr lang="en-US" sz="1765" dirty="0">
              <a:solidFill>
                <a:srgbClr val="000000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54" name="Picture 29">
            <a:extLst>
              <a:ext uri="{FF2B5EF4-FFF2-40B4-BE49-F238E27FC236}">
                <a16:creationId xmlns:a16="http://schemas.microsoft.com/office/drawing/2014/main" id="{FBD0DE50-88C0-3146-8DCF-9215ECCE94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497567" y="4861388"/>
            <a:ext cx="861890" cy="82514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AutoShape 18">
            <a:extLst>
              <a:ext uri="{FF2B5EF4-FFF2-40B4-BE49-F238E27FC236}">
                <a16:creationId xmlns:a16="http://schemas.microsoft.com/office/drawing/2014/main" id="{5E11757D-6E3E-E04C-8155-FBB3C8B11D8E}"/>
              </a:ext>
            </a:extLst>
          </p:cNvPr>
          <p:cNvSpPr>
            <a:spLocks/>
          </p:cNvSpPr>
          <p:nvPr/>
        </p:nvSpPr>
        <p:spPr bwMode="auto">
          <a:xfrm>
            <a:off x="1497567" y="4825539"/>
            <a:ext cx="862853" cy="889467"/>
          </a:xfrm>
          <a:prstGeom prst="ellipse">
            <a:avLst/>
          </a:prstGeom>
          <a:noFill/>
          <a:ln w="38100" cap="flat" cmpd="sng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1588"/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E3124822-0AA9-EA40-A6AC-DA053021286B}"/>
              </a:ext>
            </a:extLst>
          </p:cNvPr>
          <p:cNvSpPr>
            <a:spLocks/>
          </p:cNvSpPr>
          <p:nvPr/>
        </p:nvSpPr>
        <p:spPr bwMode="auto">
          <a:xfrm>
            <a:off x="2514500" y="5048256"/>
            <a:ext cx="1420261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/>
            <a:r>
              <a:rPr lang="en-US" sz="1588" dirty="0" err="1">
                <a:latin typeface="Trebuchet MS" charset="0"/>
                <a:cs typeface="Trebuchet MS" charset="0"/>
                <a:sym typeface="Trebuchet MS" charset="0"/>
              </a:rPr>
              <a:t>Karsta</a:t>
            </a:r>
            <a:r>
              <a:rPr lang="en-US" sz="1588" dirty="0">
                <a:latin typeface="Trebuchet MS" charset="0"/>
                <a:cs typeface="Trebuchet MS" charset="0"/>
                <a:sym typeface="Trebuchet MS" charset="0"/>
              </a:rPr>
              <a:t> </a:t>
            </a:r>
            <a:r>
              <a:rPr lang="en-US" sz="1588" dirty="0" err="1">
                <a:latin typeface="Trebuchet MS" charset="0"/>
                <a:cs typeface="Trebuchet MS" charset="0"/>
                <a:sym typeface="Trebuchet MS" charset="0"/>
              </a:rPr>
              <a:t>Kühnlein</a:t>
            </a:r>
            <a:endParaRPr lang="en-US" sz="1765" dirty="0">
              <a:solidFill>
                <a:srgbClr val="000000"/>
              </a:solidFill>
              <a:latin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57" name="Rectangle 24">
            <a:extLst>
              <a:ext uri="{FF2B5EF4-FFF2-40B4-BE49-F238E27FC236}">
                <a16:creationId xmlns:a16="http://schemas.microsoft.com/office/drawing/2014/main" id="{4C9304EA-6DCD-8546-9342-3A2B446A90E6}"/>
              </a:ext>
            </a:extLst>
          </p:cNvPr>
          <p:cNvSpPr>
            <a:spLocks/>
          </p:cNvSpPr>
          <p:nvPr/>
        </p:nvSpPr>
        <p:spPr bwMode="auto">
          <a:xfrm>
            <a:off x="2514500" y="5296186"/>
            <a:ext cx="1783588" cy="17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de-DE" sz="1147" b="1" dirty="0">
                <a:solidFill>
                  <a:srgbClr val="92CC92"/>
                </a:solidFill>
                <a:latin typeface="Open Sans Semibold" charset="0"/>
                <a:ea typeface="Open Sans Semibold" charset="0"/>
                <a:cs typeface="Open Sans Semibold" charset="0"/>
              </a:rPr>
              <a:t>Inhaltsproduktion</a:t>
            </a:r>
            <a:endParaRPr lang="en-US" sz="1147" b="1" dirty="0">
              <a:solidFill>
                <a:srgbClr val="92CC9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58" name="Picture 17">
            <a:extLst>
              <a:ext uri="{FF2B5EF4-FFF2-40B4-BE49-F238E27FC236}">
                <a16:creationId xmlns:a16="http://schemas.microsoft.com/office/drawing/2014/main" id="{7100DC70-3071-7945-93F2-E21B0CF533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4586181" y="4786344"/>
            <a:ext cx="891183" cy="89118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AutoShape 18">
            <a:extLst>
              <a:ext uri="{FF2B5EF4-FFF2-40B4-BE49-F238E27FC236}">
                <a16:creationId xmlns:a16="http://schemas.microsoft.com/office/drawing/2014/main" id="{22D0412B-10CE-7D48-922C-777F7A528FB6}"/>
              </a:ext>
            </a:extLst>
          </p:cNvPr>
          <p:cNvSpPr>
            <a:spLocks/>
          </p:cNvSpPr>
          <p:nvPr/>
        </p:nvSpPr>
        <p:spPr bwMode="auto">
          <a:xfrm>
            <a:off x="4597401" y="4776077"/>
            <a:ext cx="862853" cy="889467"/>
          </a:xfrm>
          <a:prstGeom prst="ellipse">
            <a:avLst/>
          </a:prstGeom>
          <a:noFill/>
          <a:ln w="38100" cap="flat" cmpd="sng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1588"/>
          </a:p>
        </p:txBody>
      </p:sp>
      <p:sp>
        <p:nvSpPr>
          <p:cNvPr id="60" name="Rectangle 23">
            <a:extLst>
              <a:ext uri="{FF2B5EF4-FFF2-40B4-BE49-F238E27FC236}">
                <a16:creationId xmlns:a16="http://schemas.microsoft.com/office/drawing/2014/main" id="{5BDB3D4E-FE00-D044-83FD-2C61C7DCA424}"/>
              </a:ext>
            </a:extLst>
          </p:cNvPr>
          <p:cNvSpPr>
            <a:spLocks/>
          </p:cNvSpPr>
          <p:nvPr/>
        </p:nvSpPr>
        <p:spPr bwMode="auto">
          <a:xfrm>
            <a:off x="5614334" y="4998794"/>
            <a:ext cx="1421864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/>
            <a:r>
              <a:rPr lang="en-US" sz="1588" dirty="0">
                <a:latin typeface="Trebuchet MS" charset="0"/>
                <a:cs typeface="Trebuchet MS" charset="0"/>
                <a:sym typeface="Trebuchet MS" charset="0"/>
              </a:rPr>
              <a:t>Annika Schlegel</a:t>
            </a:r>
            <a:endParaRPr lang="en-US" sz="1765" dirty="0">
              <a:solidFill>
                <a:srgbClr val="000000"/>
              </a:solidFill>
              <a:latin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61" name="Rectangle 24">
            <a:extLst>
              <a:ext uri="{FF2B5EF4-FFF2-40B4-BE49-F238E27FC236}">
                <a16:creationId xmlns:a16="http://schemas.microsoft.com/office/drawing/2014/main" id="{E2B00FB6-DA37-6340-8E06-640FB9138376}"/>
              </a:ext>
            </a:extLst>
          </p:cNvPr>
          <p:cNvSpPr>
            <a:spLocks/>
          </p:cNvSpPr>
          <p:nvPr/>
        </p:nvSpPr>
        <p:spPr bwMode="auto">
          <a:xfrm>
            <a:off x="5614334" y="5246724"/>
            <a:ext cx="1914010" cy="3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de-DE" sz="1147" b="1" dirty="0" err="1">
                <a:solidFill>
                  <a:srgbClr val="92CC92"/>
                </a:solidFill>
                <a:latin typeface="Open Sans Semibold" charset="0"/>
                <a:ea typeface="Open Sans Semibold" charset="0"/>
                <a:cs typeface="Open Sans Semibold" charset="0"/>
              </a:rPr>
              <a:t>Phsyikerin</a:t>
            </a:r>
            <a:r>
              <a:rPr lang="de-DE" sz="1147" b="1" dirty="0">
                <a:solidFill>
                  <a:srgbClr val="92CC92"/>
                </a:solidFill>
                <a:latin typeface="Open Sans Semibold" charset="0"/>
                <a:ea typeface="Open Sans Semibold" charset="0"/>
                <a:cs typeface="Open Sans Semibold" charset="0"/>
              </a:rPr>
              <a:t> - Inhaltsproduktion</a:t>
            </a:r>
            <a:endParaRPr lang="en-US" sz="1147" b="1" dirty="0">
              <a:solidFill>
                <a:srgbClr val="92CC9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6E0FCE-B795-3544-B75F-94F4EA316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84942B31-5FD0-254B-BB13-E9006921A11B}" type="slidenum">
              <a:rPr lang="de-DE" smtClean="0"/>
              <a:pPr/>
              <a:t>16</a:t>
            </a:fld>
            <a:r>
              <a:rPr lang="de-DE" dirty="0"/>
              <a:t> von 17</a:t>
            </a:r>
          </a:p>
        </p:txBody>
      </p:sp>
    </p:spTree>
    <p:extLst>
      <p:ext uri="{BB962C8B-B14F-4D97-AF65-F5344CB8AC3E}">
        <p14:creationId xmlns:p14="http://schemas.microsoft.com/office/powerpoint/2010/main" val="149130603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8" y="4867239"/>
            <a:ext cx="12205308" cy="6865486"/>
          </a:xfrm>
          <a:prstGeom prst="rect">
            <a:avLst/>
          </a:prstGeom>
        </p:spPr>
      </p:pic>
      <p:sp>
        <p:nvSpPr>
          <p:cNvPr id="26629" name="Rectangle 6"/>
          <p:cNvSpPr>
            <a:spLocks/>
          </p:cNvSpPr>
          <p:nvPr/>
        </p:nvSpPr>
        <p:spPr bwMode="auto">
          <a:xfrm>
            <a:off x="6495210" y="1348908"/>
            <a:ext cx="3396783" cy="21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/>
            <a:r>
              <a:rPr lang="en-US" sz="1412" b="1" dirty="0" err="1">
                <a:latin typeface="Open Sans Semibold" charset="0"/>
                <a:ea typeface="Open Sans Semibold" charset="0"/>
                <a:cs typeface="Open Sans Semibold" charset="0"/>
                <a:sym typeface="Trebuchet MS" charset="0"/>
              </a:rPr>
              <a:t>facebook.com</a:t>
            </a:r>
            <a:r>
              <a:rPr lang="en-US" sz="1412" b="1" dirty="0">
                <a:latin typeface="Open Sans Semibold" charset="0"/>
                <a:ea typeface="Open Sans Semibold" charset="0"/>
                <a:cs typeface="Open Sans Semibold" charset="0"/>
                <a:sym typeface="Trebuchet MS" charset="0"/>
              </a:rPr>
              <a:t>/</a:t>
            </a:r>
            <a:r>
              <a:rPr lang="en-US" sz="1412" b="1" dirty="0" err="1">
                <a:latin typeface="Open Sans Semibold" charset="0"/>
                <a:ea typeface="Open Sans Semibold" charset="0"/>
                <a:cs typeface="Open Sans Semibold" charset="0"/>
                <a:sym typeface="Trebuchet MS" charset="0"/>
              </a:rPr>
              <a:t>supratix</a:t>
            </a:r>
            <a:r>
              <a:rPr lang="en-US" sz="1412" b="1" dirty="0">
                <a:solidFill>
                  <a:srgbClr val="31859C"/>
                </a:solidFill>
                <a:latin typeface="Open Sans Semibold" charset="0"/>
                <a:ea typeface="Open Sans Semibold" charset="0"/>
                <a:cs typeface="Open Sans Semibold" charset="0"/>
                <a:sym typeface="Trebuchet MS" charset="0"/>
              </a:rPr>
              <a:t> </a:t>
            </a:r>
            <a:endParaRPr lang="en-US" sz="1765" dirty="0">
              <a:solidFill>
                <a:srgbClr val="000000"/>
              </a:solidFill>
              <a:latin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26630" name="Rectangle 7"/>
          <p:cNvSpPr>
            <a:spLocks/>
          </p:cNvSpPr>
          <p:nvPr/>
        </p:nvSpPr>
        <p:spPr bwMode="auto">
          <a:xfrm>
            <a:off x="6495210" y="2054879"/>
            <a:ext cx="2707621" cy="21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/>
            <a:r>
              <a:rPr lang="en-US" sz="1412" b="1" dirty="0" err="1">
                <a:latin typeface="Open Sans Semibold" charset="0"/>
                <a:ea typeface="Open Sans Semibold" charset="0"/>
                <a:cs typeface="Open Sans Semibold" charset="0"/>
                <a:sym typeface="Trebuchet MS" charset="0"/>
              </a:rPr>
              <a:t>twitter.com</a:t>
            </a:r>
            <a:r>
              <a:rPr lang="en-US" sz="1412" b="1" dirty="0">
                <a:latin typeface="Open Sans Semibold" charset="0"/>
                <a:ea typeface="Open Sans Semibold" charset="0"/>
                <a:cs typeface="Open Sans Semibold" charset="0"/>
                <a:sym typeface="Trebuchet MS" charset="0"/>
              </a:rPr>
              <a:t>/</a:t>
            </a:r>
            <a:r>
              <a:rPr lang="en-US" sz="1412" b="1" dirty="0" err="1">
                <a:latin typeface="Open Sans Semibold" charset="0"/>
                <a:ea typeface="Open Sans Semibold" charset="0"/>
                <a:cs typeface="Open Sans Semibold" charset="0"/>
                <a:sym typeface="Trebuchet MS" charset="0"/>
              </a:rPr>
              <a:t>supratix_de</a:t>
            </a:r>
            <a:endParaRPr lang="en-US" sz="1412" dirty="0">
              <a:latin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26633" name="Rectangle 10"/>
          <p:cNvSpPr>
            <a:spLocks/>
          </p:cNvSpPr>
          <p:nvPr/>
        </p:nvSpPr>
        <p:spPr bwMode="auto">
          <a:xfrm>
            <a:off x="1305681" y="5300921"/>
            <a:ext cx="955402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Ihr</a:t>
            </a:r>
            <a:r>
              <a:rPr lang="en-US" sz="32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Lernerlebnis</a:t>
            </a:r>
            <a:r>
              <a:rPr lang="en-US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.</a:t>
            </a:r>
          </a:p>
          <a:p>
            <a:pPr algn="ctr" eaLnBrk="1"/>
            <a:r>
              <a:rPr lang="en-US" sz="1147" dirty="0">
                <a:latin typeface="Trebuchet MS" charset="0"/>
                <a:cs typeface="Trebuchet MS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Zusammen</a:t>
            </a:r>
            <a:r>
              <a:rPr lang="en-US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zu</a:t>
            </a:r>
            <a:r>
              <a:rPr lang="en-US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nachhaltigen</a:t>
            </a:r>
            <a:r>
              <a:rPr lang="en-US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Schulungserfolgen</a:t>
            </a:r>
            <a:r>
              <a:rPr lang="en-US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.</a:t>
            </a:r>
            <a:endParaRPr lang="en-US" sz="1765" dirty="0">
              <a:solidFill>
                <a:srgbClr val="000000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26634" name="Rectangle 11"/>
          <p:cNvSpPr>
            <a:spLocks/>
          </p:cNvSpPr>
          <p:nvPr/>
        </p:nvSpPr>
        <p:spPr bwMode="auto">
          <a:xfrm>
            <a:off x="6495210" y="3464019"/>
            <a:ext cx="2707621" cy="21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/>
            <a:r>
              <a:rPr lang="en-US" sz="1412" b="1" dirty="0" err="1">
                <a:latin typeface="Open Sans Semibold" charset="0"/>
                <a:ea typeface="Open Sans Semibold" charset="0"/>
                <a:cs typeface="Open Sans Semibold" charset="0"/>
                <a:sym typeface="Trebuchet MS" charset="0"/>
              </a:rPr>
              <a:t>info@supratix.com</a:t>
            </a:r>
            <a:endParaRPr lang="en-US" sz="1412" dirty="0">
              <a:latin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26635" name="Rectangle 12"/>
          <p:cNvSpPr>
            <a:spLocks/>
          </p:cNvSpPr>
          <p:nvPr/>
        </p:nvSpPr>
        <p:spPr bwMode="auto">
          <a:xfrm>
            <a:off x="6495210" y="2759448"/>
            <a:ext cx="2707621" cy="21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/>
            <a:r>
              <a:rPr lang="en-US" sz="1412" b="1" dirty="0" err="1">
                <a:latin typeface="Open Sans Semibold" charset="0"/>
                <a:ea typeface="Open Sans Semibold" charset="0"/>
                <a:cs typeface="Open Sans Semibold" charset="0"/>
                <a:sym typeface="Trebuchet MS" charset="0"/>
              </a:rPr>
              <a:t>angel.co</a:t>
            </a:r>
            <a:r>
              <a:rPr lang="en-US" sz="1412" b="1" dirty="0">
                <a:latin typeface="Open Sans Semibold" charset="0"/>
                <a:ea typeface="Open Sans Semibold" charset="0"/>
                <a:cs typeface="Open Sans Semibold" charset="0"/>
                <a:sym typeface="Trebuchet MS" charset="0"/>
              </a:rPr>
              <a:t>/</a:t>
            </a:r>
            <a:r>
              <a:rPr lang="en-US" sz="1412" b="1" dirty="0" err="1">
                <a:latin typeface="Open Sans Semibold" charset="0"/>
                <a:ea typeface="Open Sans Semibold" charset="0"/>
                <a:cs typeface="Open Sans Semibold" charset="0"/>
                <a:sym typeface="Trebuchet MS" charset="0"/>
              </a:rPr>
              <a:t>supratix</a:t>
            </a:r>
            <a:endParaRPr lang="en-US" sz="1412" dirty="0">
              <a:latin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26636" name="Rectangle 13"/>
          <p:cNvSpPr>
            <a:spLocks/>
          </p:cNvSpPr>
          <p:nvPr/>
        </p:nvSpPr>
        <p:spPr bwMode="auto">
          <a:xfrm>
            <a:off x="6495210" y="4168588"/>
            <a:ext cx="2707621" cy="21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/>
            <a:r>
              <a:rPr lang="en-US" sz="1412" b="1" dirty="0">
                <a:latin typeface="Open Sans Semibold" charset="0"/>
                <a:ea typeface="Open Sans Semibold" charset="0"/>
                <a:cs typeface="Open Sans Semibold" charset="0"/>
                <a:sym typeface="Trebuchet MS" charset="0"/>
              </a:rPr>
              <a:t>+49 351 33948400</a:t>
            </a:r>
            <a:endParaRPr lang="en-US" sz="1412" dirty="0">
              <a:latin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26637" name="AutoShape 14"/>
          <p:cNvSpPr>
            <a:spLocks/>
          </p:cNvSpPr>
          <p:nvPr/>
        </p:nvSpPr>
        <p:spPr bwMode="auto">
          <a:xfrm>
            <a:off x="5817254" y="4022912"/>
            <a:ext cx="530878" cy="549088"/>
          </a:xfrm>
          <a:custGeom>
            <a:avLst/>
            <a:gdLst>
              <a:gd name="T0" fmla="*/ 9197091 w 19679"/>
              <a:gd name="T1" fmla="*/ 10799825 h 19679"/>
              <a:gd name="T2" fmla="*/ 9197091 w 19679"/>
              <a:gd name="T3" fmla="*/ 10799825 h 19679"/>
              <a:gd name="T4" fmla="*/ 9197091 w 19679"/>
              <a:gd name="T5" fmla="*/ 10799825 h 19679"/>
              <a:gd name="T6" fmla="*/ 9197091 w 19679"/>
              <a:gd name="T7" fmla="*/ 1079982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38100" cap="flat" cmpd="sng">
            <a:solidFill>
              <a:srgbClr val="92CC9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1588"/>
          </a:p>
        </p:txBody>
      </p:sp>
      <p:sp>
        <p:nvSpPr>
          <p:cNvPr id="26638" name="AutoShape 15"/>
          <p:cNvSpPr>
            <a:spLocks/>
          </p:cNvSpPr>
          <p:nvPr/>
        </p:nvSpPr>
        <p:spPr bwMode="auto">
          <a:xfrm>
            <a:off x="5817254" y="3318342"/>
            <a:ext cx="530878" cy="549088"/>
          </a:xfrm>
          <a:custGeom>
            <a:avLst/>
            <a:gdLst>
              <a:gd name="T0" fmla="*/ 9197091 w 19679"/>
              <a:gd name="T1" fmla="*/ 10799825 h 19679"/>
              <a:gd name="T2" fmla="*/ 9197091 w 19679"/>
              <a:gd name="T3" fmla="*/ 10799825 h 19679"/>
              <a:gd name="T4" fmla="*/ 9197091 w 19679"/>
              <a:gd name="T5" fmla="*/ 10799825 h 19679"/>
              <a:gd name="T6" fmla="*/ 9197091 w 19679"/>
              <a:gd name="T7" fmla="*/ 1079982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38100" cap="flat" cmpd="sng">
            <a:solidFill>
              <a:srgbClr val="92CC9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1588"/>
          </a:p>
        </p:txBody>
      </p:sp>
      <p:sp>
        <p:nvSpPr>
          <p:cNvPr id="26639" name="AutoShape 16"/>
          <p:cNvSpPr>
            <a:spLocks/>
          </p:cNvSpPr>
          <p:nvPr/>
        </p:nvSpPr>
        <p:spPr bwMode="auto">
          <a:xfrm>
            <a:off x="5817254" y="2612372"/>
            <a:ext cx="530878" cy="547687"/>
          </a:xfrm>
          <a:custGeom>
            <a:avLst/>
            <a:gdLst>
              <a:gd name="T0" fmla="*/ 9197091 w 19679"/>
              <a:gd name="T1" fmla="*/ 10744793 h 19679"/>
              <a:gd name="T2" fmla="*/ 9197091 w 19679"/>
              <a:gd name="T3" fmla="*/ 10744793 h 19679"/>
              <a:gd name="T4" fmla="*/ 9197091 w 19679"/>
              <a:gd name="T5" fmla="*/ 10744793 h 19679"/>
              <a:gd name="T6" fmla="*/ 9197091 w 19679"/>
              <a:gd name="T7" fmla="*/ 10744793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38100" cap="flat" cmpd="sng">
            <a:solidFill>
              <a:srgbClr val="92CC9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1588"/>
          </a:p>
        </p:txBody>
      </p:sp>
      <p:sp>
        <p:nvSpPr>
          <p:cNvPr id="26640" name="AutoShape 17"/>
          <p:cNvSpPr>
            <a:spLocks/>
          </p:cNvSpPr>
          <p:nvPr/>
        </p:nvSpPr>
        <p:spPr bwMode="auto">
          <a:xfrm>
            <a:off x="5817254" y="1906401"/>
            <a:ext cx="530878" cy="549088"/>
          </a:xfrm>
          <a:custGeom>
            <a:avLst/>
            <a:gdLst>
              <a:gd name="T0" fmla="*/ 9197091 w 19679"/>
              <a:gd name="T1" fmla="*/ 10799825 h 19679"/>
              <a:gd name="T2" fmla="*/ 9197091 w 19679"/>
              <a:gd name="T3" fmla="*/ 10799825 h 19679"/>
              <a:gd name="T4" fmla="*/ 9197091 w 19679"/>
              <a:gd name="T5" fmla="*/ 10799825 h 19679"/>
              <a:gd name="T6" fmla="*/ 9197091 w 19679"/>
              <a:gd name="T7" fmla="*/ 1079982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38100" cap="flat" cmpd="sng">
            <a:solidFill>
              <a:srgbClr val="92CC9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1588"/>
          </a:p>
        </p:txBody>
      </p:sp>
      <p:sp>
        <p:nvSpPr>
          <p:cNvPr id="26641" name="AutoShape 18"/>
          <p:cNvSpPr>
            <a:spLocks/>
          </p:cNvSpPr>
          <p:nvPr/>
        </p:nvSpPr>
        <p:spPr bwMode="auto">
          <a:xfrm>
            <a:off x="5817254" y="1222842"/>
            <a:ext cx="530878" cy="547687"/>
          </a:xfrm>
          <a:custGeom>
            <a:avLst/>
            <a:gdLst>
              <a:gd name="T0" fmla="*/ 9197091 w 19679"/>
              <a:gd name="T1" fmla="*/ 10744793 h 19679"/>
              <a:gd name="T2" fmla="*/ 9197091 w 19679"/>
              <a:gd name="T3" fmla="*/ 10744793 h 19679"/>
              <a:gd name="T4" fmla="*/ 9197091 w 19679"/>
              <a:gd name="T5" fmla="*/ 10744793 h 19679"/>
              <a:gd name="T6" fmla="*/ 9197091 w 19679"/>
              <a:gd name="T7" fmla="*/ 10744793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38100" cap="flat" cmpd="sng">
            <a:solidFill>
              <a:srgbClr val="92CC9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1588"/>
          </a:p>
        </p:txBody>
      </p:sp>
      <p:sp>
        <p:nvSpPr>
          <p:cNvPr id="27" name="Shape 433"/>
          <p:cNvSpPr/>
          <p:nvPr/>
        </p:nvSpPr>
        <p:spPr>
          <a:xfrm>
            <a:off x="5911103" y="1319493"/>
            <a:ext cx="344581" cy="355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58" y="7463"/>
                </a:moveTo>
                <a:lnTo>
                  <a:pt x="11734" y="7463"/>
                </a:lnTo>
                <a:cubicBezTo>
                  <a:pt x="11542" y="7463"/>
                  <a:pt x="11328" y="7715"/>
                  <a:pt x="11328" y="8053"/>
                </a:cubicBezTo>
                <a:lnTo>
                  <a:pt x="11328" y="9226"/>
                </a:lnTo>
                <a:lnTo>
                  <a:pt x="13358" y="9226"/>
                </a:lnTo>
                <a:lnTo>
                  <a:pt x="13358" y="10896"/>
                </a:lnTo>
                <a:lnTo>
                  <a:pt x="11328" y="10896"/>
                </a:lnTo>
                <a:lnTo>
                  <a:pt x="11328" y="15916"/>
                </a:lnTo>
                <a:lnTo>
                  <a:pt x="9411" y="15916"/>
                </a:lnTo>
                <a:lnTo>
                  <a:pt x="9411" y="10896"/>
                </a:lnTo>
                <a:lnTo>
                  <a:pt x="7674" y="10896"/>
                </a:lnTo>
                <a:lnTo>
                  <a:pt x="7674" y="9226"/>
                </a:lnTo>
                <a:lnTo>
                  <a:pt x="9411" y="9226"/>
                </a:lnTo>
                <a:lnTo>
                  <a:pt x="9411" y="8242"/>
                </a:lnTo>
                <a:cubicBezTo>
                  <a:pt x="9411" y="6831"/>
                  <a:pt x="10390" y="5684"/>
                  <a:pt x="11734" y="5684"/>
                </a:cubicBezTo>
                <a:lnTo>
                  <a:pt x="13358" y="5684"/>
                </a:lnTo>
                <a:cubicBezTo>
                  <a:pt x="13358" y="5684"/>
                  <a:pt x="13358" y="7463"/>
                  <a:pt x="13358" y="7463"/>
                </a:cubicBez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7457" tIns="37457" rIns="37457" bIns="37457" anchor="ctr"/>
          <a:lstStyle/>
          <a:p>
            <a:pPr defTabSz="44950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 sz="2912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Shape 434"/>
          <p:cNvSpPr/>
          <p:nvPr/>
        </p:nvSpPr>
        <p:spPr>
          <a:xfrm>
            <a:off x="5911103" y="2003052"/>
            <a:ext cx="344581" cy="355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92" y="8848"/>
                </a:moveTo>
                <a:cubicBezTo>
                  <a:pt x="15196" y="8939"/>
                  <a:pt x="15198" y="9031"/>
                  <a:pt x="15198" y="9123"/>
                </a:cubicBezTo>
                <a:cubicBezTo>
                  <a:pt x="15198" y="11934"/>
                  <a:pt x="13059" y="15176"/>
                  <a:pt x="9146" y="15176"/>
                </a:cubicBezTo>
                <a:cubicBezTo>
                  <a:pt x="7945" y="15176"/>
                  <a:pt x="6827" y="14823"/>
                  <a:pt x="5886" y="14219"/>
                </a:cubicBezTo>
                <a:cubicBezTo>
                  <a:pt x="6052" y="14239"/>
                  <a:pt x="6222" y="14249"/>
                  <a:pt x="6393" y="14249"/>
                </a:cubicBezTo>
                <a:cubicBezTo>
                  <a:pt x="7390" y="14249"/>
                  <a:pt x="8307" y="13910"/>
                  <a:pt x="9035" y="13339"/>
                </a:cubicBezTo>
                <a:cubicBezTo>
                  <a:pt x="8104" y="13321"/>
                  <a:pt x="7318" y="12707"/>
                  <a:pt x="7048" y="11862"/>
                </a:cubicBezTo>
                <a:cubicBezTo>
                  <a:pt x="7178" y="11886"/>
                  <a:pt x="7311" y="11900"/>
                  <a:pt x="7448" y="11900"/>
                </a:cubicBezTo>
                <a:cubicBezTo>
                  <a:pt x="7642" y="11900"/>
                  <a:pt x="7830" y="11873"/>
                  <a:pt x="8009" y="11825"/>
                </a:cubicBezTo>
                <a:cubicBezTo>
                  <a:pt x="7036" y="11629"/>
                  <a:pt x="6302" y="10770"/>
                  <a:pt x="6302" y="9739"/>
                </a:cubicBezTo>
                <a:cubicBezTo>
                  <a:pt x="6302" y="9730"/>
                  <a:pt x="6302" y="9722"/>
                  <a:pt x="6302" y="9713"/>
                </a:cubicBezTo>
                <a:cubicBezTo>
                  <a:pt x="6589" y="9872"/>
                  <a:pt x="6917" y="9968"/>
                  <a:pt x="7266" y="9978"/>
                </a:cubicBezTo>
                <a:cubicBezTo>
                  <a:pt x="6695" y="9597"/>
                  <a:pt x="6320" y="8946"/>
                  <a:pt x="6320" y="8208"/>
                </a:cubicBezTo>
                <a:cubicBezTo>
                  <a:pt x="6320" y="7818"/>
                  <a:pt x="6424" y="7453"/>
                  <a:pt x="6608" y="7139"/>
                </a:cubicBezTo>
                <a:cubicBezTo>
                  <a:pt x="7656" y="8426"/>
                  <a:pt x="9224" y="9272"/>
                  <a:pt x="10992" y="9361"/>
                </a:cubicBezTo>
                <a:cubicBezTo>
                  <a:pt x="10955" y="9206"/>
                  <a:pt x="10937" y="9043"/>
                  <a:pt x="10937" y="8876"/>
                </a:cubicBezTo>
                <a:cubicBezTo>
                  <a:pt x="10937" y="7701"/>
                  <a:pt x="11889" y="6749"/>
                  <a:pt x="13064" y="6749"/>
                </a:cubicBezTo>
                <a:cubicBezTo>
                  <a:pt x="13676" y="6749"/>
                  <a:pt x="14229" y="7008"/>
                  <a:pt x="14617" y="7421"/>
                </a:cubicBezTo>
                <a:cubicBezTo>
                  <a:pt x="15101" y="7326"/>
                  <a:pt x="15557" y="7149"/>
                  <a:pt x="15967" y="6905"/>
                </a:cubicBezTo>
                <a:cubicBezTo>
                  <a:pt x="15809" y="7401"/>
                  <a:pt x="15471" y="7818"/>
                  <a:pt x="15033" y="8082"/>
                </a:cubicBezTo>
                <a:cubicBezTo>
                  <a:pt x="15462" y="8030"/>
                  <a:pt x="15873" y="7916"/>
                  <a:pt x="16254" y="7747"/>
                </a:cubicBezTo>
                <a:cubicBezTo>
                  <a:pt x="15969" y="8173"/>
                  <a:pt x="15608" y="8548"/>
                  <a:pt x="15192" y="884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7457" tIns="37457" rIns="37457" bIns="37457" anchor="ctr"/>
          <a:lstStyle/>
          <a:p>
            <a:pPr defTabSz="449505"/>
            <a:endParaRPr sz="2912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Shape 435"/>
          <p:cNvSpPr/>
          <p:nvPr/>
        </p:nvSpPr>
        <p:spPr>
          <a:xfrm>
            <a:off x="5911103" y="2710423"/>
            <a:ext cx="344581" cy="354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8968" y="3688"/>
                </a:moveTo>
                <a:cubicBezTo>
                  <a:pt x="9122" y="3691"/>
                  <a:pt x="9251" y="3773"/>
                  <a:pt x="9354" y="3881"/>
                </a:cubicBezTo>
                <a:cubicBezTo>
                  <a:pt x="9502" y="4037"/>
                  <a:pt x="9667" y="4186"/>
                  <a:pt x="9787" y="4363"/>
                </a:cubicBezTo>
                <a:cubicBezTo>
                  <a:pt x="10144" y="4887"/>
                  <a:pt x="10407" y="5463"/>
                  <a:pt x="10631" y="6051"/>
                </a:cubicBezTo>
                <a:cubicBezTo>
                  <a:pt x="10974" y="6950"/>
                  <a:pt x="11292" y="7871"/>
                  <a:pt x="11620" y="8775"/>
                </a:cubicBezTo>
                <a:cubicBezTo>
                  <a:pt x="11630" y="8802"/>
                  <a:pt x="11625" y="8821"/>
                  <a:pt x="11644" y="8871"/>
                </a:cubicBezTo>
                <a:cubicBezTo>
                  <a:pt x="11715" y="8668"/>
                  <a:pt x="11798" y="8496"/>
                  <a:pt x="11861" y="8317"/>
                </a:cubicBezTo>
                <a:cubicBezTo>
                  <a:pt x="12161" y="7453"/>
                  <a:pt x="12458" y="6591"/>
                  <a:pt x="12849" y="5762"/>
                </a:cubicBezTo>
                <a:cubicBezTo>
                  <a:pt x="13065" y="5305"/>
                  <a:pt x="13302" y="4856"/>
                  <a:pt x="13621" y="4460"/>
                </a:cubicBezTo>
                <a:cubicBezTo>
                  <a:pt x="13690" y="4373"/>
                  <a:pt x="13756" y="4270"/>
                  <a:pt x="13838" y="4195"/>
                </a:cubicBezTo>
                <a:cubicBezTo>
                  <a:pt x="14221" y="3844"/>
                  <a:pt x="14781" y="3887"/>
                  <a:pt x="15139" y="4267"/>
                </a:cubicBezTo>
                <a:cubicBezTo>
                  <a:pt x="15354" y="4495"/>
                  <a:pt x="15459" y="4758"/>
                  <a:pt x="15477" y="5062"/>
                </a:cubicBezTo>
                <a:cubicBezTo>
                  <a:pt x="15497" y="5408"/>
                  <a:pt x="15414" y="5744"/>
                  <a:pt x="15332" y="6075"/>
                </a:cubicBezTo>
                <a:cubicBezTo>
                  <a:pt x="15067" y="7157"/>
                  <a:pt x="14686" y="8207"/>
                  <a:pt x="14320" y="9257"/>
                </a:cubicBezTo>
                <a:cubicBezTo>
                  <a:pt x="14264" y="9417"/>
                  <a:pt x="14211" y="9571"/>
                  <a:pt x="14151" y="9739"/>
                </a:cubicBezTo>
                <a:cubicBezTo>
                  <a:pt x="14218" y="9756"/>
                  <a:pt x="14281" y="9771"/>
                  <a:pt x="14344" y="9787"/>
                </a:cubicBezTo>
                <a:cubicBezTo>
                  <a:pt x="14734" y="9891"/>
                  <a:pt x="15085" y="10082"/>
                  <a:pt x="15332" y="10414"/>
                </a:cubicBezTo>
                <a:cubicBezTo>
                  <a:pt x="15515" y="10661"/>
                  <a:pt x="15624" y="10937"/>
                  <a:pt x="15670" y="11234"/>
                </a:cubicBezTo>
                <a:cubicBezTo>
                  <a:pt x="15879" y="12583"/>
                  <a:pt x="15751" y="13889"/>
                  <a:pt x="15115" y="15115"/>
                </a:cubicBezTo>
                <a:cubicBezTo>
                  <a:pt x="14386" y="16522"/>
                  <a:pt x="13262" y="17463"/>
                  <a:pt x="11692" y="17791"/>
                </a:cubicBezTo>
                <a:cubicBezTo>
                  <a:pt x="10423" y="18055"/>
                  <a:pt x="9183" y="17927"/>
                  <a:pt x="8052" y="17261"/>
                </a:cubicBezTo>
                <a:cubicBezTo>
                  <a:pt x="7107" y="16704"/>
                  <a:pt x="6400" y="15924"/>
                  <a:pt x="6027" y="14874"/>
                </a:cubicBezTo>
                <a:cubicBezTo>
                  <a:pt x="5813" y="14274"/>
                  <a:pt x="5778" y="13659"/>
                  <a:pt x="5954" y="13042"/>
                </a:cubicBezTo>
                <a:cubicBezTo>
                  <a:pt x="6106" y="12512"/>
                  <a:pt x="6484" y="12182"/>
                  <a:pt x="6991" y="12005"/>
                </a:cubicBezTo>
                <a:cubicBezTo>
                  <a:pt x="7109" y="11965"/>
                  <a:pt x="7215" y="11943"/>
                  <a:pt x="7329" y="11909"/>
                </a:cubicBezTo>
                <a:cubicBezTo>
                  <a:pt x="7252" y="11679"/>
                  <a:pt x="7184" y="11461"/>
                  <a:pt x="7112" y="11234"/>
                </a:cubicBezTo>
                <a:cubicBezTo>
                  <a:pt x="7030" y="10977"/>
                  <a:pt x="7075" y="10715"/>
                  <a:pt x="7208" y="10487"/>
                </a:cubicBezTo>
                <a:cubicBezTo>
                  <a:pt x="7397" y="10163"/>
                  <a:pt x="7655" y="9925"/>
                  <a:pt x="7979" y="9739"/>
                </a:cubicBezTo>
                <a:cubicBezTo>
                  <a:pt x="8247" y="9586"/>
                  <a:pt x="8518" y="9586"/>
                  <a:pt x="8799" y="9691"/>
                </a:cubicBezTo>
                <a:cubicBezTo>
                  <a:pt x="8936" y="9743"/>
                  <a:pt x="9065" y="9796"/>
                  <a:pt x="9209" y="9860"/>
                </a:cubicBezTo>
                <a:cubicBezTo>
                  <a:pt x="9198" y="9828"/>
                  <a:pt x="9196" y="9817"/>
                  <a:pt x="9185" y="9787"/>
                </a:cubicBezTo>
                <a:cubicBezTo>
                  <a:pt x="8787" y="8647"/>
                  <a:pt x="8377" y="7505"/>
                  <a:pt x="8052" y="6340"/>
                </a:cubicBezTo>
                <a:cubicBezTo>
                  <a:pt x="7948" y="5970"/>
                  <a:pt x="7867" y="5587"/>
                  <a:pt x="7811" y="5207"/>
                </a:cubicBezTo>
                <a:cubicBezTo>
                  <a:pt x="7748" y="4786"/>
                  <a:pt x="7808" y="4388"/>
                  <a:pt x="8100" y="4050"/>
                </a:cubicBezTo>
                <a:cubicBezTo>
                  <a:pt x="8328" y="3788"/>
                  <a:pt x="8630" y="3682"/>
                  <a:pt x="8968" y="3688"/>
                </a:cubicBezTo>
                <a:close/>
                <a:moveTo>
                  <a:pt x="14633" y="4653"/>
                </a:moveTo>
                <a:cubicBezTo>
                  <a:pt x="14505" y="4612"/>
                  <a:pt x="14349" y="4637"/>
                  <a:pt x="14223" y="4749"/>
                </a:cubicBezTo>
                <a:cubicBezTo>
                  <a:pt x="14097" y="4861"/>
                  <a:pt x="13992" y="4988"/>
                  <a:pt x="13910" y="5135"/>
                </a:cubicBezTo>
                <a:cubicBezTo>
                  <a:pt x="13776" y="5377"/>
                  <a:pt x="13643" y="5646"/>
                  <a:pt x="13548" y="5906"/>
                </a:cubicBezTo>
                <a:cubicBezTo>
                  <a:pt x="13233" y="6773"/>
                  <a:pt x="12937" y="7639"/>
                  <a:pt x="12632" y="8510"/>
                </a:cubicBezTo>
                <a:cubicBezTo>
                  <a:pt x="12533" y="8791"/>
                  <a:pt x="12444" y="9062"/>
                  <a:pt x="12343" y="9354"/>
                </a:cubicBezTo>
                <a:cubicBezTo>
                  <a:pt x="12369" y="9359"/>
                  <a:pt x="12378" y="9375"/>
                  <a:pt x="12391" y="9378"/>
                </a:cubicBezTo>
                <a:cubicBezTo>
                  <a:pt x="12752" y="9440"/>
                  <a:pt x="13116" y="9502"/>
                  <a:pt x="13476" y="9571"/>
                </a:cubicBezTo>
                <a:cubicBezTo>
                  <a:pt x="13552" y="9585"/>
                  <a:pt x="13572" y="9570"/>
                  <a:pt x="13596" y="9498"/>
                </a:cubicBezTo>
                <a:cubicBezTo>
                  <a:pt x="13814" y="8878"/>
                  <a:pt x="14057" y="8263"/>
                  <a:pt x="14271" y="7642"/>
                </a:cubicBezTo>
                <a:cubicBezTo>
                  <a:pt x="14512" y="6942"/>
                  <a:pt x="14749" y="6241"/>
                  <a:pt x="14922" y="5521"/>
                </a:cubicBezTo>
                <a:cubicBezTo>
                  <a:pt x="14967" y="5334"/>
                  <a:pt x="14980" y="5152"/>
                  <a:pt x="14922" y="4966"/>
                </a:cubicBezTo>
                <a:cubicBezTo>
                  <a:pt x="14873" y="4804"/>
                  <a:pt x="14761" y="4693"/>
                  <a:pt x="14633" y="4653"/>
                </a:cubicBezTo>
                <a:close/>
                <a:moveTo>
                  <a:pt x="9209" y="4749"/>
                </a:moveTo>
                <a:cubicBezTo>
                  <a:pt x="8975" y="4549"/>
                  <a:pt x="8645" y="4631"/>
                  <a:pt x="8534" y="4918"/>
                </a:cubicBezTo>
                <a:cubicBezTo>
                  <a:pt x="8491" y="5027"/>
                  <a:pt x="8483" y="5136"/>
                  <a:pt x="8486" y="5255"/>
                </a:cubicBezTo>
                <a:cubicBezTo>
                  <a:pt x="8492" y="5582"/>
                  <a:pt x="8570" y="5906"/>
                  <a:pt x="8654" y="6220"/>
                </a:cubicBezTo>
                <a:cubicBezTo>
                  <a:pt x="8908" y="7153"/>
                  <a:pt x="9238" y="8060"/>
                  <a:pt x="9571" y="8968"/>
                </a:cubicBezTo>
                <a:cubicBezTo>
                  <a:pt x="9656" y="9204"/>
                  <a:pt x="9743" y="9442"/>
                  <a:pt x="9836" y="9691"/>
                </a:cubicBezTo>
                <a:cubicBezTo>
                  <a:pt x="9929" y="9538"/>
                  <a:pt x="10074" y="9503"/>
                  <a:pt x="10221" y="9498"/>
                </a:cubicBezTo>
                <a:cubicBezTo>
                  <a:pt x="10332" y="9495"/>
                  <a:pt x="10448" y="9492"/>
                  <a:pt x="10559" y="9498"/>
                </a:cubicBezTo>
                <a:cubicBezTo>
                  <a:pt x="10738" y="9510"/>
                  <a:pt x="10922" y="9532"/>
                  <a:pt x="11113" y="9546"/>
                </a:cubicBezTo>
                <a:cubicBezTo>
                  <a:pt x="11107" y="9517"/>
                  <a:pt x="11095" y="9513"/>
                  <a:pt x="11089" y="9498"/>
                </a:cubicBezTo>
                <a:cubicBezTo>
                  <a:pt x="10703" y="8383"/>
                  <a:pt x="10329" y="7259"/>
                  <a:pt x="9932" y="6147"/>
                </a:cubicBezTo>
                <a:cubicBezTo>
                  <a:pt x="9798" y="5773"/>
                  <a:pt x="9619" y="5399"/>
                  <a:pt x="9450" y="5038"/>
                </a:cubicBezTo>
                <a:cubicBezTo>
                  <a:pt x="9395" y="4921"/>
                  <a:pt x="9308" y="4834"/>
                  <a:pt x="9209" y="4749"/>
                </a:cubicBezTo>
                <a:close/>
                <a:moveTo>
                  <a:pt x="8413" y="10029"/>
                </a:moveTo>
                <a:cubicBezTo>
                  <a:pt x="8344" y="10052"/>
                  <a:pt x="8284" y="10065"/>
                  <a:pt x="8221" y="10101"/>
                </a:cubicBezTo>
                <a:cubicBezTo>
                  <a:pt x="8028" y="10210"/>
                  <a:pt x="7867" y="10363"/>
                  <a:pt x="7762" y="10559"/>
                </a:cubicBezTo>
                <a:cubicBezTo>
                  <a:pt x="7702" y="10672"/>
                  <a:pt x="7705" y="10799"/>
                  <a:pt x="7738" y="10921"/>
                </a:cubicBezTo>
                <a:cubicBezTo>
                  <a:pt x="7770" y="11034"/>
                  <a:pt x="7807" y="11152"/>
                  <a:pt x="7859" y="11258"/>
                </a:cubicBezTo>
                <a:cubicBezTo>
                  <a:pt x="8240" y="12052"/>
                  <a:pt x="8760" y="12754"/>
                  <a:pt x="9402" y="13355"/>
                </a:cubicBezTo>
                <a:cubicBezTo>
                  <a:pt x="9521" y="13467"/>
                  <a:pt x="9643" y="13566"/>
                  <a:pt x="9787" y="13645"/>
                </a:cubicBezTo>
                <a:cubicBezTo>
                  <a:pt x="10041" y="13783"/>
                  <a:pt x="10276" y="13681"/>
                  <a:pt x="10414" y="13428"/>
                </a:cubicBezTo>
                <a:cubicBezTo>
                  <a:pt x="10478" y="13311"/>
                  <a:pt x="10476" y="13191"/>
                  <a:pt x="10438" y="13066"/>
                </a:cubicBezTo>
                <a:cubicBezTo>
                  <a:pt x="10173" y="12161"/>
                  <a:pt x="9775" y="11339"/>
                  <a:pt x="9209" y="10583"/>
                </a:cubicBezTo>
                <a:cubicBezTo>
                  <a:pt x="9095" y="10430"/>
                  <a:pt x="8947" y="10297"/>
                  <a:pt x="8799" y="10173"/>
                </a:cubicBezTo>
                <a:cubicBezTo>
                  <a:pt x="8697" y="10087"/>
                  <a:pt x="8557" y="10043"/>
                  <a:pt x="8413" y="10029"/>
                </a:cubicBezTo>
                <a:close/>
                <a:moveTo>
                  <a:pt x="10221" y="10029"/>
                </a:moveTo>
                <a:cubicBezTo>
                  <a:pt x="10148" y="10029"/>
                  <a:pt x="10076" y="10057"/>
                  <a:pt x="10004" y="10077"/>
                </a:cubicBezTo>
                <a:cubicBezTo>
                  <a:pt x="9852" y="10119"/>
                  <a:pt x="9742" y="10209"/>
                  <a:pt x="9715" y="10366"/>
                </a:cubicBezTo>
                <a:cubicBezTo>
                  <a:pt x="9662" y="10678"/>
                  <a:pt x="9734" y="10953"/>
                  <a:pt x="9956" y="11186"/>
                </a:cubicBezTo>
                <a:cubicBezTo>
                  <a:pt x="10122" y="11359"/>
                  <a:pt x="10335" y="11473"/>
                  <a:pt x="10559" y="11547"/>
                </a:cubicBezTo>
                <a:cubicBezTo>
                  <a:pt x="11021" y="11702"/>
                  <a:pt x="11499" y="11742"/>
                  <a:pt x="11981" y="11764"/>
                </a:cubicBezTo>
                <a:cubicBezTo>
                  <a:pt x="12389" y="11783"/>
                  <a:pt x="12803" y="11782"/>
                  <a:pt x="13211" y="11788"/>
                </a:cubicBezTo>
                <a:cubicBezTo>
                  <a:pt x="13390" y="11791"/>
                  <a:pt x="13488" y="11862"/>
                  <a:pt x="13548" y="12029"/>
                </a:cubicBezTo>
                <a:cubicBezTo>
                  <a:pt x="13556" y="12051"/>
                  <a:pt x="13563" y="12082"/>
                  <a:pt x="13572" y="12102"/>
                </a:cubicBezTo>
                <a:cubicBezTo>
                  <a:pt x="13611" y="12189"/>
                  <a:pt x="13584" y="12255"/>
                  <a:pt x="13500" y="12295"/>
                </a:cubicBezTo>
                <a:cubicBezTo>
                  <a:pt x="13296" y="12392"/>
                  <a:pt x="13085" y="12506"/>
                  <a:pt x="12873" y="12584"/>
                </a:cubicBezTo>
                <a:cubicBezTo>
                  <a:pt x="12093" y="12871"/>
                  <a:pt x="11522" y="13386"/>
                  <a:pt x="11113" y="14103"/>
                </a:cubicBezTo>
                <a:cubicBezTo>
                  <a:pt x="10813" y="14629"/>
                  <a:pt x="10725" y="15161"/>
                  <a:pt x="10921" y="15742"/>
                </a:cubicBezTo>
                <a:cubicBezTo>
                  <a:pt x="10987" y="15942"/>
                  <a:pt x="11038" y="16140"/>
                  <a:pt x="11089" y="16345"/>
                </a:cubicBezTo>
                <a:cubicBezTo>
                  <a:pt x="11108" y="16418"/>
                  <a:pt x="11113" y="16503"/>
                  <a:pt x="11113" y="16586"/>
                </a:cubicBezTo>
                <a:cubicBezTo>
                  <a:pt x="10959" y="16576"/>
                  <a:pt x="10837" y="16545"/>
                  <a:pt x="10728" y="16465"/>
                </a:cubicBezTo>
                <a:cubicBezTo>
                  <a:pt x="10570" y="16351"/>
                  <a:pt x="10445" y="16181"/>
                  <a:pt x="10366" y="16007"/>
                </a:cubicBezTo>
                <a:cubicBezTo>
                  <a:pt x="10238" y="15726"/>
                  <a:pt x="10191" y="15422"/>
                  <a:pt x="10173" y="15115"/>
                </a:cubicBezTo>
                <a:cubicBezTo>
                  <a:pt x="10167" y="14995"/>
                  <a:pt x="10173" y="14874"/>
                  <a:pt x="10173" y="14754"/>
                </a:cubicBezTo>
                <a:cubicBezTo>
                  <a:pt x="10165" y="14750"/>
                  <a:pt x="10157" y="14757"/>
                  <a:pt x="10149" y="14754"/>
                </a:cubicBezTo>
                <a:cubicBezTo>
                  <a:pt x="9953" y="14919"/>
                  <a:pt x="9744" y="14855"/>
                  <a:pt x="9522" y="14802"/>
                </a:cubicBezTo>
                <a:cubicBezTo>
                  <a:pt x="9529" y="14839"/>
                  <a:pt x="9540" y="14870"/>
                  <a:pt x="9546" y="14898"/>
                </a:cubicBezTo>
                <a:cubicBezTo>
                  <a:pt x="9693" y="15500"/>
                  <a:pt x="9327" y="15841"/>
                  <a:pt x="8992" y="15983"/>
                </a:cubicBezTo>
                <a:cubicBezTo>
                  <a:pt x="8740" y="16090"/>
                  <a:pt x="8472" y="16098"/>
                  <a:pt x="8221" y="16007"/>
                </a:cubicBezTo>
                <a:cubicBezTo>
                  <a:pt x="7579" y="15777"/>
                  <a:pt x="7123" y="15337"/>
                  <a:pt x="6822" y="14729"/>
                </a:cubicBezTo>
                <a:cubicBezTo>
                  <a:pt x="6748" y="14581"/>
                  <a:pt x="6718" y="14413"/>
                  <a:pt x="6726" y="14247"/>
                </a:cubicBezTo>
                <a:cubicBezTo>
                  <a:pt x="6731" y="14142"/>
                  <a:pt x="6756" y="14044"/>
                  <a:pt x="6846" y="13958"/>
                </a:cubicBezTo>
                <a:cubicBezTo>
                  <a:pt x="6935" y="14071"/>
                  <a:pt x="7024" y="14164"/>
                  <a:pt x="7112" y="14271"/>
                </a:cubicBezTo>
                <a:cubicBezTo>
                  <a:pt x="7305" y="14503"/>
                  <a:pt x="7485" y="14750"/>
                  <a:pt x="7690" y="14971"/>
                </a:cubicBezTo>
                <a:cubicBezTo>
                  <a:pt x="7836" y="15128"/>
                  <a:pt x="8008" y="15252"/>
                  <a:pt x="8221" y="15308"/>
                </a:cubicBezTo>
                <a:cubicBezTo>
                  <a:pt x="8425" y="15362"/>
                  <a:pt x="8616" y="15335"/>
                  <a:pt x="8775" y="15188"/>
                </a:cubicBezTo>
                <a:cubicBezTo>
                  <a:pt x="8875" y="15096"/>
                  <a:pt x="8923" y="14979"/>
                  <a:pt x="8871" y="14850"/>
                </a:cubicBezTo>
                <a:cubicBezTo>
                  <a:pt x="8827" y="14742"/>
                  <a:pt x="8782" y="14638"/>
                  <a:pt x="8727" y="14537"/>
                </a:cubicBezTo>
                <a:cubicBezTo>
                  <a:pt x="8539" y="14191"/>
                  <a:pt x="8307" y="13869"/>
                  <a:pt x="8052" y="13572"/>
                </a:cubicBezTo>
                <a:cubicBezTo>
                  <a:pt x="7851" y="13339"/>
                  <a:pt x="7626" y="13106"/>
                  <a:pt x="7401" y="12897"/>
                </a:cubicBezTo>
                <a:cubicBezTo>
                  <a:pt x="7172" y="12684"/>
                  <a:pt x="6963" y="12690"/>
                  <a:pt x="6678" y="12897"/>
                </a:cubicBezTo>
                <a:cubicBezTo>
                  <a:pt x="6463" y="13053"/>
                  <a:pt x="6326" y="13272"/>
                  <a:pt x="6244" y="13524"/>
                </a:cubicBezTo>
                <a:cubicBezTo>
                  <a:pt x="6143" y="13832"/>
                  <a:pt x="6160" y="14132"/>
                  <a:pt x="6244" y="14440"/>
                </a:cubicBezTo>
                <a:cubicBezTo>
                  <a:pt x="6471" y="15275"/>
                  <a:pt x="6942" y="15980"/>
                  <a:pt x="7594" y="16538"/>
                </a:cubicBezTo>
                <a:cubicBezTo>
                  <a:pt x="8243" y="17095"/>
                  <a:pt x="9009" y="17381"/>
                  <a:pt x="9860" y="17454"/>
                </a:cubicBezTo>
                <a:cubicBezTo>
                  <a:pt x="10527" y="17509"/>
                  <a:pt x="11184" y="17428"/>
                  <a:pt x="11813" y="17188"/>
                </a:cubicBezTo>
                <a:cubicBezTo>
                  <a:pt x="12786" y="16818"/>
                  <a:pt x="13494" y="16161"/>
                  <a:pt x="14030" y="15284"/>
                </a:cubicBezTo>
                <a:cubicBezTo>
                  <a:pt x="14419" y="14648"/>
                  <a:pt x="14627" y="13948"/>
                  <a:pt x="14705" y="13211"/>
                </a:cubicBezTo>
                <a:cubicBezTo>
                  <a:pt x="14764" y="12665"/>
                  <a:pt x="14773" y="12116"/>
                  <a:pt x="14681" y="11571"/>
                </a:cubicBezTo>
                <a:cubicBezTo>
                  <a:pt x="14613" y="11165"/>
                  <a:pt x="14417" y="10871"/>
                  <a:pt x="14030" y="10704"/>
                </a:cubicBezTo>
                <a:cubicBezTo>
                  <a:pt x="13928" y="10660"/>
                  <a:pt x="13822" y="10595"/>
                  <a:pt x="13717" y="10559"/>
                </a:cubicBezTo>
                <a:cubicBezTo>
                  <a:pt x="12586" y="10163"/>
                  <a:pt x="11416" y="10010"/>
                  <a:pt x="10221" y="1002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7457" tIns="37457" rIns="37457" bIns="37457" anchor="ctr"/>
          <a:lstStyle/>
          <a:p>
            <a:pPr defTabSz="449505"/>
            <a:endParaRPr sz="2912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Shape 436"/>
          <p:cNvSpPr/>
          <p:nvPr/>
        </p:nvSpPr>
        <p:spPr>
          <a:xfrm>
            <a:off x="5911103" y="3414993"/>
            <a:ext cx="344581" cy="355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53" y="13841"/>
                </a:moveTo>
                <a:cubicBezTo>
                  <a:pt x="16453" y="14104"/>
                  <a:pt x="16102" y="14443"/>
                  <a:pt x="15829" y="14443"/>
                </a:cubicBezTo>
                <a:lnTo>
                  <a:pt x="5771" y="14443"/>
                </a:lnTo>
                <a:cubicBezTo>
                  <a:pt x="5499" y="14443"/>
                  <a:pt x="5148" y="14104"/>
                  <a:pt x="5148" y="13841"/>
                </a:cubicBezTo>
                <a:lnTo>
                  <a:pt x="5148" y="9234"/>
                </a:lnTo>
                <a:cubicBezTo>
                  <a:pt x="5148" y="9118"/>
                  <a:pt x="5146" y="8967"/>
                  <a:pt x="5391" y="9095"/>
                </a:cubicBezTo>
                <a:cubicBezTo>
                  <a:pt x="5740" y="9277"/>
                  <a:pt x="10017" y="11514"/>
                  <a:pt x="10231" y="11626"/>
                </a:cubicBezTo>
                <a:cubicBezTo>
                  <a:pt x="10444" y="11737"/>
                  <a:pt x="10594" y="11752"/>
                  <a:pt x="10800" y="11752"/>
                </a:cubicBezTo>
                <a:cubicBezTo>
                  <a:pt x="11007" y="11752"/>
                  <a:pt x="11156" y="11737"/>
                  <a:pt x="11370" y="11626"/>
                </a:cubicBezTo>
                <a:cubicBezTo>
                  <a:pt x="11583" y="11514"/>
                  <a:pt x="15861" y="9277"/>
                  <a:pt x="16209" y="9095"/>
                </a:cubicBezTo>
                <a:cubicBezTo>
                  <a:pt x="16455" y="8967"/>
                  <a:pt x="16453" y="9118"/>
                  <a:pt x="16453" y="9234"/>
                </a:cubicBezTo>
                <a:cubicBezTo>
                  <a:pt x="16453" y="9234"/>
                  <a:pt x="16453" y="13841"/>
                  <a:pt x="16453" y="13841"/>
                </a:cubicBezTo>
                <a:close/>
                <a:moveTo>
                  <a:pt x="5487" y="7158"/>
                </a:moveTo>
                <a:lnTo>
                  <a:pt x="16113" y="7158"/>
                </a:lnTo>
                <a:cubicBezTo>
                  <a:pt x="16677" y="7158"/>
                  <a:pt x="16386" y="7675"/>
                  <a:pt x="16080" y="7840"/>
                </a:cubicBezTo>
                <a:cubicBezTo>
                  <a:pt x="15773" y="8004"/>
                  <a:pt x="11528" y="10285"/>
                  <a:pt x="11370" y="10370"/>
                </a:cubicBezTo>
                <a:cubicBezTo>
                  <a:pt x="11211" y="10455"/>
                  <a:pt x="11007" y="10496"/>
                  <a:pt x="10800" y="10496"/>
                </a:cubicBezTo>
                <a:cubicBezTo>
                  <a:pt x="10594" y="10496"/>
                  <a:pt x="10390" y="10455"/>
                  <a:pt x="10231" y="10370"/>
                </a:cubicBezTo>
                <a:cubicBezTo>
                  <a:pt x="10073" y="10285"/>
                  <a:pt x="5828" y="8004"/>
                  <a:pt x="5521" y="7840"/>
                </a:cubicBezTo>
                <a:cubicBezTo>
                  <a:pt x="5215" y="7675"/>
                  <a:pt x="4924" y="7158"/>
                  <a:pt x="5487" y="715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6"/>
                  <a:pt x="4835" y="21600"/>
                  <a:pt x="10800" y="21600"/>
                </a:cubicBezTo>
                <a:cubicBezTo>
                  <a:pt x="16765" y="21600"/>
                  <a:pt x="21600" y="16766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7457" tIns="37457" rIns="37457" bIns="37457" anchor="ctr"/>
          <a:lstStyle/>
          <a:p>
            <a:pPr defTabSz="449505"/>
            <a:endParaRPr sz="2912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Shape 437"/>
          <p:cNvSpPr/>
          <p:nvPr/>
        </p:nvSpPr>
        <p:spPr>
          <a:xfrm>
            <a:off x="5911103" y="4119563"/>
            <a:ext cx="344581" cy="355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8462" y="3616"/>
                </a:moveTo>
                <a:lnTo>
                  <a:pt x="13138" y="3616"/>
                </a:lnTo>
                <a:cubicBezTo>
                  <a:pt x="14204" y="3616"/>
                  <a:pt x="15067" y="4479"/>
                  <a:pt x="15067" y="5545"/>
                </a:cubicBezTo>
                <a:cubicBezTo>
                  <a:pt x="15067" y="5545"/>
                  <a:pt x="15067" y="16055"/>
                  <a:pt x="15067" y="16055"/>
                </a:cubicBezTo>
                <a:cubicBezTo>
                  <a:pt x="15067" y="17121"/>
                  <a:pt x="14204" y="17984"/>
                  <a:pt x="13138" y="17984"/>
                </a:cubicBezTo>
                <a:lnTo>
                  <a:pt x="8462" y="17984"/>
                </a:lnTo>
                <a:cubicBezTo>
                  <a:pt x="7396" y="17984"/>
                  <a:pt x="6533" y="17121"/>
                  <a:pt x="6533" y="16055"/>
                </a:cubicBezTo>
                <a:lnTo>
                  <a:pt x="6533" y="5545"/>
                </a:lnTo>
                <a:cubicBezTo>
                  <a:pt x="6533" y="4479"/>
                  <a:pt x="7396" y="3616"/>
                  <a:pt x="8462" y="3616"/>
                </a:cubicBezTo>
                <a:close/>
                <a:moveTo>
                  <a:pt x="7714" y="4629"/>
                </a:moveTo>
                <a:cubicBezTo>
                  <a:pt x="7714" y="4629"/>
                  <a:pt x="7714" y="14971"/>
                  <a:pt x="7714" y="14971"/>
                </a:cubicBezTo>
                <a:lnTo>
                  <a:pt x="13910" y="14971"/>
                </a:lnTo>
                <a:lnTo>
                  <a:pt x="13910" y="4629"/>
                </a:lnTo>
                <a:lnTo>
                  <a:pt x="7714" y="4629"/>
                </a:lnTo>
                <a:close/>
                <a:moveTo>
                  <a:pt x="10559" y="16200"/>
                </a:moveTo>
                <a:cubicBezTo>
                  <a:pt x="10264" y="16200"/>
                  <a:pt x="10029" y="16435"/>
                  <a:pt x="10029" y="16730"/>
                </a:cubicBezTo>
                <a:cubicBezTo>
                  <a:pt x="10029" y="17025"/>
                  <a:pt x="10264" y="17261"/>
                  <a:pt x="10559" y="17261"/>
                </a:cubicBezTo>
                <a:lnTo>
                  <a:pt x="11041" y="17261"/>
                </a:lnTo>
                <a:cubicBezTo>
                  <a:pt x="11336" y="17261"/>
                  <a:pt x="11571" y="17025"/>
                  <a:pt x="11571" y="16730"/>
                </a:cubicBezTo>
                <a:cubicBezTo>
                  <a:pt x="11571" y="16435"/>
                  <a:pt x="11336" y="16200"/>
                  <a:pt x="11041" y="16200"/>
                </a:cubicBezTo>
                <a:lnTo>
                  <a:pt x="10559" y="1620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7457" tIns="37457" rIns="37457" bIns="37457" anchor="ctr"/>
          <a:lstStyle/>
          <a:p>
            <a:pPr defTabSz="449505"/>
            <a:endParaRPr sz="2912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6" name="Bil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22" y="2163531"/>
            <a:ext cx="2867629" cy="884737"/>
          </a:xfrm>
          <a:prstGeom prst="rect">
            <a:avLst/>
          </a:prstGeom>
        </p:spPr>
      </p:pic>
      <p:cxnSp>
        <p:nvCxnSpPr>
          <p:cNvPr id="32" name="Gerade Verbindung 31"/>
          <p:cNvCxnSpPr/>
          <p:nvPr/>
        </p:nvCxnSpPr>
        <p:spPr>
          <a:xfrm>
            <a:off x="10261600" y="601267"/>
            <a:ext cx="1930400" cy="2122"/>
          </a:xfrm>
          <a:prstGeom prst="line">
            <a:avLst/>
          </a:prstGeom>
          <a:ln w="12700">
            <a:solidFill>
              <a:srgbClr val="34495E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10168932" y="293490"/>
            <a:ext cx="193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C8014"/>
                </a:solidFill>
                <a:latin typeface="Open Sans" charset="0"/>
              </a:rPr>
              <a:t>Unsere Kontaktinfo.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18.06.2018 SupraTix GmbH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Göcke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E96761-643C-C245-A972-CA1C3130F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84942B31-5FD0-254B-BB13-E9006921A11B}" type="slidenum">
              <a:rPr lang="de-DE" smtClean="0"/>
              <a:pPr/>
              <a:t>17</a:t>
            </a:fld>
            <a:r>
              <a:rPr lang="de-DE" dirty="0"/>
              <a:t> von 17</a:t>
            </a:r>
          </a:p>
        </p:txBody>
      </p:sp>
    </p:spTree>
    <p:extLst>
      <p:ext uri="{BB962C8B-B14F-4D97-AF65-F5344CB8AC3E}">
        <p14:creationId xmlns:p14="http://schemas.microsoft.com/office/powerpoint/2010/main" val="14161888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9" y="142237"/>
            <a:ext cx="1487818" cy="459030"/>
          </a:xfrm>
          <a:prstGeom prst="rect">
            <a:avLst/>
          </a:prstGeom>
        </p:spPr>
      </p:pic>
      <p:cxnSp>
        <p:nvCxnSpPr>
          <p:cNvPr id="18" name="Gerade Verbindung 17"/>
          <p:cNvCxnSpPr/>
          <p:nvPr/>
        </p:nvCxnSpPr>
        <p:spPr>
          <a:xfrm>
            <a:off x="10871200" y="601267"/>
            <a:ext cx="1320800" cy="2122"/>
          </a:xfrm>
          <a:prstGeom prst="line">
            <a:avLst/>
          </a:prstGeom>
          <a:ln w="12700">
            <a:solidFill>
              <a:srgbClr val="34495E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0786533" y="293490"/>
            <a:ext cx="1316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C8014"/>
                </a:solidFill>
                <a:latin typeface="Open Sans" charset="0"/>
              </a:rPr>
              <a:t>Der Trend.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915508" y="3255515"/>
            <a:ext cx="3438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b="1" dirty="0">
                <a:latin typeface="Open Sans Semibold" charset="0"/>
                <a:ea typeface="Open Sans Semibold" charset="0"/>
                <a:cs typeface="Open Sans Semibold" charset="0"/>
              </a:rPr>
              <a:t>-20%</a:t>
            </a:r>
            <a:endParaRPr lang="de-DE" sz="36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" y="97404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Schwindende </a:t>
            </a:r>
            <a:r>
              <a:rPr lang="de-DE" sz="5400" b="1">
                <a:latin typeface="Open Sans" charset="0"/>
                <a:ea typeface="Open Sans" charset="0"/>
                <a:cs typeface="Open Sans" charset="0"/>
              </a:rPr>
              <a:t>Innovationskraft</a:t>
            </a:r>
            <a:endParaRPr lang="de-DE" sz="5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541692" y="6072657"/>
            <a:ext cx="2489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Open Sans Semibold" charset="0"/>
                <a:ea typeface="Open Sans Semibold" charset="0"/>
                <a:cs typeface="Open Sans Semibold" charset="0"/>
              </a:rPr>
              <a:t>KfW-Chefvolkswirt Jörg </a:t>
            </a:r>
            <a:r>
              <a:rPr lang="de-DE" sz="1200" b="1" dirty="0" err="1">
                <a:latin typeface="Open Sans Semibold" charset="0"/>
                <a:ea typeface="Open Sans Semibold" charset="0"/>
                <a:cs typeface="Open Sans Semibold" charset="0"/>
              </a:rPr>
              <a:t>Zeuner</a:t>
            </a:r>
            <a:endParaRPr lang="de-DE" sz="1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2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6820">
            <a:off x="3205473" y="1898513"/>
            <a:ext cx="3584222" cy="3729669"/>
          </a:xfrm>
          <a:prstGeom prst="rect">
            <a:avLst/>
          </a:prstGeom>
        </p:spPr>
      </p:pic>
      <p:sp>
        <p:nvSpPr>
          <p:cNvPr id="16" name="Datumsplatzhalt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18.06.2018 SupraTix GmbH</a:t>
            </a:r>
            <a:endParaRPr lang="de-DE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Göcke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012A0E8-9560-A74F-A4BD-EA3F641A7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84942B31-5FD0-254B-BB13-E9006921A11B}" type="slidenum">
              <a:rPr lang="de-DE" smtClean="0"/>
              <a:pPr/>
              <a:t>2</a:t>
            </a:fld>
            <a:r>
              <a:rPr lang="de-DE" dirty="0"/>
              <a:t> von 17</a:t>
            </a:r>
          </a:p>
        </p:txBody>
      </p:sp>
    </p:spTree>
    <p:extLst>
      <p:ext uri="{BB962C8B-B14F-4D97-AF65-F5344CB8AC3E}">
        <p14:creationId xmlns:p14="http://schemas.microsoft.com/office/powerpoint/2010/main" val="1464981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9" y="142237"/>
            <a:ext cx="1487818" cy="459030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>
          <a:xfrm>
            <a:off x="10767527" y="601267"/>
            <a:ext cx="1424473" cy="2122"/>
          </a:xfrm>
          <a:prstGeom prst="line">
            <a:avLst/>
          </a:prstGeom>
          <a:ln w="12700">
            <a:solidFill>
              <a:srgbClr val="34495E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0692882" y="293490"/>
            <a:ext cx="1410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  <a:latin typeface="Open Sans" charset="0"/>
              </a:rPr>
              <a:t>Die Probleme.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27" y="1435710"/>
            <a:ext cx="9423400" cy="530066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" y="97404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Schwindende </a:t>
            </a:r>
            <a:r>
              <a:rPr lang="de-DE" sz="5400" b="1" dirty="0">
                <a:latin typeface="Open Sans" charset="0"/>
                <a:ea typeface="Open Sans" charset="0"/>
                <a:cs typeface="Open Sans" charset="0"/>
              </a:rPr>
              <a:t>Innovationskraft</a:t>
            </a: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18.06.2018 SupraTix GmbH</a:t>
            </a:r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Göcke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4AF1B9E-EF1F-C143-B55D-67B984DE4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84942B31-5FD0-254B-BB13-E9006921A11B}" type="slidenum">
              <a:rPr lang="de-DE" smtClean="0"/>
              <a:pPr/>
              <a:t>3</a:t>
            </a:fld>
            <a:r>
              <a:rPr lang="de-DE" dirty="0"/>
              <a:t> von 17</a:t>
            </a:r>
          </a:p>
        </p:txBody>
      </p:sp>
    </p:spTree>
    <p:extLst>
      <p:ext uri="{BB962C8B-B14F-4D97-AF65-F5344CB8AC3E}">
        <p14:creationId xmlns:p14="http://schemas.microsoft.com/office/powerpoint/2010/main" val="178418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10767527" y="601267"/>
            <a:ext cx="1424473" cy="2122"/>
          </a:xfrm>
          <a:prstGeom prst="line">
            <a:avLst/>
          </a:prstGeom>
          <a:ln w="12700">
            <a:solidFill>
              <a:srgbClr val="34495E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0692882" y="293490"/>
            <a:ext cx="1410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  <a:latin typeface="Open Sans" charset="0"/>
              </a:rPr>
              <a:t>Die Probleme.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" y="97404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Demografischer </a:t>
            </a:r>
            <a:r>
              <a:rPr lang="de-DE" sz="5400" b="1" dirty="0">
                <a:latin typeface="Open Sans" charset="0"/>
                <a:ea typeface="Open Sans" charset="0"/>
                <a:cs typeface="Open Sans" charset="0"/>
              </a:rPr>
              <a:t>Wandel</a:t>
            </a:r>
          </a:p>
        </p:txBody>
      </p:sp>
      <p:grpSp>
        <p:nvGrpSpPr>
          <p:cNvPr id="7" name="Gruppierung 6"/>
          <p:cNvGrpSpPr/>
          <p:nvPr/>
        </p:nvGrpSpPr>
        <p:grpSpPr>
          <a:xfrm>
            <a:off x="2784194" y="4262423"/>
            <a:ext cx="6320649" cy="2276489"/>
            <a:chOff x="6766080" y="2845636"/>
            <a:chExt cx="5093136" cy="1834379"/>
          </a:xfrm>
        </p:grpSpPr>
        <p:pic>
          <p:nvPicPr>
            <p:cNvPr id="13" name="Bild 12"/>
            <p:cNvPicPr>
              <a:picLocks noChangeAspect="1"/>
            </p:cNvPicPr>
            <p:nvPr/>
          </p:nvPicPr>
          <p:blipFill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627"/>
            <a:stretch/>
          </p:blipFill>
          <p:spPr>
            <a:xfrm>
              <a:off x="6766081" y="2845636"/>
              <a:ext cx="5093135" cy="1185416"/>
            </a:xfrm>
            <a:prstGeom prst="rect">
              <a:avLst/>
            </a:prstGeom>
          </p:spPr>
        </p:pic>
        <p:pic>
          <p:nvPicPr>
            <p:cNvPr id="14" name="Bild 12"/>
            <p:cNvPicPr>
              <a:picLocks noChangeAspect="1"/>
            </p:cNvPicPr>
            <p:nvPr/>
          </p:nvPicPr>
          <p:blipFill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488"/>
            <a:stretch/>
          </p:blipFill>
          <p:spPr>
            <a:xfrm>
              <a:off x="6766080" y="4017065"/>
              <a:ext cx="5093135" cy="662950"/>
            </a:xfrm>
            <a:prstGeom prst="rect">
              <a:avLst/>
            </a:prstGeom>
          </p:spPr>
        </p:pic>
      </p:grpSp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2" t="26098" r="20954" b="33041"/>
          <a:stretch/>
        </p:blipFill>
        <p:spPr>
          <a:xfrm rot="10551660" flipV="1">
            <a:off x="2081509" y="1575875"/>
            <a:ext cx="6983752" cy="284079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833269" y="3439406"/>
            <a:ext cx="222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charset="0"/>
                <a:ea typeface="Open Sans" charset="0"/>
                <a:cs typeface="Open Sans" charset="0"/>
              </a:rPr>
              <a:t>Wissenstransfer</a:t>
            </a:r>
          </a:p>
        </p:txBody>
      </p:sp>
      <p:pic>
        <p:nvPicPr>
          <p:cNvPr id="6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9" y="142237"/>
            <a:ext cx="1487818" cy="459030"/>
          </a:xfrm>
          <a:prstGeom prst="rect">
            <a:avLst/>
          </a:prstGeom>
        </p:spPr>
      </p:pic>
      <p:sp>
        <p:nvSpPr>
          <p:cNvPr id="22" name="Datumsplatzhalt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18.06.2018 SupraTix GmbH</a:t>
            </a:r>
            <a:endParaRPr lang="de-DE" dirty="0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Göcke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4C78B1-B58B-0540-82FE-E2C362F2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84942B31-5FD0-254B-BB13-E9006921A11B}" type="slidenum">
              <a:rPr lang="de-DE" smtClean="0"/>
              <a:pPr/>
              <a:t>4</a:t>
            </a:fld>
            <a:r>
              <a:rPr lang="de-DE" dirty="0"/>
              <a:t> von 17</a:t>
            </a:r>
          </a:p>
        </p:txBody>
      </p:sp>
    </p:spTree>
    <p:extLst>
      <p:ext uri="{BB962C8B-B14F-4D97-AF65-F5344CB8AC3E}">
        <p14:creationId xmlns:p14="http://schemas.microsoft.com/office/powerpoint/2010/main" val="150677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9" y="142237"/>
            <a:ext cx="1487818" cy="459030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>
          <a:xfrm>
            <a:off x="10767527" y="601267"/>
            <a:ext cx="1424473" cy="2122"/>
          </a:xfrm>
          <a:prstGeom prst="line">
            <a:avLst/>
          </a:prstGeom>
          <a:ln w="12700">
            <a:solidFill>
              <a:srgbClr val="34495E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0692882" y="293490"/>
            <a:ext cx="1410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  <a:latin typeface="Open Sans" charset="0"/>
              </a:rPr>
              <a:t>Die Probleme.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" y="97404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Zunehmend </a:t>
            </a:r>
            <a:r>
              <a:rPr lang="de-DE" sz="5400" b="1" dirty="0">
                <a:latin typeface="Open Sans" charset="0"/>
                <a:ea typeface="Open Sans" charset="0"/>
                <a:cs typeface="Open Sans" charset="0"/>
              </a:rPr>
              <a:t>unpersönlich</a:t>
            </a:r>
          </a:p>
        </p:txBody>
      </p:sp>
      <p:grpSp>
        <p:nvGrpSpPr>
          <p:cNvPr id="22" name="Gruppierung 21"/>
          <p:cNvGrpSpPr/>
          <p:nvPr/>
        </p:nvGrpSpPr>
        <p:grpSpPr>
          <a:xfrm>
            <a:off x="-2026108" y="1435710"/>
            <a:ext cx="15394038" cy="4722067"/>
            <a:chOff x="-1365960" y="1134737"/>
            <a:chExt cx="16191478" cy="4966679"/>
          </a:xfrm>
        </p:grpSpPr>
        <p:grpSp>
          <p:nvGrpSpPr>
            <p:cNvPr id="5" name="Gruppierung 4"/>
            <p:cNvGrpSpPr/>
            <p:nvPr/>
          </p:nvGrpSpPr>
          <p:grpSpPr>
            <a:xfrm>
              <a:off x="-1365960" y="1134737"/>
              <a:ext cx="6475531" cy="4966679"/>
              <a:chOff x="2005661" y="440683"/>
              <a:chExt cx="7854439" cy="6024290"/>
            </a:xfrm>
          </p:grpSpPr>
          <p:pic>
            <p:nvPicPr>
              <p:cNvPr id="13" name="Bild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5870" y="440683"/>
                <a:ext cx="6114230" cy="3439255"/>
              </a:xfrm>
              <a:prstGeom prst="rect">
                <a:avLst/>
              </a:prstGeom>
            </p:spPr>
          </p:pic>
          <p:pic>
            <p:nvPicPr>
              <p:cNvPr id="12" name="Bild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664" y="1733200"/>
                <a:ext cx="6114230" cy="3439255"/>
              </a:xfrm>
              <a:prstGeom prst="rect">
                <a:avLst/>
              </a:prstGeom>
            </p:spPr>
          </p:pic>
          <p:pic>
            <p:nvPicPr>
              <p:cNvPr id="7" name="Bild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5661" y="3025718"/>
                <a:ext cx="6114230" cy="3439255"/>
              </a:xfrm>
              <a:prstGeom prst="rect">
                <a:avLst/>
              </a:prstGeom>
            </p:spPr>
          </p:pic>
        </p:grpSp>
        <p:grpSp>
          <p:nvGrpSpPr>
            <p:cNvPr id="14" name="Gruppierung 13"/>
            <p:cNvGrpSpPr/>
            <p:nvPr/>
          </p:nvGrpSpPr>
          <p:grpSpPr>
            <a:xfrm>
              <a:off x="3492013" y="1134737"/>
              <a:ext cx="6475531" cy="4966679"/>
              <a:chOff x="2005661" y="440683"/>
              <a:chExt cx="7854439" cy="6024290"/>
            </a:xfrm>
          </p:grpSpPr>
          <p:pic>
            <p:nvPicPr>
              <p:cNvPr id="15" name="Bild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5870" y="440683"/>
                <a:ext cx="6114230" cy="3439255"/>
              </a:xfrm>
              <a:prstGeom prst="rect">
                <a:avLst/>
              </a:prstGeom>
            </p:spPr>
          </p:pic>
          <p:pic>
            <p:nvPicPr>
              <p:cNvPr id="16" name="Bild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664" y="1733200"/>
                <a:ext cx="6114230" cy="3439255"/>
              </a:xfrm>
              <a:prstGeom prst="rect">
                <a:avLst/>
              </a:prstGeom>
            </p:spPr>
          </p:pic>
          <p:pic>
            <p:nvPicPr>
              <p:cNvPr id="17" name="Bild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5661" y="3025718"/>
                <a:ext cx="6114230" cy="3439255"/>
              </a:xfrm>
              <a:prstGeom prst="rect">
                <a:avLst/>
              </a:prstGeom>
            </p:spPr>
          </p:pic>
        </p:grpSp>
        <p:grpSp>
          <p:nvGrpSpPr>
            <p:cNvPr id="18" name="Gruppierung 17"/>
            <p:cNvGrpSpPr/>
            <p:nvPr/>
          </p:nvGrpSpPr>
          <p:grpSpPr>
            <a:xfrm>
              <a:off x="8349987" y="1134737"/>
              <a:ext cx="6475531" cy="4966679"/>
              <a:chOff x="2005661" y="440683"/>
              <a:chExt cx="7854439" cy="6024290"/>
            </a:xfrm>
          </p:grpSpPr>
          <p:pic>
            <p:nvPicPr>
              <p:cNvPr id="19" name="Bild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5870" y="440683"/>
                <a:ext cx="6114230" cy="3439255"/>
              </a:xfrm>
              <a:prstGeom prst="rect">
                <a:avLst/>
              </a:prstGeom>
            </p:spPr>
          </p:pic>
          <p:pic>
            <p:nvPicPr>
              <p:cNvPr id="20" name="Bild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664" y="1733200"/>
                <a:ext cx="6114230" cy="3439255"/>
              </a:xfrm>
              <a:prstGeom prst="rect">
                <a:avLst/>
              </a:prstGeom>
            </p:spPr>
          </p:pic>
          <p:pic>
            <p:nvPicPr>
              <p:cNvPr id="21" name="Bild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5661" y="3025718"/>
                <a:ext cx="6114230" cy="3439255"/>
              </a:xfrm>
              <a:prstGeom prst="rect">
                <a:avLst/>
              </a:prstGeom>
            </p:spPr>
          </p:pic>
        </p:grp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18.06.2018 SupraTix GmbH</a:t>
            </a:r>
            <a:endParaRPr lang="de-DE" dirty="0"/>
          </a:p>
        </p:txBody>
      </p:sp>
      <p:sp>
        <p:nvSpPr>
          <p:cNvPr id="31" name="Fußzeilenplatzhalter 3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Göcke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3522FDF-9004-4E4D-8BF0-F00BCD4F9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84942B31-5FD0-254B-BB13-E9006921A11B}" type="slidenum">
              <a:rPr lang="de-DE" smtClean="0"/>
              <a:pPr/>
              <a:t>5</a:t>
            </a:fld>
            <a:r>
              <a:rPr lang="de-DE" dirty="0"/>
              <a:t> von 17</a:t>
            </a:r>
          </a:p>
        </p:txBody>
      </p:sp>
    </p:spTree>
    <p:extLst>
      <p:ext uri="{BB962C8B-B14F-4D97-AF65-F5344CB8AC3E}">
        <p14:creationId xmlns:p14="http://schemas.microsoft.com/office/powerpoint/2010/main" val="168338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9" y="142237"/>
            <a:ext cx="1487818" cy="459030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>
          <a:xfrm>
            <a:off x="10767527" y="601267"/>
            <a:ext cx="1424473" cy="2122"/>
          </a:xfrm>
          <a:prstGeom prst="line">
            <a:avLst/>
          </a:prstGeom>
          <a:ln w="12700">
            <a:solidFill>
              <a:srgbClr val="34495E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0692882" y="293490"/>
            <a:ext cx="1410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  <a:latin typeface="Open Sans" charset="0"/>
              </a:rPr>
              <a:t>Die Probleme.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" y="97404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Unerschwingliche </a:t>
            </a:r>
            <a:r>
              <a:rPr lang="de-DE" sz="5400" b="1" dirty="0">
                <a:latin typeface="Open Sans" charset="0"/>
                <a:ea typeface="Open Sans" charset="0"/>
                <a:cs typeface="Open Sans" charset="0"/>
              </a:rPr>
              <a:t>Inhalte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39" y="1161395"/>
            <a:ext cx="8610600" cy="484346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997428" y="3722490"/>
            <a:ext cx="10193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Open Sans Semibold" charset="0"/>
                <a:ea typeface="Open Sans Semibold" charset="0"/>
                <a:cs typeface="Open Sans Semibold" charset="0"/>
              </a:rPr>
              <a:t>Halbe Stunde eLearning Inhalt kostet </a:t>
            </a:r>
            <a:r>
              <a:rPr lang="de-DE" sz="3200" dirty="0" err="1"/>
              <a:t>Ø</a:t>
            </a:r>
            <a:r>
              <a:rPr lang="de-DE" sz="3200" b="1" dirty="0">
                <a:latin typeface="Open Sans Semibold" charset="0"/>
                <a:ea typeface="Open Sans Semibold" charset="0"/>
                <a:cs typeface="Open Sans Semibold" charset="0"/>
              </a:rPr>
              <a:t> 20.000€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18.06.2018 SupraTix GmbH</a:t>
            </a:r>
            <a:endParaRPr lang="de-DE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Göcke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7D3B42-5D35-924F-9F8A-91082CA74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84942B31-5FD0-254B-BB13-E9006921A11B}" type="slidenum">
              <a:rPr lang="de-DE" smtClean="0"/>
              <a:pPr/>
              <a:t>6</a:t>
            </a:fld>
            <a:r>
              <a:rPr lang="de-DE" dirty="0"/>
              <a:t> von 17</a:t>
            </a:r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4700"/>
            <a:ext cx="12192000" cy="7872529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9" y="142237"/>
            <a:ext cx="1487818" cy="459030"/>
          </a:xfrm>
          <a:prstGeom prst="rect">
            <a:avLst/>
          </a:prstGeom>
        </p:spPr>
      </p:pic>
      <p:cxnSp>
        <p:nvCxnSpPr>
          <p:cNvPr id="26" name="Gerade Verbindung 25"/>
          <p:cNvCxnSpPr/>
          <p:nvPr/>
        </p:nvCxnSpPr>
        <p:spPr>
          <a:xfrm>
            <a:off x="10132919" y="603389"/>
            <a:ext cx="2059081" cy="0"/>
          </a:xfrm>
          <a:prstGeom prst="line">
            <a:avLst/>
          </a:prstGeom>
          <a:ln w="12700">
            <a:solidFill>
              <a:srgbClr val="34495E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10066867" y="293490"/>
            <a:ext cx="203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C8014"/>
                </a:solidFill>
                <a:latin typeface="Open Sans" charset="0"/>
              </a:rPr>
              <a:t>Die Lösung</a:t>
            </a:r>
          </a:p>
        </p:txBody>
      </p:sp>
      <p:sp>
        <p:nvSpPr>
          <p:cNvPr id="31" name="Rectangle 8"/>
          <p:cNvSpPr>
            <a:spLocks/>
          </p:cNvSpPr>
          <p:nvPr/>
        </p:nvSpPr>
        <p:spPr bwMode="auto">
          <a:xfrm>
            <a:off x="2022067" y="2487026"/>
            <a:ext cx="6874318" cy="36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/>
            <a:r>
              <a:rPr lang="de-DE" sz="2382" b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  <a:sym typeface="Trebuchet MS" charset="0"/>
              </a:rPr>
              <a:t>B2B Cloud Lösung mit LIVE </a:t>
            </a:r>
            <a:r>
              <a:rPr lang="de-DE" sz="2382" b="1" dirty="0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  <a:sym typeface="Trebuchet MS" charset="0"/>
              </a:rPr>
              <a:t>Webinarintegration</a:t>
            </a:r>
            <a:endParaRPr lang="de-DE" sz="1765" dirty="0">
              <a:solidFill>
                <a:schemeClr val="bg1"/>
              </a:solidFill>
              <a:latin typeface="Trebuchet MS" charset="0"/>
              <a:cs typeface="Trebuchet MS" charset="0"/>
              <a:sym typeface="Trebuchet MS" charset="0"/>
            </a:endParaRPr>
          </a:p>
        </p:txBody>
      </p:sp>
      <p:grpSp>
        <p:nvGrpSpPr>
          <p:cNvPr id="6" name="Gruppierung 5"/>
          <p:cNvGrpSpPr>
            <a:grpSpLocks noChangeAspect="1"/>
          </p:cNvGrpSpPr>
          <p:nvPr/>
        </p:nvGrpSpPr>
        <p:grpSpPr>
          <a:xfrm>
            <a:off x="1021337" y="2287763"/>
            <a:ext cx="720000" cy="720000"/>
            <a:chOff x="647700" y="2223918"/>
            <a:chExt cx="900000" cy="900000"/>
          </a:xfrm>
        </p:grpSpPr>
        <p:sp>
          <p:nvSpPr>
            <p:cNvPr id="29" name="AutoShape 1"/>
            <p:cNvSpPr>
              <a:spLocks/>
            </p:cNvSpPr>
            <p:nvPr/>
          </p:nvSpPr>
          <p:spPr bwMode="auto">
            <a:xfrm>
              <a:off x="647700" y="2223918"/>
              <a:ext cx="900000" cy="900000"/>
            </a:xfrm>
            <a:custGeom>
              <a:avLst/>
              <a:gdLst>
                <a:gd name="T0" fmla="*/ 43473735 w 19679"/>
                <a:gd name="T1" fmla="*/ 50659436 h 19679"/>
                <a:gd name="T2" fmla="*/ 43473735 w 19679"/>
                <a:gd name="T3" fmla="*/ 50659436 h 19679"/>
                <a:gd name="T4" fmla="*/ 43473735 w 19679"/>
                <a:gd name="T5" fmla="*/ 50659436 h 19679"/>
                <a:gd name="T6" fmla="*/ 43473735 w 19679"/>
                <a:gd name="T7" fmla="*/ 5065943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92CC9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e-DE" sz="1588" dirty="0"/>
            </a:p>
          </p:txBody>
        </p:sp>
        <p:sp>
          <p:nvSpPr>
            <p:cNvPr id="32" name="Shape 108"/>
            <p:cNvSpPr/>
            <p:nvPr/>
          </p:nvSpPr>
          <p:spPr>
            <a:xfrm>
              <a:off x="903180" y="2494234"/>
              <a:ext cx="389040" cy="35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14" extrusionOk="0">
                  <a:moveTo>
                    <a:pt x="7524" y="21414"/>
                  </a:moveTo>
                  <a:cubicBezTo>
                    <a:pt x="7180" y="21414"/>
                    <a:pt x="6849" y="21257"/>
                    <a:pt x="6610" y="20975"/>
                  </a:cubicBezTo>
                  <a:lnTo>
                    <a:pt x="354" y="13648"/>
                  </a:lnTo>
                  <a:cubicBezTo>
                    <a:pt x="-131" y="13078"/>
                    <a:pt x="-115" y="12175"/>
                    <a:pt x="390" y="11629"/>
                  </a:cubicBezTo>
                  <a:cubicBezTo>
                    <a:pt x="895" y="11082"/>
                    <a:pt x="1697" y="11100"/>
                    <a:pt x="2183" y="11669"/>
                  </a:cubicBezTo>
                  <a:lnTo>
                    <a:pt x="7410" y="17793"/>
                  </a:lnTo>
                  <a:lnTo>
                    <a:pt x="19026" y="564"/>
                  </a:lnTo>
                  <a:cubicBezTo>
                    <a:pt x="19449" y="-63"/>
                    <a:pt x="20244" y="-186"/>
                    <a:pt x="20803" y="291"/>
                  </a:cubicBezTo>
                  <a:cubicBezTo>
                    <a:pt x="21360" y="767"/>
                    <a:pt x="21469" y="1663"/>
                    <a:pt x="21046" y="2291"/>
                  </a:cubicBezTo>
                  <a:lnTo>
                    <a:pt x="8534" y="20849"/>
                  </a:lnTo>
                  <a:cubicBezTo>
                    <a:pt x="8310" y="21182"/>
                    <a:pt x="7968" y="21387"/>
                    <a:pt x="7598" y="21412"/>
                  </a:cubicBezTo>
                  <a:cubicBezTo>
                    <a:pt x="7573" y="21413"/>
                    <a:pt x="7548" y="21414"/>
                    <a:pt x="7524" y="21414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49942" tIns="49942" rIns="49942" bIns="49942" anchor="ctr"/>
            <a:lstStyle/>
            <a:p>
              <a:pPr defTabSz="674258"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lang="de-DE" sz="3177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1" y="97404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latin typeface="Open Sans" charset="0"/>
                <a:ea typeface="Open Sans" charset="0"/>
                <a:cs typeface="Open Sans" charset="0"/>
              </a:rPr>
              <a:t>Supra</a:t>
            </a:r>
            <a:r>
              <a:rPr lang="de-DE" sz="5400" b="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Tix</a:t>
            </a:r>
            <a:r>
              <a:rPr lang="de-DE" sz="5400" b="1" dirty="0">
                <a:latin typeface="Open Sans" charset="0"/>
                <a:ea typeface="Open Sans" charset="0"/>
                <a:cs typeface="Open Sans" charset="0"/>
              </a:rPr>
              <a:t> bietet die Lösung</a:t>
            </a:r>
          </a:p>
        </p:txBody>
      </p:sp>
      <p:grpSp>
        <p:nvGrpSpPr>
          <p:cNvPr id="8" name="Gruppierung 7"/>
          <p:cNvGrpSpPr>
            <a:grpSpLocks noChangeAspect="1"/>
          </p:cNvGrpSpPr>
          <p:nvPr/>
        </p:nvGrpSpPr>
        <p:grpSpPr>
          <a:xfrm>
            <a:off x="1021337" y="3278838"/>
            <a:ext cx="720000" cy="720000"/>
            <a:chOff x="647700" y="4067804"/>
            <a:chExt cx="900000" cy="900000"/>
          </a:xfrm>
        </p:grpSpPr>
        <p:sp>
          <p:nvSpPr>
            <p:cNvPr id="41" name="AutoShape 2"/>
            <p:cNvSpPr>
              <a:spLocks/>
            </p:cNvSpPr>
            <p:nvPr/>
          </p:nvSpPr>
          <p:spPr bwMode="auto">
            <a:xfrm>
              <a:off x="647700" y="4067804"/>
              <a:ext cx="900000" cy="900000"/>
            </a:xfrm>
            <a:custGeom>
              <a:avLst/>
              <a:gdLst>
                <a:gd name="T0" fmla="*/ 43473735 w 19679"/>
                <a:gd name="T1" fmla="*/ 50540202 h 19679"/>
                <a:gd name="T2" fmla="*/ 43473735 w 19679"/>
                <a:gd name="T3" fmla="*/ 50540202 h 19679"/>
                <a:gd name="T4" fmla="*/ 43473735 w 19679"/>
                <a:gd name="T5" fmla="*/ 50540202 h 19679"/>
                <a:gd name="T6" fmla="*/ 43473735 w 19679"/>
                <a:gd name="T7" fmla="*/ 50540202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92CC9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e-DE" sz="1588" dirty="0"/>
            </a:p>
          </p:txBody>
        </p:sp>
        <p:sp>
          <p:nvSpPr>
            <p:cNvPr id="42" name="Shape 109"/>
            <p:cNvSpPr/>
            <p:nvPr/>
          </p:nvSpPr>
          <p:spPr>
            <a:xfrm>
              <a:off x="869144" y="4295260"/>
              <a:ext cx="462671" cy="445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2" y="1"/>
                  </a:moveTo>
                  <a:cubicBezTo>
                    <a:pt x="17886" y="47"/>
                    <a:pt x="16939" y="89"/>
                    <a:pt x="16003" y="137"/>
                  </a:cubicBezTo>
                  <a:cubicBezTo>
                    <a:pt x="15856" y="144"/>
                    <a:pt x="15716" y="162"/>
                    <a:pt x="15636" y="348"/>
                  </a:cubicBezTo>
                  <a:cubicBezTo>
                    <a:pt x="15556" y="534"/>
                    <a:pt x="15649" y="634"/>
                    <a:pt x="15749" y="740"/>
                  </a:cubicBezTo>
                  <a:cubicBezTo>
                    <a:pt x="16036" y="1049"/>
                    <a:pt x="16316" y="1359"/>
                    <a:pt x="16609" y="1661"/>
                  </a:cubicBezTo>
                  <a:lnTo>
                    <a:pt x="16299" y="2008"/>
                  </a:lnTo>
                  <a:lnTo>
                    <a:pt x="13704" y="4786"/>
                  </a:lnTo>
                  <a:lnTo>
                    <a:pt x="13479" y="5027"/>
                  </a:lnTo>
                  <a:lnTo>
                    <a:pt x="12901" y="5631"/>
                  </a:lnTo>
                  <a:lnTo>
                    <a:pt x="10673" y="8031"/>
                  </a:lnTo>
                  <a:lnTo>
                    <a:pt x="10546" y="7895"/>
                  </a:lnTo>
                  <a:lnTo>
                    <a:pt x="7867" y="5027"/>
                  </a:lnTo>
                  <a:lnTo>
                    <a:pt x="7303" y="4423"/>
                  </a:lnTo>
                  <a:lnTo>
                    <a:pt x="7148" y="4257"/>
                  </a:lnTo>
                  <a:cubicBezTo>
                    <a:pt x="7027" y="4128"/>
                    <a:pt x="6869" y="4061"/>
                    <a:pt x="6711" y="4061"/>
                  </a:cubicBezTo>
                  <a:cubicBezTo>
                    <a:pt x="6553" y="4061"/>
                    <a:pt x="6395" y="4128"/>
                    <a:pt x="6274" y="4257"/>
                  </a:cubicBezTo>
                  <a:lnTo>
                    <a:pt x="6119" y="4423"/>
                  </a:lnTo>
                  <a:lnTo>
                    <a:pt x="2890" y="7895"/>
                  </a:lnTo>
                  <a:cubicBezTo>
                    <a:pt x="2649" y="8153"/>
                    <a:pt x="2649" y="8572"/>
                    <a:pt x="2890" y="8831"/>
                  </a:cubicBezTo>
                  <a:lnTo>
                    <a:pt x="3045" y="8982"/>
                  </a:lnTo>
                  <a:cubicBezTo>
                    <a:pt x="3166" y="9111"/>
                    <a:pt x="3324" y="9178"/>
                    <a:pt x="3483" y="9178"/>
                  </a:cubicBezTo>
                  <a:cubicBezTo>
                    <a:pt x="3641" y="9178"/>
                    <a:pt x="3799" y="9111"/>
                    <a:pt x="3920" y="8982"/>
                  </a:cubicBezTo>
                  <a:lnTo>
                    <a:pt x="6711" y="5993"/>
                  </a:lnTo>
                  <a:lnTo>
                    <a:pt x="6852" y="6129"/>
                  </a:lnTo>
                  <a:lnTo>
                    <a:pt x="9517" y="8982"/>
                  </a:lnTo>
                  <a:lnTo>
                    <a:pt x="10081" y="9600"/>
                  </a:lnTo>
                  <a:lnTo>
                    <a:pt x="10236" y="9766"/>
                  </a:lnTo>
                  <a:cubicBezTo>
                    <a:pt x="10357" y="9896"/>
                    <a:pt x="10515" y="9948"/>
                    <a:pt x="10673" y="9948"/>
                  </a:cubicBezTo>
                  <a:cubicBezTo>
                    <a:pt x="10831" y="9948"/>
                    <a:pt x="10989" y="9896"/>
                    <a:pt x="11110" y="9766"/>
                  </a:cubicBezTo>
                  <a:lnTo>
                    <a:pt x="11265" y="9600"/>
                  </a:lnTo>
                  <a:lnTo>
                    <a:pt x="13930" y="6733"/>
                  </a:lnTo>
                  <a:lnTo>
                    <a:pt x="14494" y="6129"/>
                  </a:lnTo>
                  <a:lnTo>
                    <a:pt x="14734" y="5887"/>
                  </a:lnTo>
                  <a:lnTo>
                    <a:pt x="17328" y="3110"/>
                  </a:lnTo>
                  <a:lnTo>
                    <a:pt x="17638" y="2778"/>
                  </a:lnTo>
                  <a:lnTo>
                    <a:pt x="17737" y="2869"/>
                  </a:lnTo>
                  <a:cubicBezTo>
                    <a:pt x="17769" y="2899"/>
                    <a:pt x="17792" y="2928"/>
                    <a:pt x="17821" y="2959"/>
                  </a:cubicBezTo>
                  <a:cubicBezTo>
                    <a:pt x="18043" y="3194"/>
                    <a:pt x="18263" y="3432"/>
                    <a:pt x="18484" y="3669"/>
                  </a:cubicBezTo>
                  <a:cubicBezTo>
                    <a:pt x="18563" y="3753"/>
                    <a:pt x="18642" y="3850"/>
                    <a:pt x="18752" y="3850"/>
                  </a:cubicBezTo>
                  <a:cubicBezTo>
                    <a:pt x="18793" y="3850"/>
                    <a:pt x="18840" y="3835"/>
                    <a:pt x="18893" y="3804"/>
                  </a:cubicBezTo>
                  <a:cubicBezTo>
                    <a:pt x="19062" y="3706"/>
                    <a:pt x="19097" y="3548"/>
                    <a:pt x="19104" y="3367"/>
                  </a:cubicBezTo>
                  <a:cubicBezTo>
                    <a:pt x="19145" y="2389"/>
                    <a:pt x="19189" y="1417"/>
                    <a:pt x="19231" y="439"/>
                  </a:cubicBezTo>
                  <a:cubicBezTo>
                    <a:pt x="19244" y="143"/>
                    <a:pt x="19133" y="1"/>
                    <a:pt x="18865" y="1"/>
                  </a:cubicBezTo>
                  <a:cubicBezTo>
                    <a:pt x="18851" y="1"/>
                    <a:pt x="18837" y="0"/>
                    <a:pt x="18822" y="1"/>
                  </a:cubicBezTo>
                  <a:close/>
                  <a:moveTo>
                    <a:pt x="15932" y="7729"/>
                  </a:moveTo>
                  <a:cubicBezTo>
                    <a:pt x="15110" y="7729"/>
                    <a:pt x="14438" y="8448"/>
                    <a:pt x="14438" y="9329"/>
                  </a:cubicBezTo>
                  <a:lnTo>
                    <a:pt x="14438" y="17449"/>
                  </a:lnTo>
                  <a:cubicBezTo>
                    <a:pt x="14438" y="18330"/>
                    <a:pt x="15110" y="19049"/>
                    <a:pt x="15932" y="19049"/>
                  </a:cubicBezTo>
                  <a:lnTo>
                    <a:pt x="17342" y="19049"/>
                  </a:lnTo>
                  <a:cubicBezTo>
                    <a:pt x="18164" y="19049"/>
                    <a:pt x="18837" y="18330"/>
                    <a:pt x="18837" y="17449"/>
                  </a:cubicBezTo>
                  <a:lnTo>
                    <a:pt x="18837" y="9329"/>
                  </a:lnTo>
                  <a:cubicBezTo>
                    <a:pt x="18837" y="8448"/>
                    <a:pt x="18164" y="7729"/>
                    <a:pt x="17342" y="7729"/>
                  </a:cubicBezTo>
                  <a:lnTo>
                    <a:pt x="15932" y="7729"/>
                  </a:lnTo>
                  <a:close/>
                  <a:moveTo>
                    <a:pt x="4187" y="10144"/>
                  </a:moveTo>
                  <a:cubicBezTo>
                    <a:pt x="3368" y="10144"/>
                    <a:pt x="2707" y="10851"/>
                    <a:pt x="2707" y="11729"/>
                  </a:cubicBezTo>
                  <a:lnTo>
                    <a:pt x="2707" y="17132"/>
                  </a:lnTo>
                  <a:cubicBezTo>
                    <a:pt x="2707" y="18010"/>
                    <a:pt x="3368" y="18717"/>
                    <a:pt x="4187" y="18717"/>
                  </a:cubicBezTo>
                  <a:lnTo>
                    <a:pt x="5626" y="18717"/>
                  </a:lnTo>
                  <a:cubicBezTo>
                    <a:pt x="6446" y="18717"/>
                    <a:pt x="7106" y="18010"/>
                    <a:pt x="7106" y="17132"/>
                  </a:cubicBezTo>
                  <a:lnTo>
                    <a:pt x="7106" y="11729"/>
                  </a:lnTo>
                  <a:cubicBezTo>
                    <a:pt x="7106" y="10851"/>
                    <a:pt x="6446" y="10144"/>
                    <a:pt x="5626" y="10144"/>
                  </a:cubicBezTo>
                  <a:lnTo>
                    <a:pt x="4187" y="10144"/>
                  </a:lnTo>
                  <a:close/>
                  <a:moveTo>
                    <a:pt x="10039" y="13042"/>
                  </a:moveTo>
                  <a:cubicBezTo>
                    <a:pt x="9227" y="13042"/>
                    <a:pt x="8572" y="13743"/>
                    <a:pt x="8572" y="14612"/>
                  </a:cubicBezTo>
                  <a:lnTo>
                    <a:pt x="8572" y="17389"/>
                  </a:lnTo>
                  <a:cubicBezTo>
                    <a:pt x="8572" y="18258"/>
                    <a:pt x="9227" y="18959"/>
                    <a:pt x="10039" y="18959"/>
                  </a:cubicBezTo>
                  <a:lnTo>
                    <a:pt x="11505" y="18959"/>
                  </a:lnTo>
                  <a:cubicBezTo>
                    <a:pt x="12317" y="18959"/>
                    <a:pt x="12971" y="18258"/>
                    <a:pt x="12971" y="17389"/>
                  </a:cubicBezTo>
                  <a:lnTo>
                    <a:pt x="12971" y="14612"/>
                  </a:lnTo>
                  <a:cubicBezTo>
                    <a:pt x="12971" y="13743"/>
                    <a:pt x="12317" y="13042"/>
                    <a:pt x="11505" y="13042"/>
                  </a:cubicBezTo>
                  <a:lnTo>
                    <a:pt x="10039" y="13042"/>
                  </a:lnTo>
                  <a:close/>
                  <a:moveTo>
                    <a:pt x="0" y="19804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19804"/>
                    <a:pt x="21600" y="19804"/>
                  </a:cubicBezTo>
                  <a:lnTo>
                    <a:pt x="0" y="19804"/>
                  </a:ln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49942" tIns="49942" rIns="49942" bIns="49942" anchor="ctr"/>
            <a:lstStyle/>
            <a:p>
              <a:pPr defTabSz="674258"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lang="de-DE" sz="3177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9" name="Gruppierung 8"/>
          <p:cNvGrpSpPr>
            <a:grpSpLocks noChangeAspect="1"/>
          </p:cNvGrpSpPr>
          <p:nvPr/>
        </p:nvGrpSpPr>
        <p:grpSpPr>
          <a:xfrm>
            <a:off x="1021337" y="5260988"/>
            <a:ext cx="720000" cy="720000"/>
            <a:chOff x="647700" y="5260988"/>
            <a:chExt cx="900000" cy="900000"/>
          </a:xfrm>
        </p:grpSpPr>
        <p:sp>
          <p:nvSpPr>
            <p:cNvPr id="44" name="AutoShape 3"/>
            <p:cNvSpPr>
              <a:spLocks/>
            </p:cNvSpPr>
            <p:nvPr/>
          </p:nvSpPr>
          <p:spPr bwMode="auto">
            <a:xfrm>
              <a:off x="647700" y="5260988"/>
              <a:ext cx="900000" cy="900000"/>
            </a:xfrm>
            <a:custGeom>
              <a:avLst/>
              <a:gdLst>
                <a:gd name="T0" fmla="*/ 43473735 w 19679"/>
                <a:gd name="T1" fmla="*/ 50540202 h 19679"/>
                <a:gd name="T2" fmla="*/ 43473735 w 19679"/>
                <a:gd name="T3" fmla="*/ 50540202 h 19679"/>
                <a:gd name="T4" fmla="*/ 43473735 w 19679"/>
                <a:gd name="T5" fmla="*/ 50540202 h 19679"/>
                <a:gd name="T6" fmla="*/ 43473735 w 19679"/>
                <a:gd name="T7" fmla="*/ 50540202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92CC9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e-DE" sz="1588" dirty="0"/>
            </a:p>
          </p:txBody>
        </p:sp>
        <p:sp>
          <p:nvSpPr>
            <p:cNvPr id="45" name="Shape 110"/>
            <p:cNvSpPr/>
            <p:nvPr/>
          </p:nvSpPr>
          <p:spPr>
            <a:xfrm>
              <a:off x="884233" y="5513447"/>
              <a:ext cx="461572" cy="402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4494"/>
                  </a:lnTo>
                  <a:lnTo>
                    <a:pt x="3800" y="4494"/>
                  </a:lnTo>
                  <a:cubicBezTo>
                    <a:pt x="3800" y="4494"/>
                    <a:pt x="3800" y="0"/>
                    <a:pt x="3800" y="0"/>
                  </a:cubicBezTo>
                  <a:lnTo>
                    <a:pt x="0" y="0"/>
                  </a:lnTo>
                  <a:close/>
                  <a:moveTo>
                    <a:pt x="5877" y="1604"/>
                  </a:moveTo>
                  <a:cubicBezTo>
                    <a:pt x="5877" y="1604"/>
                    <a:pt x="5877" y="3592"/>
                    <a:pt x="5877" y="3592"/>
                  </a:cubicBezTo>
                  <a:lnTo>
                    <a:pt x="21600" y="3592"/>
                  </a:lnTo>
                  <a:lnTo>
                    <a:pt x="21600" y="1604"/>
                  </a:lnTo>
                  <a:lnTo>
                    <a:pt x="5877" y="1604"/>
                  </a:lnTo>
                  <a:close/>
                  <a:moveTo>
                    <a:pt x="0" y="8553"/>
                  </a:moveTo>
                  <a:lnTo>
                    <a:pt x="0" y="13047"/>
                  </a:lnTo>
                  <a:lnTo>
                    <a:pt x="3800" y="13047"/>
                  </a:lnTo>
                  <a:cubicBezTo>
                    <a:pt x="3800" y="13047"/>
                    <a:pt x="3800" y="8553"/>
                    <a:pt x="3800" y="8553"/>
                  </a:cubicBezTo>
                  <a:lnTo>
                    <a:pt x="0" y="8553"/>
                  </a:lnTo>
                  <a:close/>
                  <a:moveTo>
                    <a:pt x="5877" y="9622"/>
                  </a:moveTo>
                  <a:cubicBezTo>
                    <a:pt x="5877" y="9622"/>
                    <a:pt x="5877" y="11610"/>
                    <a:pt x="5877" y="11610"/>
                  </a:cubicBezTo>
                  <a:lnTo>
                    <a:pt x="21600" y="11610"/>
                  </a:lnTo>
                  <a:lnTo>
                    <a:pt x="21600" y="9622"/>
                  </a:lnTo>
                  <a:lnTo>
                    <a:pt x="5877" y="9622"/>
                  </a:lnTo>
                  <a:close/>
                  <a:moveTo>
                    <a:pt x="0" y="17106"/>
                  </a:moveTo>
                  <a:lnTo>
                    <a:pt x="0" y="21600"/>
                  </a:lnTo>
                  <a:lnTo>
                    <a:pt x="3800" y="21600"/>
                  </a:lnTo>
                  <a:cubicBezTo>
                    <a:pt x="3800" y="21600"/>
                    <a:pt x="3800" y="17106"/>
                    <a:pt x="3800" y="17106"/>
                  </a:cubicBezTo>
                  <a:lnTo>
                    <a:pt x="0" y="17106"/>
                  </a:lnTo>
                  <a:close/>
                  <a:moveTo>
                    <a:pt x="5877" y="18175"/>
                  </a:moveTo>
                  <a:cubicBezTo>
                    <a:pt x="5877" y="18175"/>
                    <a:pt x="5877" y="20163"/>
                    <a:pt x="5877" y="20163"/>
                  </a:cubicBezTo>
                  <a:lnTo>
                    <a:pt x="21600" y="20163"/>
                  </a:lnTo>
                  <a:lnTo>
                    <a:pt x="21600" y="18175"/>
                  </a:lnTo>
                  <a:lnTo>
                    <a:pt x="5877" y="18175"/>
                  </a:ln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49942" tIns="49942" rIns="49942" bIns="49942" anchor="ctr"/>
            <a:lstStyle/>
            <a:p>
              <a:pPr defTabSz="674258"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lang="de-DE" sz="3177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6" name="Rectangle 8"/>
          <p:cNvSpPr>
            <a:spLocks/>
          </p:cNvSpPr>
          <p:nvPr/>
        </p:nvSpPr>
        <p:spPr bwMode="auto">
          <a:xfrm>
            <a:off x="2022067" y="3455551"/>
            <a:ext cx="4661854" cy="36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/>
            <a:r>
              <a:rPr lang="de-DE" sz="2382" b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  <a:sym typeface="Trebuchet MS" charset="0"/>
              </a:rPr>
              <a:t>Marktplatz und Kursproduktion</a:t>
            </a:r>
            <a:endParaRPr lang="de-DE" sz="1765" dirty="0">
              <a:solidFill>
                <a:schemeClr val="bg1"/>
              </a:solidFill>
              <a:latin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50" name="Rectangle 8"/>
          <p:cNvSpPr>
            <a:spLocks/>
          </p:cNvSpPr>
          <p:nvPr/>
        </p:nvSpPr>
        <p:spPr bwMode="auto">
          <a:xfrm>
            <a:off x="2022067" y="5437701"/>
            <a:ext cx="7549374" cy="36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/>
            <a:r>
              <a:rPr lang="de-DE" sz="2382" b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  <a:sym typeface="Trebuchet MS" charset="0"/>
              </a:rPr>
              <a:t>Beratung Prozessdigitalisierung für Unternehmen</a:t>
            </a:r>
            <a:endParaRPr lang="de-DE" sz="1765" dirty="0">
              <a:solidFill>
                <a:schemeClr val="bg1"/>
              </a:solidFill>
              <a:latin typeface="Trebuchet MS" charset="0"/>
              <a:cs typeface="Trebuchet MS" charset="0"/>
              <a:sym typeface="Trebuchet MS" charset="0"/>
            </a:endParaRPr>
          </a:p>
        </p:txBody>
      </p:sp>
      <p:grpSp>
        <p:nvGrpSpPr>
          <p:cNvPr id="11" name="Gruppierung 10"/>
          <p:cNvGrpSpPr/>
          <p:nvPr/>
        </p:nvGrpSpPr>
        <p:grpSpPr>
          <a:xfrm>
            <a:off x="1021337" y="4269913"/>
            <a:ext cx="720000" cy="720000"/>
            <a:chOff x="1021337" y="3278838"/>
            <a:chExt cx="720000" cy="720000"/>
          </a:xfrm>
        </p:grpSpPr>
        <p:sp>
          <p:nvSpPr>
            <p:cNvPr id="53" name="AutoShape 1"/>
            <p:cNvSpPr>
              <a:spLocks/>
            </p:cNvSpPr>
            <p:nvPr/>
          </p:nvSpPr>
          <p:spPr bwMode="auto">
            <a:xfrm>
              <a:off x="1021337" y="3278838"/>
              <a:ext cx="720000" cy="720000"/>
            </a:xfrm>
            <a:custGeom>
              <a:avLst/>
              <a:gdLst>
                <a:gd name="T0" fmla="*/ 43473735 w 19679"/>
                <a:gd name="T1" fmla="*/ 50659436 h 19679"/>
                <a:gd name="T2" fmla="*/ 43473735 w 19679"/>
                <a:gd name="T3" fmla="*/ 50659436 h 19679"/>
                <a:gd name="T4" fmla="*/ 43473735 w 19679"/>
                <a:gd name="T5" fmla="*/ 50659436 h 19679"/>
                <a:gd name="T6" fmla="*/ 43473735 w 19679"/>
                <a:gd name="T7" fmla="*/ 5065943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92CC9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e-DE" sz="1588" dirty="0"/>
            </a:p>
          </p:txBody>
        </p:sp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33" y="3325468"/>
              <a:ext cx="668408" cy="668408"/>
            </a:xfrm>
            <a:prstGeom prst="rect">
              <a:avLst/>
            </a:prstGeom>
          </p:spPr>
        </p:pic>
      </p:grpSp>
      <p:sp>
        <p:nvSpPr>
          <p:cNvPr id="58" name="Rectangle 8"/>
          <p:cNvSpPr>
            <a:spLocks/>
          </p:cNvSpPr>
          <p:nvPr/>
        </p:nvSpPr>
        <p:spPr bwMode="auto">
          <a:xfrm>
            <a:off x="2022067" y="4446626"/>
            <a:ext cx="7989880" cy="36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/>
            <a:r>
              <a:rPr lang="de-DE" sz="2382" b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  <a:sym typeface="Trebuchet MS" charset="0"/>
              </a:rPr>
              <a:t>Parametergesteuerte Simulationen verbunden mit </a:t>
            </a:r>
            <a:r>
              <a:rPr lang="de-DE" sz="2382" b="1" dirty="0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  <a:sym typeface="Trebuchet MS" charset="0"/>
              </a:rPr>
              <a:t>IoT</a:t>
            </a:r>
            <a:endParaRPr lang="de-DE" sz="1765" dirty="0">
              <a:solidFill>
                <a:schemeClr val="bg1"/>
              </a:solidFill>
              <a:latin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18.06.2018 SupraTix GmbH</a:t>
            </a:r>
            <a:endParaRPr lang="de-DE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Göcke</a:t>
            </a:r>
            <a:endParaRPr lang="de-DE" dirty="0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0" name="Untertitel 2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F7CC691-A3AA-9C47-9F27-FB7927511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84942B31-5FD0-254B-BB13-E9006921A11B}" type="slidenum">
              <a:rPr lang="de-DE" smtClean="0"/>
              <a:pPr/>
              <a:t>7</a:t>
            </a:fld>
            <a:r>
              <a:rPr lang="de-DE" dirty="0"/>
              <a:t> von 17</a:t>
            </a:r>
          </a:p>
        </p:txBody>
      </p:sp>
    </p:spTree>
    <p:extLst>
      <p:ext uri="{BB962C8B-B14F-4D97-AF65-F5344CB8AC3E}">
        <p14:creationId xmlns:p14="http://schemas.microsoft.com/office/powerpoint/2010/main" val="9437619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9" y="142703"/>
            <a:ext cx="1487818" cy="458097"/>
          </a:xfrm>
          <a:prstGeom prst="rect">
            <a:avLst/>
          </a:prstGeom>
        </p:spPr>
      </p:pic>
      <p:cxnSp>
        <p:nvCxnSpPr>
          <p:cNvPr id="19" name="Gerade Verbindung 18"/>
          <p:cNvCxnSpPr/>
          <p:nvPr/>
        </p:nvCxnSpPr>
        <p:spPr>
          <a:xfrm>
            <a:off x="10767527" y="601267"/>
            <a:ext cx="1424473" cy="2122"/>
          </a:xfrm>
          <a:prstGeom prst="line">
            <a:avLst/>
          </a:prstGeom>
          <a:ln w="12700">
            <a:solidFill>
              <a:srgbClr val="34495E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0692882" y="293490"/>
            <a:ext cx="1410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Open Sans" charset="0"/>
              </a:rPr>
              <a:t>Produktdemo.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0" y="743503"/>
            <a:ext cx="11053720" cy="5686464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7538342" y="2881167"/>
            <a:ext cx="1464900" cy="355298"/>
          </a:xfrm>
          <a:prstGeom prst="roundRect">
            <a:avLst/>
          </a:prstGeom>
          <a:solidFill>
            <a:schemeClr val="lt1">
              <a:alpha val="4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Marktplatz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6999611" y="1279388"/>
            <a:ext cx="2262701" cy="355298"/>
          </a:xfrm>
          <a:prstGeom prst="roundRect">
            <a:avLst/>
          </a:prstGeom>
          <a:solidFill>
            <a:schemeClr val="lt1">
              <a:alpha val="4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Internet der Dinge</a:t>
            </a:r>
            <a:endParaRPr lang="de-DE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7508991" y="4573231"/>
            <a:ext cx="2473209" cy="355298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Künstliche Intelligenz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2833459" y="1950934"/>
            <a:ext cx="1884197" cy="355298"/>
          </a:xfrm>
          <a:prstGeom prst="roundRect">
            <a:avLst/>
          </a:prstGeom>
          <a:solidFill>
            <a:schemeClr val="lt1">
              <a:alpha val="4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Social</a:t>
            </a:r>
            <a:r>
              <a:rPr lang="de-DE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Learning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5900373" y="1950934"/>
            <a:ext cx="1668634" cy="355298"/>
          </a:xfrm>
          <a:prstGeom prst="roundRect">
            <a:avLst/>
          </a:prstGeom>
          <a:solidFill>
            <a:schemeClr val="lt1">
              <a:alpha val="4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Gamification</a:t>
            </a:r>
            <a:endParaRPr lang="de-DE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40088"/>
            <a:ext cx="3071261" cy="1516262"/>
          </a:xfrm>
          <a:prstGeom prst="rect">
            <a:avLst/>
          </a:prstGeom>
        </p:spPr>
      </p:pic>
      <p:sp>
        <p:nvSpPr>
          <p:cNvPr id="21" name="Abgerundetes Rechteck 20"/>
          <p:cNvSpPr/>
          <p:nvPr/>
        </p:nvSpPr>
        <p:spPr>
          <a:xfrm>
            <a:off x="7508991" y="5001264"/>
            <a:ext cx="2473209" cy="355298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Cloud Simulationen</a:t>
            </a:r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18.06.2018 SupraTix GmbH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T. Göcke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6D1EE1E-F269-884C-9144-810EBFDD2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Folie </a:t>
            </a:r>
            <a:fld id="{84942B31-5FD0-254B-BB13-E9006921A11B}" type="slidenum">
              <a:rPr lang="de-DE" smtClean="0">
                <a:solidFill>
                  <a:schemeClr val="bg1"/>
                </a:solidFill>
              </a:rPr>
              <a:pPr/>
              <a:t>8</a:t>
            </a:fld>
            <a:r>
              <a:rPr lang="de-DE" dirty="0">
                <a:solidFill>
                  <a:schemeClr val="bg1"/>
                </a:solidFill>
              </a:rPr>
              <a:t> von 17</a:t>
            </a:r>
          </a:p>
        </p:txBody>
      </p:sp>
    </p:spTree>
    <p:extLst>
      <p:ext uri="{BB962C8B-B14F-4D97-AF65-F5344CB8AC3E}">
        <p14:creationId xmlns:p14="http://schemas.microsoft.com/office/powerpoint/2010/main" val="63213869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9" y="142703"/>
            <a:ext cx="1487818" cy="458097"/>
          </a:xfrm>
          <a:prstGeom prst="rect">
            <a:avLst/>
          </a:prstGeom>
        </p:spPr>
      </p:pic>
      <p:cxnSp>
        <p:nvCxnSpPr>
          <p:cNvPr id="19" name="Gerade Verbindung 18"/>
          <p:cNvCxnSpPr/>
          <p:nvPr/>
        </p:nvCxnSpPr>
        <p:spPr>
          <a:xfrm>
            <a:off x="10767527" y="601267"/>
            <a:ext cx="1424473" cy="2122"/>
          </a:xfrm>
          <a:prstGeom prst="line">
            <a:avLst/>
          </a:prstGeom>
          <a:ln w="12700">
            <a:solidFill>
              <a:srgbClr val="34495E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0692882" y="293490"/>
            <a:ext cx="1410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Open Sans" charset="0"/>
              </a:rPr>
              <a:t>Produktdemo.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0" y="743503"/>
            <a:ext cx="11053720" cy="5686464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01" y="3586735"/>
            <a:ext cx="743526" cy="743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feld 22"/>
          <p:cNvSpPr txBox="1"/>
          <p:nvPr/>
        </p:nvSpPr>
        <p:spPr>
          <a:xfrm>
            <a:off x="3224191" y="4393899"/>
            <a:ext cx="6591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ea typeface="Open Sans" charset="0"/>
                <a:cs typeface="Open Sans" charset="0"/>
              </a:rPr>
              <a:t>FACTORY</a:t>
            </a:r>
          </a:p>
        </p:txBody>
      </p:sp>
      <p:pic>
        <p:nvPicPr>
          <p:cNvPr id="24" name="Bild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07" y="3586735"/>
            <a:ext cx="741600" cy="74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feld 24"/>
          <p:cNvSpPr txBox="1"/>
          <p:nvPr/>
        </p:nvSpPr>
        <p:spPr>
          <a:xfrm>
            <a:off x="4234291" y="4393899"/>
            <a:ext cx="726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ea typeface="Open Sans" charset="0"/>
                <a:cs typeface="Open Sans" charset="0"/>
              </a:rPr>
              <a:t>TEACHING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6312867" y="3826519"/>
            <a:ext cx="1063764" cy="391886"/>
          </a:xfrm>
          <a:prstGeom prst="roundRect">
            <a:avLst/>
          </a:prstGeom>
          <a:solidFill>
            <a:schemeClr val="lt1">
              <a:alpha val="4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Module </a:t>
            </a:r>
            <a:endParaRPr lang="de-DE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7538342" y="2881167"/>
            <a:ext cx="1464900" cy="355298"/>
          </a:xfrm>
          <a:prstGeom prst="roundRect">
            <a:avLst/>
          </a:prstGeom>
          <a:solidFill>
            <a:schemeClr val="lt1">
              <a:alpha val="4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Marktplatz</a:t>
            </a:r>
          </a:p>
        </p:txBody>
      </p:sp>
      <p:sp>
        <p:nvSpPr>
          <p:cNvPr id="32" name="Abgerundetes Rechteck 31"/>
          <p:cNvSpPr/>
          <p:nvPr/>
        </p:nvSpPr>
        <p:spPr>
          <a:xfrm>
            <a:off x="6999611" y="1279388"/>
            <a:ext cx="2262701" cy="355298"/>
          </a:xfrm>
          <a:prstGeom prst="roundRect">
            <a:avLst/>
          </a:prstGeom>
          <a:solidFill>
            <a:schemeClr val="lt1">
              <a:alpha val="4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Internet der Dinge</a:t>
            </a:r>
            <a:endParaRPr lang="de-DE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7508991" y="4573231"/>
            <a:ext cx="2473209" cy="355298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Künstliche Intelligenz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2833459" y="1950934"/>
            <a:ext cx="1884197" cy="355298"/>
          </a:xfrm>
          <a:prstGeom prst="roundRect">
            <a:avLst/>
          </a:prstGeom>
          <a:solidFill>
            <a:schemeClr val="lt1">
              <a:alpha val="4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Social</a:t>
            </a:r>
            <a:r>
              <a:rPr lang="de-DE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Learning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5900373" y="1950934"/>
            <a:ext cx="1668634" cy="355298"/>
          </a:xfrm>
          <a:prstGeom prst="roundRect">
            <a:avLst/>
          </a:prstGeom>
          <a:solidFill>
            <a:schemeClr val="lt1">
              <a:alpha val="4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Gamification</a:t>
            </a:r>
            <a:endParaRPr lang="de-DE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7508991" y="5001264"/>
            <a:ext cx="2473209" cy="355298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Cloud Simulationen</a:t>
            </a:r>
          </a:p>
        </p:txBody>
      </p:sp>
      <p:pic>
        <p:nvPicPr>
          <p:cNvPr id="37" name="Bild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40088"/>
            <a:ext cx="3071261" cy="1516262"/>
          </a:xfrm>
          <a:prstGeom prst="rect">
            <a:avLst/>
          </a:prstGeom>
        </p:spPr>
      </p:pic>
      <p:sp>
        <p:nvSpPr>
          <p:cNvPr id="15" name="Datumsplatzhalt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18.06.2018 SupraTix GmbH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T. Göcke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82E116C-C433-D842-A878-B7886B4A6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Folie </a:t>
            </a:r>
            <a:fld id="{84942B31-5FD0-254B-BB13-E9006921A11B}" type="slidenum">
              <a:rPr lang="de-DE" smtClean="0">
                <a:solidFill>
                  <a:schemeClr val="bg1"/>
                </a:solidFill>
              </a:rPr>
              <a:pPr/>
              <a:t>9</a:t>
            </a:fld>
            <a:r>
              <a:rPr lang="de-DE" dirty="0">
                <a:solidFill>
                  <a:schemeClr val="bg1"/>
                </a:solidFill>
              </a:rPr>
              <a:t> von 17</a:t>
            </a:r>
          </a:p>
        </p:txBody>
      </p:sp>
    </p:spTree>
    <p:extLst>
      <p:ext uri="{BB962C8B-B14F-4D97-AF65-F5344CB8AC3E}">
        <p14:creationId xmlns:p14="http://schemas.microsoft.com/office/powerpoint/2010/main" val="806955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upraTix_Design">
  <a:themeElements>
    <a:clrScheme name="SupraTix">
      <a:dk1>
        <a:srgbClr val="34495E"/>
      </a:dk1>
      <a:lt1>
        <a:srgbClr val="FFFFFF"/>
      </a:lt1>
      <a:dk2>
        <a:srgbClr val="1ABC9C"/>
      </a:dk2>
      <a:lt2>
        <a:srgbClr val="F1F1F1"/>
      </a:lt2>
      <a:accent1>
        <a:srgbClr val="FC8014"/>
      </a:accent1>
      <a:accent2>
        <a:srgbClr val="47CCF8"/>
      </a:accent2>
      <a:accent3>
        <a:srgbClr val="FBF748"/>
      </a:accent3>
      <a:accent4>
        <a:srgbClr val="9FCD5D"/>
      </a:accent4>
      <a:accent5>
        <a:srgbClr val="FF0A21"/>
      </a:accent5>
      <a:accent6>
        <a:srgbClr val="7F8C8D"/>
      </a:accent6>
      <a:hlink>
        <a:srgbClr val="1299BA"/>
      </a:hlink>
      <a:folHlink>
        <a:srgbClr val="68C8C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6B58B27A-3E60-6D47-BE9E-DB0E546EEAA4}" vid="{D4BA184C-9C73-A146-AB22-96488F7853C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CEAF416106D547B1508E924C5AF23A" ma:contentTypeVersion="7" ma:contentTypeDescription="Ein neues Dokument erstellen." ma:contentTypeScope="" ma:versionID="c088a173eb2f32f9606c984c9ceb8a9f">
  <xsd:schema xmlns:xsd="http://www.w3.org/2001/XMLSchema" xmlns:xs="http://www.w3.org/2001/XMLSchema" xmlns:p="http://schemas.microsoft.com/office/2006/metadata/properties" xmlns:ns2="7f750a56-8f47-4358-914f-421c99198eaa" xmlns:ns3="d07c4b26-b5fe-42b9-9e29-d22a36e9813f" targetNamespace="http://schemas.microsoft.com/office/2006/metadata/properties" ma:root="true" ma:fieldsID="abc674c50a6243ed4f8c44d22d119ec7" ns2:_="" ns3:_="">
    <xsd:import namespace="7f750a56-8f47-4358-914f-421c99198eaa"/>
    <xsd:import namespace="d07c4b26-b5fe-42b9-9e29-d22a36e9813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Projekt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50a56-8f47-4358-914f-421c99198e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Zuletzt freigegeben nach Benutz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Zuletzt freigegeben nach Zeitpunk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c4b26-b5fe-42b9-9e29-d22a36e9813f" elementFormDefault="qualified">
    <xsd:import namespace="http://schemas.microsoft.com/office/2006/documentManagement/types"/>
    <xsd:import namespace="http://schemas.microsoft.com/office/infopath/2007/PartnerControls"/>
    <xsd:element name="Projekt" ma:index="10" nillable="true" ma:displayName="Zugehörig" ma:default="Dienstleistung" ma:format="Dropdown" ma:internalName="Projekt">
      <xsd:simpleType>
        <xsd:restriction base="dms:Choice">
          <xsd:enumeration value="Dienstleistung"/>
          <xsd:enumeration value="Anbieter"/>
          <xsd:enumeration value="Blog"/>
          <xsd:enumeration value="Produkt"/>
          <xsd:enumeration value="SOP"/>
          <xsd:enumeration value="Intern"/>
          <xsd:enumeration value="PR"/>
          <xsd:enumeration value="Entwicklung"/>
          <xsd:enumeration value="Produktion"/>
        </xsd:restriction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7A9F39-C4AD-4521-8B9C-426980909F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750a56-8f47-4358-914f-421c99198eaa"/>
    <ds:schemaRef ds:uri="d07c4b26-b5fe-42b9-9e29-d22a36e981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076C4A-A816-4AD4-9A63-5E17C9950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822</Words>
  <Application>Microsoft Macintosh PowerPoint</Application>
  <PresentationFormat>Breitbild</PresentationFormat>
  <Paragraphs>179</Paragraphs>
  <Slides>17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Gill Sans</vt:lpstr>
      <vt:lpstr>Open Sans</vt:lpstr>
      <vt:lpstr>Open Sans Semibold</vt:lpstr>
      <vt:lpstr>Trebuchet MS</vt:lpstr>
      <vt:lpstr>SupraTix_Design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Jeannette Milius</dc:creator>
  <cp:lastModifiedBy>Tobias Göcke</cp:lastModifiedBy>
  <cp:revision>292</cp:revision>
  <dcterms:created xsi:type="dcterms:W3CDTF">2017-08-21T07:21:10Z</dcterms:created>
  <dcterms:modified xsi:type="dcterms:W3CDTF">2018-06-18T11:10:41Z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0x0101000ECEAF416106D547B1508E924C5AF23A</vt:lpwstr>
  </property>
</Properties>
</file>