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69" r:id="rId3"/>
    <p:sldId id="257" r:id="rId4"/>
    <p:sldId id="261" r:id="rId5"/>
    <p:sldId id="270" r:id="rId6"/>
    <p:sldId id="276" r:id="rId7"/>
    <p:sldId id="272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8CC3E90A-4254-4C93-8664-8A309CF4028A}">
          <p14:sldIdLst>
            <p14:sldId id="256"/>
            <p14:sldId id="269"/>
            <p14:sldId id="257"/>
            <p14:sldId id="261"/>
            <p14:sldId id="270"/>
            <p14:sldId id="276"/>
            <p14:sldId id="272"/>
            <p14:sldId id="273"/>
            <p14:sldId id="274"/>
            <p14:sldId id="27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D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22" y="-14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774547-BC3C-4384-A10D-104C475B24DA}" type="doc">
      <dgm:prSet loTypeId="urn:microsoft.com/office/officeart/2005/8/layout/chevron2" loCatId="process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de-DE"/>
        </a:p>
      </dgm:t>
    </dgm:pt>
    <dgm:pt modelId="{CF28B52A-99A6-406C-8D68-5C47EFFAB0E2}">
      <dgm:prSet phldrT="[Text]" custT="1"/>
      <dgm:spPr/>
      <dgm:t>
        <a:bodyPr/>
        <a:lstStyle/>
        <a:p>
          <a:r>
            <a:rPr lang="de-DE" sz="1600" b="1" dirty="0" smtClean="0"/>
            <a:t>Probengefäß 2 - 3 mal mit Messlösung vorspülen</a:t>
          </a:r>
          <a:endParaRPr lang="de-DE" sz="1600" dirty="0"/>
        </a:p>
      </dgm:t>
    </dgm:pt>
    <dgm:pt modelId="{C94FFB43-CBBD-4C08-AFEA-4EE5E723713E}" type="parTrans" cxnId="{9FF81135-AE2C-4580-8DD5-EC0B1611EA27}">
      <dgm:prSet/>
      <dgm:spPr/>
      <dgm:t>
        <a:bodyPr/>
        <a:lstStyle/>
        <a:p>
          <a:endParaRPr lang="de-DE"/>
        </a:p>
      </dgm:t>
    </dgm:pt>
    <dgm:pt modelId="{FC7B6A78-CC79-4F6F-8D5D-345C8875641C}" type="sibTrans" cxnId="{9FF81135-AE2C-4580-8DD5-EC0B1611EA27}">
      <dgm:prSet/>
      <dgm:spPr/>
      <dgm:t>
        <a:bodyPr/>
        <a:lstStyle/>
        <a:p>
          <a:endParaRPr lang="de-DE"/>
        </a:p>
      </dgm:t>
    </dgm:pt>
    <dgm:pt modelId="{23B7149F-291C-4CC3-9C93-848C954DFDEF}">
      <dgm:prSet phldrT="[Text]"/>
      <dgm:spPr/>
      <dgm:t>
        <a:bodyPr/>
        <a:lstStyle/>
        <a:p>
          <a:r>
            <a:rPr lang="de-DE" dirty="0" smtClean="0"/>
            <a:t>2</a:t>
          </a:r>
          <a:endParaRPr lang="de-DE" dirty="0"/>
        </a:p>
      </dgm:t>
    </dgm:pt>
    <dgm:pt modelId="{405B4D91-8E6F-4129-89AA-B28B005C96E1}" type="parTrans" cxnId="{988221CC-C1B2-4C11-86CD-09920C5B3F53}">
      <dgm:prSet/>
      <dgm:spPr/>
      <dgm:t>
        <a:bodyPr/>
        <a:lstStyle/>
        <a:p>
          <a:endParaRPr lang="de-DE"/>
        </a:p>
      </dgm:t>
    </dgm:pt>
    <dgm:pt modelId="{5B259EF2-1C56-4140-B460-0680486C4FAC}" type="sibTrans" cxnId="{988221CC-C1B2-4C11-86CD-09920C5B3F53}">
      <dgm:prSet/>
      <dgm:spPr/>
      <dgm:t>
        <a:bodyPr/>
        <a:lstStyle/>
        <a:p>
          <a:endParaRPr lang="de-DE"/>
        </a:p>
      </dgm:t>
    </dgm:pt>
    <dgm:pt modelId="{CF0619A3-5336-42B6-9F37-CE3E140DAA73}">
      <dgm:prSet phldrT="[Text]" custT="1"/>
      <dgm:spPr/>
      <dgm:t>
        <a:bodyPr/>
        <a:lstStyle/>
        <a:p>
          <a:r>
            <a:rPr lang="de-DE" sz="1600" b="1" smtClean="0"/>
            <a:t>Leitfähigkeitsmesszelle in Messlösung tauchen</a:t>
          </a:r>
          <a:endParaRPr lang="de-DE" sz="1600" dirty="0"/>
        </a:p>
      </dgm:t>
    </dgm:pt>
    <dgm:pt modelId="{6250B067-FB67-469D-8B5F-C678F933C8BF}" type="parTrans" cxnId="{68D0D846-0024-412C-A28F-989416E5E5B2}">
      <dgm:prSet/>
      <dgm:spPr/>
      <dgm:t>
        <a:bodyPr/>
        <a:lstStyle/>
        <a:p>
          <a:endParaRPr lang="de-DE"/>
        </a:p>
      </dgm:t>
    </dgm:pt>
    <dgm:pt modelId="{D1DB0BF1-3280-49EC-A9C5-95CE939857EC}" type="sibTrans" cxnId="{68D0D846-0024-412C-A28F-989416E5E5B2}">
      <dgm:prSet/>
      <dgm:spPr/>
      <dgm:t>
        <a:bodyPr/>
        <a:lstStyle/>
        <a:p>
          <a:endParaRPr lang="de-DE"/>
        </a:p>
      </dgm:t>
    </dgm:pt>
    <dgm:pt modelId="{B261125D-3CA0-4263-A27E-DA7523FFB5B7}">
      <dgm:prSet phldrT="[Text]"/>
      <dgm:spPr/>
      <dgm:t>
        <a:bodyPr/>
        <a:lstStyle/>
        <a:p>
          <a:r>
            <a:rPr lang="de-DE" dirty="0" smtClean="0"/>
            <a:t>3</a:t>
          </a:r>
          <a:endParaRPr lang="de-DE" dirty="0"/>
        </a:p>
      </dgm:t>
    </dgm:pt>
    <dgm:pt modelId="{3D9EE5AC-1BFA-4D77-85C2-65C0BC9AE2C9}" type="parTrans" cxnId="{9CB15B9D-21BB-42DC-85A4-DFE13D21F300}">
      <dgm:prSet/>
      <dgm:spPr/>
      <dgm:t>
        <a:bodyPr/>
        <a:lstStyle/>
        <a:p>
          <a:endParaRPr lang="de-DE"/>
        </a:p>
      </dgm:t>
    </dgm:pt>
    <dgm:pt modelId="{4C30FD25-99C7-4B75-8A37-04A032DAD212}" type="sibTrans" cxnId="{9CB15B9D-21BB-42DC-85A4-DFE13D21F300}">
      <dgm:prSet/>
      <dgm:spPr/>
      <dgm:t>
        <a:bodyPr/>
        <a:lstStyle/>
        <a:p>
          <a:endParaRPr lang="de-DE"/>
        </a:p>
      </dgm:t>
    </dgm:pt>
    <dgm:pt modelId="{610267C1-4FF5-46E3-990B-76F9DB71B266}">
      <dgm:prSet phldrT="[Text]" custT="1"/>
      <dgm:spPr/>
      <dgm:t>
        <a:bodyPr/>
        <a:lstStyle/>
        <a:p>
          <a:r>
            <a:rPr lang="de-DE" sz="1600" b="1" smtClean="0"/>
            <a:t>Wert ablesen, wenn Anzeige konstant </a:t>
          </a:r>
          <a:endParaRPr lang="de-DE" sz="1600" dirty="0"/>
        </a:p>
      </dgm:t>
    </dgm:pt>
    <dgm:pt modelId="{951E1D46-2EF5-4DFA-9A48-1B96EDD9AEB2}" type="parTrans" cxnId="{3B817BB7-BDA5-4811-BB9A-C61F4B88862D}">
      <dgm:prSet/>
      <dgm:spPr/>
      <dgm:t>
        <a:bodyPr/>
        <a:lstStyle/>
        <a:p>
          <a:endParaRPr lang="de-DE"/>
        </a:p>
      </dgm:t>
    </dgm:pt>
    <dgm:pt modelId="{CA822BB5-4F88-4CA5-9411-20E36BEFB518}" type="sibTrans" cxnId="{3B817BB7-BDA5-4811-BB9A-C61F4B88862D}">
      <dgm:prSet/>
      <dgm:spPr/>
      <dgm:t>
        <a:bodyPr/>
        <a:lstStyle/>
        <a:p>
          <a:endParaRPr lang="de-DE"/>
        </a:p>
      </dgm:t>
    </dgm:pt>
    <dgm:pt modelId="{1EEC8434-6F09-474F-8F5C-B22B61411D2B}">
      <dgm:prSet phldrT="[Text]" custT="1"/>
      <dgm:spPr/>
      <dgm:t>
        <a:bodyPr/>
        <a:lstStyle/>
        <a:p>
          <a:r>
            <a:rPr lang="de-DE" sz="1600" b="1" smtClean="0"/>
            <a:t>Eintauchtiefe der Elektrode beachten !</a:t>
          </a:r>
          <a:endParaRPr lang="de-DE" sz="1600" dirty="0"/>
        </a:p>
      </dgm:t>
    </dgm:pt>
    <dgm:pt modelId="{4668C0F3-BBFB-47B8-B694-342C93DF9F9B}" type="parTrans" cxnId="{AB6D1C83-7917-4CF4-9E34-1C3E0BDF8795}">
      <dgm:prSet/>
      <dgm:spPr/>
      <dgm:t>
        <a:bodyPr/>
        <a:lstStyle/>
        <a:p>
          <a:endParaRPr lang="de-DE"/>
        </a:p>
      </dgm:t>
    </dgm:pt>
    <dgm:pt modelId="{B8AA8228-AD4D-4C6C-A8E3-972DB8FE7D84}" type="sibTrans" cxnId="{AB6D1C83-7917-4CF4-9E34-1C3E0BDF8795}">
      <dgm:prSet/>
      <dgm:spPr/>
      <dgm:t>
        <a:bodyPr/>
        <a:lstStyle/>
        <a:p>
          <a:endParaRPr lang="de-DE"/>
        </a:p>
      </dgm:t>
    </dgm:pt>
    <dgm:pt modelId="{4D6B235D-C843-469F-B3CA-EC749939207A}">
      <dgm:prSet/>
      <dgm:spPr/>
      <dgm:t>
        <a:bodyPr/>
        <a:lstStyle/>
        <a:p>
          <a:r>
            <a:rPr lang="de-DE" dirty="0" smtClean="0"/>
            <a:t>4</a:t>
          </a:r>
          <a:endParaRPr lang="de-DE" dirty="0"/>
        </a:p>
      </dgm:t>
    </dgm:pt>
    <dgm:pt modelId="{FEA3521C-D827-4EDC-A0A4-87DA743DD438}" type="parTrans" cxnId="{68FC37D6-0B44-457E-977D-15B303927EC2}">
      <dgm:prSet/>
      <dgm:spPr/>
      <dgm:t>
        <a:bodyPr/>
        <a:lstStyle/>
        <a:p>
          <a:endParaRPr lang="de-DE"/>
        </a:p>
      </dgm:t>
    </dgm:pt>
    <dgm:pt modelId="{2640FDF0-94F1-4340-B244-49B8C4739DA0}" type="sibTrans" cxnId="{68FC37D6-0B44-457E-977D-15B303927EC2}">
      <dgm:prSet/>
      <dgm:spPr/>
      <dgm:t>
        <a:bodyPr/>
        <a:lstStyle/>
        <a:p>
          <a:endParaRPr lang="de-DE"/>
        </a:p>
      </dgm:t>
    </dgm:pt>
    <dgm:pt modelId="{E6845A89-378F-412E-A9EC-0FC8EA63CF8E}">
      <dgm:prSet custT="1"/>
      <dgm:spPr/>
      <dgm:t>
        <a:bodyPr/>
        <a:lstStyle/>
        <a:p>
          <a:r>
            <a:rPr lang="de-DE" sz="1600" b="1" dirty="0" smtClean="0"/>
            <a:t>es erfolgen zwei </a:t>
          </a:r>
          <a:r>
            <a:rPr lang="de-DE" sz="1600" b="1" dirty="0" smtClean="0"/>
            <a:t>Messungen (Wasser frisch einfüllen), </a:t>
          </a:r>
          <a:br>
            <a:rPr lang="de-DE" sz="1600" b="1" dirty="0" smtClean="0"/>
          </a:br>
          <a:r>
            <a:rPr lang="de-DE" sz="1600" b="1" dirty="0" smtClean="0"/>
            <a:t>der </a:t>
          </a:r>
          <a:r>
            <a:rPr lang="de-DE" sz="1600" b="1" dirty="0" smtClean="0"/>
            <a:t>Mittelwert wird angegeben</a:t>
          </a:r>
          <a:endParaRPr lang="de-DE" sz="1600" dirty="0"/>
        </a:p>
      </dgm:t>
    </dgm:pt>
    <dgm:pt modelId="{128860C4-CE93-4006-A51C-641D3D66E858}" type="parTrans" cxnId="{63BA978C-F8F4-42E8-B410-86A963EE1D0C}">
      <dgm:prSet/>
      <dgm:spPr/>
      <dgm:t>
        <a:bodyPr/>
        <a:lstStyle/>
        <a:p>
          <a:endParaRPr lang="de-DE"/>
        </a:p>
      </dgm:t>
    </dgm:pt>
    <dgm:pt modelId="{46CD26A7-B91E-47C8-9D1F-BF2496507084}" type="sibTrans" cxnId="{63BA978C-F8F4-42E8-B410-86A963EE1D0C}">
      <dgm:prSet/>
      <dgm:spPr/>
      <dgm:t>
        <a:bodyPr/>
        <a:lstStyle/>
        <a:p>
          <a:endParaRPr lang="de-DE"/>
        </a:p>
      </dgm:t>
    </dgm:pt>
    <dgm:pt modelId="{DAB0F317-0EDD-4A60-95AC-878F371A4249}">
      <dgm:prSet custT="1"/>
      <dgm:spPr/>
      <dgm:t>
        <a:bodyPr/>
        <a:lstStyle/>
        <a:p>
          <a:r>
            <a:rPr lang="de-DE" sz="1600" b="1" dirty="0" smtClean="0"/>
            <a:t>Werte in Buch „Leitfähigkeit“ eintragen, Mess- und Bezugstemperatur </a:t>
          </a:r>
          <a:r>
            <a:rPr lang="de-DE" sz="1600" b="1" dirty="0" smtClean="0"/>
            <a:t>notieren, </a:t>
          </a:r>
          <a:r>
            <a:rPr lang="de-DE" sz="1600" b="1" dirty="0" smtClean="0"/>
            <a:t>maximale Spannweite 5 µS/cm</a:t>
          </a:r>
          <a:endParaRPr lang="de-DE" sz="1600" b="1" dirty="0"/>
        </a:p>
      </dgm:t>
    </dgm:pt>
    <dgm:pt modelId="{40A84539-1929-4E5E-ADE9-A68B70C9DDC3}" type="parTrans" cxnId="{F73898ED-199F-4B2D-BBC8-280039C209A6}">
      <dgm:prSet/>
      <dgm:spPr/>
      <dgm:t>
        <a:bodyPr/>
        <a:lstStyle/>
        <a:p>
          <a:endParaRPr lang="de-DE"/>
        </a:p>
      </dgm:t>
    </dgm:pt>
    <dgm:pt modelId="{CF9FF3F5-4FD1-4A9D-92D1-F1D5E6951DBE}" type="sibTrans" cxnId="{F73898ED-199F-4B2D-BBC8-280039C209A6}">
      <dgm:prSet/>
      <dgm:spPr/>
      <dgm:t>
        <a:bodyPr/>
        <a:lstStyle/>
        <a:p>
          <a:endParaRPr lang="de-DE"/>
        </a:p>
      </dgm:t>
    </dgm:pt>
    <dgm:pt modelId="{AA73EDC2-D56C-464C-B1A5-DAA0130EFEEE}">
      <dgm:prSet phldrT="[Text]"/>
      <dgm:spPr/>
      <dgm:t>
        <a:bodyPr/>
        <a:lstStyle/>
        <a:p>
          <a:r>
            <a:rPr lang="de-DE" dirty="0" smtClean="0"/>
            <a:t>1</a:t>
          </a:r>
          <a:endParaRPr lang="de-DE" dirty="0"/>
        </a:p>
      </dgm:t>
    </dgm:pt>
    <dgm:pt modelId="{0AA0E372-72BE-4711-BD19-B2B5F54992FE}" type="sibTrans" cxnId="{FA42FF55-F3A3-4266-9528-9056621E72EA}">
      <dgm:prSet/>
      <dgm:spPr/>
      <dgm:t>
        <a:bodyPr/>
        <a:lstStyle/>
        <a:p>
          <a:endParaRPr lang="de-DE"/>
        </a:p>
      </dgm:t>
    </dgm:pt>
    <dgm:pt modelId="{B49E3864-6C26-4A4D-A2B1-FC0A579139B7}" type="parTrans" cxnId="{FA42FF55-F3A3-4266-9528-9056621E72EA}">
      <dgm:prSet/>
      <dgm:spPr/>
      <dgm:t>
        <a:bodyPr/>
        <a:lstStyle/>
        <a:p>
          <a:endParaRPr lang="de-DE"/>
        </a:p>
      </dgm:t>
    </dgm:pt>
    <dgm:pt modelId="{B2C3479A-6C8A-4A69-BA1E-7842B2CDA639}" type="pres">
      <dgm:prSet presAssocID="{60774547-BC3C-4384-A10D-104C475B24D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7D1F7AED-076C-4259-A2E6-D605E10BD75A}" type="pres">
      <dgm:prSet presAssocID="{AA73EDC2-D56C-464C-B1A5-DAA0130EFEEE}" presName="composite" presStyleCnt="0"/>
      <dgm:spPr/>
    </dgm:pt>
    <dgm:pt modelId="{E11361E6-C949-4226-AAC6-956D06D4588D}" type="pres">
      <dgm:prSet presAssocID="{AA73EDC2-D56C-464C-B1A5-DAA0130EFEEE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21BF28F-B02A-4946-90AA-BDD584C39A62}" type="pres">
      <dgm:prSet presAssocID="{AA73EDC2-D56C-464C-B1A5-DAA0130EFEEE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2621781-283A-4D54-8FCF-6AF5A531CF63}" type="pres">
      <dgm:prSet presAssocID="{0AA0E372-72BE-4711-BD19-B2B5F54992FE}" presName="sp" presStyleCnt="0"/>
      <dgm:spPr/>
    </dgm:pt>
    <dgm:pt modelId="{FB10D12F-1D42-48FE-8F77-467E6EDE4082}" type="pres">
      <dgm:prSet presAssocID="{23B7149F-291C-4CC3-9C93-848C954DFDEF}" presName="composite" presStyleCnt="0"/>
      <dgm:spPr/>
    </dgm:pt>
    <dgm:pt modelId="{F2B431DD-5F4E-47FC-95D6-76132B0D3D62}" type="pres">
      <dgm:prSet presAssocID="{23B7149F-291C-4CC3-9C93-848C954DFDEF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7D0BA62-E81B-48F3-A9C0-507304D6AEEC}" type="pres">
      <dgm:prSet presAssocID="{23B7149F-291C-4CC3-9C93-848C954DFDEF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BD373E5-D607-4385-8BBA-9CC7BABC58AF}" type="pres">
      <dgm:prSet presAssocID="{5B259EF2-1C56-4140-B460-0680486C4FAC}" presName="sp" presStyleCnt="0"/>
      <dgm:spPr/>
    </dgm:pt>
    <dgm:pt modelId="{4D8C3FB5-D138-4FA3-8CCC-3C3E4C032747}" type="pres">
      <dgm:prSet presAssocID="{B261125D-3CA0-4263-A27E-DA7523FFB5B7}" presName="composite" presStyleCnt="0"/>
      <dgm:spPr/>
    </dgm:pt>
    <dgm:pt modelId="{88F140C6-7D2F-4D14-863B-35204F9459D9}" type="pres">
      <dgm:prSet presAssocID="{B261125D-3CA0-4263-A27E-DA7523FFB5B7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B65E7FD-A7B2-4DF8-988F-F959D1F72A60}" type="pres">
      <dgm:prSet presAssocID="{B261125D-3CA0-4263-A27E-DA7523FFB5B7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72719D5-A661-4C61-A0F9-929A7CD574D5}" type="pres">
      <dgm:prSet presAssocID="{4C30FD25-99C7-4B75-8A37-04A032DAD212}" presName="sp" presStyleCnt="0"/>
      <dgm:spPr/>
    </dgm:pt>
    <dgm:pt modelId="{B3C3AA51-1A92-4F1E-B4EE-578FD1405C34}" type="pres">
      <dgm:prSet presAssocID="{4D6B235D-C843-469F-B3CA-EC749939207A}" presName="composite" presStyleCnt="0"/>
      <dgm:spPr/>
    </dgm:pt>
    <dgm:pt modelId="{54D3EAD3-F3B0-4D0B-ADA9-8B0D0C488AE1}" type="pres">
      <dgm:prSet presAssocID="{4D6B235D-C843-469F-B3CA-EC749939207A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EA52319-B6F7-4C4A-A469-BEBF0F555AE5}" type="pres">
      <dgm:prSet presAssocID="{4D6B235D-C843-469F-B3CA-EC749939207A}" presName="descendantText" presStyleLbl="alignAcc1" presStyleIdx="3" presStyleCnt="4" custScaleY="12942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B6D1C83-7917-4CF4-9E34-1C3E0BDF8795}" srcId="{23B7149F-291C-4CC3-9C93-848C954DFDEF}" destId="{1EEC8434-6F09-474F-8F5C-B22B61411D2B}" srcOrd="1" destOrd="0" parTransId="{4668C0F3-BBFB-47B8-B694-342C93DF9F9B}" sibTransId="{B8AA8228-AD4D-4C6C-A8E3-972DB8FE7D84}"/>
    <dgm:cxn modelId="{FCE3ED0A-4145-4C09-9657-8C1B2BD539E9}" type="presOf" srcId="{1EEC8434-6F09-474F-8F5C-B22B61411D2B}" destId="{17D0BA62-E81B-48F3-A9C0-507304D6AEEC}" srcOrd="0" destOrd="1" presId="urn:microsoft.com/office/officeart/2005/8/layout/chevron2"/>
    <dgm:cxn modelId="{63BA978C-F8F4-42E8-B410-86A963EE1D0C}" srcId="{4D6B235D-C843-469F-B3CA-EC749939207A}" destId="{E6845A89-378F-412E-A9EC-0FC8EA63CF8E}" srcOrd="0" destOrd="0" parTransId="{128860C4-CE93-4006-A51C-641D3D66E858}" sibTransId="{46CD26A7-B91E-47C8-9D1F-BF2496507084}"/>
    <dgm:cxn modelId="{9CB15B9D-21BB-42DC-85A4-DFE13D21F300}" srcId="{60774547-BC3C-4384-A10D-104C475B24DA}" destId="{B261125D-3CA0-4263-A27E-DA7523FFB5B7}" srcOrd="2" destOrd="0" parTransId="{3D9EE5AC-1BFA-4D77-85C2-65C0BC9AE2C9}" sibTransId="{4C30FD25-99C7-4B75-8A37-04A032DAD212}"/>
    <dgm:cxn modelId="{9FF81135-AE2C-4580-8DD5-EC0B1611EA27}" srcId="{AA73EDC2-D56C-464C-B1A5-DAA0130EFEEE}" destId="{CF28B52A-99A6-406C-8D68-5C47EFFAB0E2}" srcOrd="0" destOrd="0" parTransId="{C94FFB43-CBBD-4C08-AFEA-4EE5E723713E}" sibTransId="{FC7B6A78-CC79-4F6F-8D5D-345C8875641C}"/>
    <dgm:cxn modelId="{A746A35F-1C0F-4224-A756-263BC1B05EC7}" type="presOf" srcId="{CF0619A3-5336-42B6-9F37-CE3E140DAA73}" destId="{17D0BA62-E81B-48F3-A9C0-507304D6AEEC}" srcOrd="0" destOrd="0" presId="urn:microsoft.com/office/officeart/2005/8/layout/chevron2"/>
    <dgm:cxn modelId="{DAC94435-B1B9-4561-B7C3-9ABD70A50DDD}" type="presOf" srcId="{4D6B235D-C843-469F-B3CA-EC749939207A}" destId="{54D3EAD3-F3B0-4D0B-ADA9-8B0D0C488AE1}" srcOrd="0" destOrd="0" presId="urn:microsoft.com/office/officeart/2005/8/layout/chevron2"/>
    <dgm:cxn modelId="{0483E166-A71D-46A0-8041-4FCA3A0A0A22}" type="presOf" srcId="{E6845A89-378F-412E-A9EC-0FC8EA63CF8E}" destId="{9EA52319-B6F7-4C4A-A469-BEBF0F555AE5}" srcOrd="0" destOrd="0" presId="urn:microsoft.com/office/officeart/2005/8/layout/chevron2"/>
    <dgm:cxn modelId="{988221CC-C1B2-4C11-86CD-09920C5B3F53}" srcId="{60774547-BC3C-4384-A10D-104C475B24DA}" destId="{23B7149F-291C-4CC3-9C93-848C954DFDEF}" srcOrd="1" destOrd="0" parTransId="{405B4D91-8E6F-4129-89AA-B28B005C96E1}" sibTransId="{5B259EF2-1C56-4140-B460-0680486C4FAC}"/>
    <dgm:cxn modelId="{F73898ED-199F-4B2D-BBC8-280039C209A6}" srcId="{4D6B235D-C843-469F-B3CA-EC749939207A}" destId="{DAB0F317-0EDD-4A60-95AC-878F371A4249}" srcOrd="1" destOrd="0" parTransId="{40A84539-1929-4E5E-ADE9-A68B70C9DDC3}" sibTransId="{CF9FF3F5-4FD1-4A9D-92D1-F1D5E6951DBE}"/>
    <dgm:cxn modelId="{CE9AE3A1-B484-4969-83AD-28D8F562BE89}" type="presOf" srcId="{AA73EDC2-D56C-464C-B1A5-DAA0130EFEEE}" destId="{E11361E6-C949-4226-AAC6-956D06D4588D}" srcOrd="0" destOrd="0" presId="urn:microsoft.com/office/officeart/2005/8/layout/chevron2"/>
    <dgm:cxn modelId="{68D0D846-0024-412C-A28F-989416E5E5B2}" srcId="{23B7149F-291C-4CC3-9C93-848C954DFDEF}" destId="{CF0619A3-5336-42B6-9F37-CE3E140DAA73}" srcOrd="0" destOrd="0" parTransId="{6250B067-FB67-469D-8B5F-C678F933C8BF}" sibTransId="{D1DB0BF1-3280-49EC-A9C5-95CE939857EC}"/>
    <dgm:cxn modelId="{7312C52B-BD2E-4521-ABC0-E12FCD1A574F}" type="presOf" srcId="{DAB0F317-0EDD-4A60-95AC-878F371A4249}" destId="{9EA52319-B6F7-4C4A-A469-BEBF0F555AE5}" srcOrd="0" destOrd="1" presId="urn:microsoft.com/office/officeart/2005/8/layout/chevron2"/>
    <dgm:cxn modelId="{FA42FF55-F3A3-4266-9528-9056621E72EA}" srcId="{60774547-BC3C-4384-A10D-104C475B24DA}" destId="{AA73EDC2-D56C-464C-B1A5-DAA0130EFEEE}" srcOrd="0" destOrd="0" parTransId="{B49E3864-6C26-4A4D-A2B1-FC0A579139B7}" sibTransId="{0AA0E372-72BE-4711-BD19-B2B5F54992FE}"/>
    <dgm:cxn modelId="{B34BCD98-B06F-450A-9632-CDCC663AFC3A}" type="presOf" srcId="{23B7149F-291C-4CC3-9C93-848C954DFDEF}" destId="{F2B431DD-5F4E-47FC-95D6-76132B0D3D62}" srcOrd="0" destOrd="0" presId="urn:microsoft.com/office/officeart/2005/8/layout/chevron2"/>
    <dgm:cxn modelId="{7DFFB5E3-BDD4-4DF3-AB5A-40E8AD8E4CB7}" type="presOf" srcId="{610267C1-4FF5-46E3-990B-76F9DB71B266}" destId="{8B65E7FD-A7B2-4DF8-988F-F959D1F72A60}" srcOrd="0" destOrd="0" presId="urn:microsoft.com/office/officeart/2005/8/layout/chevron2"/>
    <dgm:cxn modelId="{3B817BB7-BDA5-4811-BB9A-C61F4B88862D}" srcId="{B261125D-3CA0-4263-A27E-DA7523FFB5B7}" destId="{610267C1-4FF5-46E3-990B-76F9DB71B266}" srcOrd="0" destOrd="0" parTransId="{951E1D46-2EF5-4DFA-9A48-1B96EDD9AEB2}" sibTransId="{CA822BB5-4F88-4CA5-9411-20E36BEFB518}"/>
    <dgm:cxn modelId="{C22DDC9A-B1D3-434B-8A13-5CDBBCA06034}" type="presOf" srcId="{B261125D-3CA0-4263-A27E-DA7523FFB5B7}" destId="{88F140C6-7D2F-4D14-863B-35204F9459D9}" srcOrd="0" destOrd="0" presId="urn:microsoft.com/office/officeart/2005/8/layout/chevron2"/>
    <dgm:cxn modelId="{881267BB-7E0F-4F59-9345-7BB47CD6B515}" type="presOf" srcId="{60774547-BC3C-4384-A10D-104C475B24DA}" destId="{B2C3479A-6C8A-4A69-BA1E-7842B2CDA639}" srcOrd="0" destOrd="0" presId="urn:microsoft.com/office/officeart/2005/8/layout/chevron2"/>
    <dgm:cxn modelId="{68FC37D6-0B44-457E-977D-15B303927EC2}" srcId="{60774547-BC3C-4384-A10D-104C475B24DA}" destId="{4D6B235D-C843-469F-B3CA-EC749939207A}" srcOrd="3" destOrd="0" parTransId="{FEA3521C-D827-4EDC-A0A4-87DA743DD438}" sibTransId="{2640FDF0-94F1-4340-B244-49B8C4739DA0}"/>
    <dgm:cxn modelId="{EE09E63E-0267-4E57-85C4-1117BD91A247}" type="presOf" srcId="{CF28B52A-99A6-406C-8D68-5C47EFFAB0E2}" destId="{C21BF28F-B02A-4946-90AA-BDD584C39A62}" srcOrd="0" destOrd="0" presId="urn:microsoft.com/office/officeart/2005/8/layout/chevron2"/>
    <dgm:cxn modelId="{4B824414-3EDB-4E92-92C6-18D5DD4F3020}" type="presParOf" srcId="{B2C3479A-6C8A-4A69-BA1E-7842B2CDA639}" destId="{7D1F7AED-076C-4259-A2E6-D605E10BD75A}" srcOrd="0" destOrd="0" presId="urn:microsoft.com/office/officeart/2005/8/layout/chevron2"/>
    <dgm:cxn modelId="{A07CF86A-8E2B-4C00-8821-0C861ADDC0B5}" type="presParOf" srcId="{7D1F7AED-076C-4259-A2E6-D605E10BD75A}" destId="{E11361E6-C949-4226-AAC6-956D06D4588D}" srcOrd="0" destOrd="0" presId="urn:microsoft.com/office/officeart/2005/8/layout/chevron2"/>
    <dgm:cxn modelId="{C78D956E-A0CF-436A-957F-287BBB505DD6}" type="presParOf" srcId="{7D1F7AED-076C-4259-A2E6-D605E10BD75A}" destId="{C21BF28F-B02A-4946-90AA-BDD584C39A62}" srcOrd="1" destOrd="0" presId="urn:microsoft.com/office/officeart/2005/8/layout/chevron2"/>
    <dgm:cxn modelId="{E9F1616A-7204-43D1-B476-F8B33C668658}" type="presParOf" srcId="{B2C3479A-6C8A-4A69-BA1E-7842B2CDA639}" destId="{22621781-283A-4D54-8FCF-6AF5A531CF63}" srcOrd="1" destOrd="0" presId="urn:microsoft.com/office/officeart/2005/8/layout/chevron2"/>
    <dgm:cxn modelId="{DD92042E-EE1D-464D-BB93-3AC0A2A6CCF9}" type="presParOf" srcId="{B2C3479A-6C8A-4A69-BA1E-7842B2CDA639}" destId="{FB10D12F-1D42-48FE-8F77-467E6EDE4082}" srcOrd="2" destOrd="0" presId="urn:microsoft.com/office/officeart/2005/8/layout/chevron2"/>
    <dgm:cxn modelId="{60107261-EABA-4574-A9C4-4AE108B69A26}" type="presParOf" srcId="{FB10D12F-1D42-48FE-8F77-467E6EDE4082}" destId="{F2B431DD-5F4E-47FC-95D6-76132B0D3D62}" srcOrd="0" destOrd="0" presId="urn:microsoft.com/office/officeart/2005/8/layout/chevron2"/>
    <dgm:cxn modelId="{4304BCC4-A5A3-44B8-9139-00162C7CF8C5}" type="presParOf" srcId="{FB10D12F-1D42-48FE-8F77-467E6EDE4082}" destId="{17D0BA62-E81B-48F3-A9C0-507304D6AEEC}" srcOrd="1" destOrd="0" presId="urn:microsoft.com/office/officeart/2005/8/layout/chevron2"/>
    <dgm:cxn modelId="{18A7D18B-4143-4829-955F-4F73A8CAABB1}" type="presParOf" srcId="{B2C3479A-6C8A-4A69-BA1E-7842B2CDA639}" destId="{BBD373E5-D607-4385-8BBA-9CC7BABC58AF}" srcOrd="3" destOrd="0" presId="urn:microsoft.com/office/officeart/2005/8/layout/chevron2"/>
    <dgm:cxn modelId="{E9E5C1F5-24DE-445B-8EF5-104D68F439EB}" type="presParOf" srcId="{B2C3479A-6C8A-4A69-BA1E-7842B2CDA639}" destId="{4D8C3FB5-D138-4FA3-8CCC-3C3E4C032747}" srcOrd="4" destOrd="0" presId="urn:microsoft.com/office/officeart/2005/8/layout/chevron2"/>
    <dgm:cxn modelId="{3603F974-7773-49B8-BE49-F5F687FBC5B6}" type="presParOf" srcId="{4D8C3FB5-D138-4FA3-8CCC-3C3E4C032747}" destId="{88F140C6-7D2F-4D14-863B-35204F9459D9}" srcOrd="0" destOrd="0" presId="urn:microsoft.com/office/officeart/2005/8/layout/chevron2"/>
    <dgm:cxn modelId="{473843A5-8D0B-4F8A-A080-7AA5003D8E83}" type="presParOf" srcId="{4D8C3FB5-D138-4FA3-8CCC-3C3E4C032747}" destId="{8B65E7FD-A7B2-4DF8-988F-F959D1F72A60}" srcOrd="1" destOrd="0" presId="urn:microsoft.com/office/officeart/2005/8/layout/chevron2"/>
    <dgm:cxn modelId="{0137537D-F40D-4E34-A23C-04C76B27AE27}" type="presParOf" srcId="{B2C3479A-6C8A-4A69-BA1E-7842B2CDA639}" destId="{772719D5-A661-4C61-A0F9-929A7CD574D5}" srcOrd="5" destOrd="0" presId="urn:microsoft.com/office/officeart/2005/8/layout/chevron2"/>
    <dgm:cxn modelId="{D2C4E8E7-F6F9-41B7-B9CC-25E9A0599DCE}" type="presParOf" srcId="{B2C3479A-6C8A-4A69-BA1E-7842B2CDA639}" destId="{B3C3AA51-1A92-4F1E-B4EE-578FD1405C34}" srcOrd="6" destOrd="0" presId="urn:microsoft.com/office/officeart/2005/8/layout/chevron2"/>
    <dgm:cxn modelId="{4201B2E4-E2C3-4B6F-91D0-1110E9885909}" type="presParOf" srcId="{B3C3AA51-1A92-4F1E-B4EE-578FD1405C34}" destId="{54D3EAD3-F3B0-4D0B-ADA9-8B0D0C488AE1}" srcOrd="0" destOrd="0" presId="urn:microsoft.com/office/officeart/2005/8/layout/chevron2"/>
    <dgm:cxn modelId="{8B71A93A-5FCA-48D6-A994-1CB72C99A1D4}" type="presParOf" srcId="{B3C3AA51-1A92-4F1E-B4EE-578FD1405C34}" destId="{9EA52319-B6F7-4C4A-A469-BEBF0F555AE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1361E6-C949-4226-AAC6-956D06D4588D}">
      <dsp:nvSpPr>
        <dsp:cNvPr id="0" name=""/>
        <dsp:cNvSpPr/>
      </dsp:nvSpPr>
      <dsp:spPr>
        <a:xfrm rot="5400000">
          <a:off x="-196681" y="207897"/>
          <a:ext cx="1311211" cy="917848"/>
        </a:xfrm>
        <a:prstGeom prst="chevron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1</a:t>
          </a:r>
          <a:endParaRPr lang="de-DE" sz="2500" kern="1200" dirty="0"/>
        </a:p>
      </dsp:txBody>
      <dsp:txXfrm rot="-5400000">
        <a:off x="1" y="470139"/>
        <a:ext cx="917848" cy="393363"/>
      </dsp:txXfrm>
    </dsp:sp>
    <dsp:sp modelId="{C21BF28F-B02A-4946-90AA-BDD584C39A62}">
      <dsp:nvSpPr>
        <dsp:cNvPr id="0" name=""/>
        <dsp:cNvSpPr/>
      </dsp:nvSpPr>
      <dsp:spPr>
        <a:xfrm rot="5400000">
          <a:off x="3669184" y="-2740120"/>
          <a:ext cx="852287" cy="63549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b="1" kern="1200" dirty="0" smtClean="0"/>
            <a:t>Probengefäß 2 - 3 mal mit Messlösung vorspülen</a:t>
          </a:r>
          <a:endParaRPr lang="de-DE" sz="1600" kern="1200" dirty="0"/>
        </a:p>
      </dsp:txBody>
      <dsp:txXfrm rot="-5400000">
        <a:off x="917849" y="52820"/>
        <a:ext cx="6313354" cy="769077"/>
      </dsp:txXfrm>
    </dsp:sp>
    <dsp:sp modelId="{F2B431DD-5F4E-47FC-95D6-76132B0D3D62}">
      <dsp:nvSpPr>
        <dsp:cNvPr id="0" name=""/>
        <dsp:cNvSpPr/>
      </dsp:nvSpPr>
      <dsp:spPr>
        <a:xfrm rot="5400000">
          <a:off x="-196681" y="1377741"/>
          <a:ext cx="1311211" cy="917848"/>
        </a:xfrm>
        <a:prstGeom prst="chevron">
          <a:avLst/>
        </a:prstGeom>
        <a:solidFill>
          <a:schemeClr val="accent1">
            <a:shade val="80000"/>
            <a:hueOff val="102082"/>
            <a:satOff val="-1464"/>
            <a:lumOff val="8538"/>
            <a:alphaOff val="0"/>
          </a:schemeClr>
        </a:solidFill>
        <a:ln w="25400" cap="flat" cmpd="sng" algn="ctr">
          <a:solidFill>
            <a:schemeClr val="accent1">
              <a:shade val="80000"/>
              <a:hueOff val="102082"/>
              <a:satOff val="-1464"/>
              <a:lumOff val="85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2</a:t>
          </a:r>
          <a:endParaRPr lang="de-DE" sz="2500" kern="1200" dirty="0"/>
        </a:p>
      </dsp:txBody>
      <dsp:txXfrm rot="-5400000">
        <a:off x="1" y="1639983"/>
        <a:ext cx="917848" cy="393363"/>
      </dsp:txXfrm>
    </dsp:sp>
    <dsp:sp modelId="{17D0BA62-E81B-48F3-A9C0-507304D6AEEC}">
      <dsp:nvSpPr>
        <dsp:cNvPr id="0" name=""/>
        <dsp:cNvSpPr/>
      </dsp:nvSpPr>
      <dsp:spPr>
        <a:xfrm rot="5400000">
          <a:off x="3669184" y="-1570276"/>
          <a:ext cx="852287" cy="63549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102082"/>
              <a:satOff val="-1464"/>
              <a:lumOff val="85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b="1" kern="1200" smtClean="0"/>
            <a:t>Leitfähigkeitsmesszelle in Messlösung tauchen</a:t>
          </a:r>
          <a:endParaRPr lang="de-D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b="1" kern="1200" smtClean="0"/>
            <a:t>Eintauchtiefe der Elektrode beachten !</a:t>
          </a:r>
          <a:endParaRPr lang="de-DE" sz="1600" kern="1200" dirty="0"/>
        </a:p>
      </dsp:txBody>
      <dsp:txXfrm rot="-5400000">
        <a:off x="917849" y="1222664"/>
        <a:ext cx="6313354" cy="769077"/>
      </dsp:txXfrm>
    </dsp:sp>
    <dsp:sp modelId="{88F140C6-7D2F-4D14-863B-35204F9459D9}">
      <dsp:nvSpPr>
        <dsp:cNvPr id="0" name=""/>
        <dsp:cNvSpPr/>
      </dsp:nvSpPr>
      <dsp:spPr>
        <a:xfrm rot="5400000">
          <a:off x="-196681" y="2547586"/>
          <a:ext cx="1311211" cy="917848"/>
        </a:xfrm>
        <a:prstGeom prst="chevron">
          <a:avLst/>
        </a:prstGeom>
        <a:solidFill>
          <a:schemeClr val="accent1">
            <a:shade val="80000"/>
            <a:hueOff val="204164"/>
            <a:satOff val="-2928"/>
            <a:lumOff val="17077"/>
            <a:alphaOff val="0"/>
          </a:schemeClr>
        </a:solidFill>
        <a:ln w="25400" cap="flat" cmpd="sng" algn="ctr">
          <a:solidFill>
            <a:schemeClr val="accent1">
              <a:shade val="80000"/>
              <a:hueOff val="204164"/>
              <a:satOff val="-2928"/>
              <a:lumOff val="170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3</a:t>
          </a:r>
          <a:endParaRPr lang="de-DE" sz="2500" kern="1200" dirty="0"/>
        </a:p>
      </dsp:txBody>
      <dsp:txXfrm rot="-5400000">
        <a:off x="1" y="2809828"/>
        <a:ext cx="917848" cy="393363"/>
      </dsp:txXfrm>
    </dsp:sp>
    <dsp:sp modelId="{8B65E7FD-A7B2-4DF8-988F-F959D1F72A60}">
      <dsp:nvSpPr>
        <dsp:cNvPr id="0" name=""/>
        <dsp:cNvSpPr/>
      </dsp:nvSpPr>
      <dsp:spPr>
        <a:xfrm rot="5400000">
          <a:off x="3669184" y="-400431"/>
          <a:ext cx="852287" cy="63549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204164"/>
              <a:satOff val="-2928"/>
              <a:lumOff val="170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b="1" kern="1200" smtClean="0"/>
            <a:t>Wert ablesen, wenn Anzeige konstant </a:t>
          </a:r>
          <a:endParaRPr lang="de-DE" sz="1600" kern="1200" dirty="0"/>
        </a:p>
      </dsp:txBody>
      <dsp:txXfrm rot="-5400000">
        <a:off x="917849" y="2392509"/>
        <a:ext cx="6313354" cy="769077"/>
      </dsp:txXfrm>
    </dsp:sp>
    <dsp:sp modelId="{54D3EAD3-F3B0-4D0B-ADA9-8B0D0C488AE1}">
      <dsp:nvSpPr>
        <dsp:cNvPr id="0" name=""/>
        <dsp:cNvSpPr/>
      </dsp:nvSpPr>
      <dsp:spPr>
        <a:xfrm rot="5400000">
          <a:off x="-196681" y="3842806"/>
          <a:ext cx="1311211" cy="917848"/>
        </a:xfrm>
        <a:prstGeom prst="chevron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4</a:t>
          </a:r>
          <a:endParaRPr lang="de-DE" sz="2500" kern="1200" dirty="0"/>
        </a:p>
      </dsp:txBody>
      <dsp:txXfrm rot="-5400000">
        <a:off x="1" y="4105048"/>
        <a:ext cx="917848" cy="393363"/>
      </dsp:txXfrm>
    </dsp:sp>
    <dsp:sp modelId="{9EA52319-B6F7-4C4A-A469-BEBF0F555AE5}">
      <dsp:nvSpPr>
        <dsp:cNvPr id="0" name=""/>
        <dsp:cNvSpPr/>
      </dsp:nvSpPr>
      <dsp:spPr>
        <a:xfrm rot="5400000">
          <a:off x="3543808" y="894788"/>
          <a:ext cx="1103039" cy="63549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b="1" kern="1200" dirty="0" smtClean="0"/>
            <a:t>es erfolgen zwei </a:t>
          </a:r>
          <a:r>
            <a:rPr lang="de-DE" sz="1600" b="1" kern="1200" dirty="0" smtClean="0"/>
            <a:t>Messungen (Wasser frisch einfüllen), </a:t>
          </a:r>
          <a:br>
            <a:rPr lang="de-DE" sz="1600" b="1" kern="1200" dirty="0" smtClean="0"/>
          </a:br>
          <a:r>
            <a:rPr lang="de-DE" sz="1600" b="1" kern="1200" dirty="0" smtClean="0"/>
            <a:t>der </a:t>
          </a:r>
          <a:r>
            <a:rPr lang="de-DE" sz="1600" b="1" kern="1200" dirty="0" smtClean="0"/>
            <a:t>Mittelwert wird angegeben</a:t>
          </a:r>
          <a:endParaRPr lang="de-D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b="1" kern="1200" dirty="0" smtClean="0"/>
            <a:t>Werte in Buch „Leitfähigkeit“ eintragen, Mess- und Bezugstemperatur </a:t>
          </a:r>
          <a:r>
            <a:rPr lang="de-DE" sz="1600" b="1" kern="1200" dirty="0" smtClean="0"/>
            <a:t>notieren, </a:t>
          </a:r>
          <a:r>
            <a:rPr lang="de-DE" sz="1600" b="1" kern="1200" dirty="0" smtClean="0"/>
            <a:t>maximale Spannweite 5 µS/cm</a:t>
          </a:r>
          <a:endParaRPr lang="de-DE" sz="1600" b="1" kern="1200" dirty="0"/>
        </a:p>
      </dsp:txBody>
      <dsp:txXfrm rot="-5400000">
        <a:off x="917848" y="3574594"/>
        <a:ext cx="6301113" cy="9953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A9485-1087-470A-BEED-9567A434E2C5}" type="datetimeFigureOut">
              <a:rPr lang="de-DE" smtClean="0"/>
              <a:t>02.09.2024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9EEEB-6CB9-4788-95B9-34FD118C26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3250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RG intern: wie bringen wir hier KI rein? Erster Schritt erzeugen digitaler Daten; KI  sucht nach Gemeinsamkeiten, ggf. User-Tests, Vergleich zur traditionellen Art der Einarbeitung als Ist-Stand, </a:t>
            </a:r>
            <a:r>
              <a:rPr lang="de-DE" dirty="0" err="1" smtClean="0"/>
              <a:t>Prezi</a:t>
            </a:r>
            <a:r>
              <a:rPr lang="de-DE" dirty="0" smtClean="0"/>
              <a:t> als EINE große Präsentation, Agent RANSACK sucht Begriffe  Querverbindungen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9EEEB-6CB9-4788-95B9-34FD118C26E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0243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9EEEB-6CB9-4788-95B9-34FD118C26EE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0507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feil nach rechts 6"/>
          <p:cNvSpPr/>
          <p:nvPr userDrawn="1"/>
        </p:nvSpPr>
        <p:spPr>
          <a:xfrm>
            <a:off x="7884369" y="10430"/>
            <a:ext cx="1259632" cy="396000"/>
          </a:xfrm>
          <a:prstGeom prst="rightArrow">
            <a:avLst>
              <a:gd name="adj1" fmla="val 100000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Pfeil nach rechts 7"/>
          <p:cNvSpPr/>
          <p:nvPr userDrawn="1"/>
        </p:nvSpPr>
        <p:spPr>
          <a:xfrm>
            <a:off x="6084168" y="10406"/>
            <a:ext cx="2232248" cy="396000"/>
          </a:xfrm>
          <a:prstGeom prst="rightArrow">
            <a:avLst>
              <a:gd name="adj1" fmla="val 100000"/>
              <a:gd name="adj2" fmla="val 1734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Qualitätssicherung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Pfeil nach rechts 8"/>
          <p:cNvSpPr/>
          <p:nvPr userDrawn="1"/>
        </p:nvSpPr>
        <p:spPr>
          <a:xfrm>
            <a:off x="4626260" y="10406"/>
            <a:ext cx="1601924" cy="396000"/>
          </a:xfrm>
          <a:prstGeom prst="rightArrow">
            <a:avLst>
              <a:gd name="adj1" fmla="val 100000"/>
              <a:gd name="adj2" fmla="val 1734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Auswertung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Pfeil nach rechts 9"/>
          <p:cNvSpPr/>
          <p:nvPr userDrawn="1"/>
        </p:nvSpPr>
        <p:spPr>
          <a:xfrm>
            <a:off x="3395876" y="10406"/>
            <a:ext cx="1320140" cy="396000"/>
          </a:xfrm>
          <a:prstGeom prst="rightArrow">
            <a:avLst>
              <a:gd name="adj1" fmla="val 100000"/>
              <a:gd name="adj2" fmla="val 1734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Messung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Pfeil nach rechts 10"/>
          <p:cNvSpPr/>
          <p:nvPr userDrawn="1"/>
        </p:nvSpPr>
        <p:spPr>
          <a:xfrm>
            <a:off x="1943445" y="10406"/>
            <a:ext cx="1548435" cy="396000"/>
          </a:xfrm>
          <a:prstGeom prst="rightArrow">
            <a:avLst>
              <a:gd name="adj1" fmla="val 100000"/>
              <a:gd name="adj2" fmla="val 20711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Vorbereitung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Pfeil nach rechts 11"/>
          <p:cNvSpPr/>
          <p:nvPr userDrawn="1"/>
        </p:nvSpPr>
        <p:spPr>
          <a:xfrm>
            <a:off x="8021" y="10406"/>
            <a:ext cx="1975602" cy="396000"/>
          </a:xfrm>
          <a:prstGeom prst="rightArrow">
            <a:avLst>
              <a:gd name="adj1" fmla="val 100000"/>
              <a:gd name="adj2" fmla="val 10127"/>
            </a:avLst>
          </a:prstGeom>
          <a:solidFill>
            <a:srgbClr val="02A5DF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Grundlagenwissen</a:t>
            </a:r>
            <a:endParaRPr lang="de-DE" b="1" dirty="0">
              <a:solidFill>
                <a:schemeClr val="tx1"/>
              </a:solidFill>
            </a:endParaRPr>
          </a:p>
        </p:txBody>
      </p:sp>
      <p:cxnSp>
        <p:nvCxnSpPr>
          <p:cNvPr id="13" name="Gerade Verbindung 12"/>
          <p:cNvCxnSpPr/>
          <p:nvPr userDrawn="1"/>
        </p:nvCxnSpPr>
        <p:spPr>
          <a:xfrm>
            <a:off x="35496" y="6458202"/>
            <a:ext cx="9108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10" y="6475958"/>
            <a:ext cx="2604425" cy="3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830888" y="6453336"/>
            <a:ext cx="2133600" cy="365125"/>
          </a:xfrm>
        </p:spPr>
        <p:txBody>
          <a:bodyPr/>
          <a:lstStyle/>
          <a:p>
            <a:fld id="{2659F4AC-A489-4D32-A4BF-9838DA534B9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21178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feil nach rechts 6"/>
          <p:cNvSpPr/>
          <p:nvPr userDrawn="1"/>
        </p:nvSpPr>
        <p:spPr>
          <a:xfrm>
            <a:off x="7884369" y="10430"/>
            <a:ext cx="1259632" cy="396000"/>
          </a:xfrm>
          <a:prstGeom prst="rightArrow">
            <a:avLst>
              <a:gd name="adj1" fmla="val 100000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Pfeil nach rechts 7"/>
          <p:cNvSpPr/>
          <p:nvPr userDrawn="1"/>
        </p:nvSpPr>
        <p:spPr>
          <a:xfrm>
            <a:off x="6084168" y="10406"/>
            <a:ext cx="2232248" cy="396000"/>
          </a:xfrm>
          <a:prstGeom prst="rightArrow">
            <a:avLst>
              <a:gd name="adj1" fmla="val 100000"/>
              <a:gd name="adj2" fmla="val 1734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Qualitätssicherung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Pfeil nach rechts 8"/>
          <p:cNvSpPr/>
          <p:nvPr userDrawn="1"/>
        </p:nvSpPr>
        <p:spPr>
          <a:xfrm>
            <a:off x="4626260" y="10406"/>
            <a:ext cx="1601924" cy="396000"/>
          </a:xfrm>
          <a:prstGeom prst="rightArrow">
            <a:avLst>
              <a:gd name="adj1" fmla="val 100000"/>
              <a:gd name="adj2" fmla="val 1734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Auswertung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Pfeil nach rechts 9"/>
          <p:cNvSpPr/>
          <p:nvPr userDrawn="1"/>
        </p:nvSpPr>
        <p:spPr>
          <a:xfrm>
            <a:off x="3395876" y="10406"/>
            <a:ext cx="1320140" cy="396000"/>
          </a:xfrm>
          <a:prstGeom prst="rightArrow">
            <a:avLst>
              <a:gd name="adj1" fmla="val 100000"/>
              <a:gd name="adj2" fmla="val 1734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Messung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Pfeil nach rechts 10"/>
          <p:cNvSpPr/>
          <p:nvPr userDrawn="1"/>
        </p:nvSpPr>
        <p:spPr>
          <a:xfrm>
            <a:off x="1943445" y="10406"/>
            <a:ext cx="1548435" cy="396000"/>
          </a:xfrm>
          <a:prstGeom prst="rightArrow">
            <a:avLst>
              <a:gd name="adj1" fmla="val 100000"/>
              <a:gd name="adj2" fmla="val 20711"/>
            </a:avLst>
          </a:prstGeom>
          <a:solidFill>
            <a:srgbClr val="02A5DF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b="1" dirty="0" smtClean="0">
                <a:solidFill>
                  <a:schemeClr val="tx1"/>
                </a:solidFill>
              </a:rPr>
              <a:t>Vorbereitung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2" name="Pfeil nach rechts 11"/>
          <p:cNvSpPr/>
          <p:nvPr userDrawn="1"/>
        </p:nvSpPr>
        <p:spPr>
          <a:xfrm>
            <a:off x="8021" y="10406"/>
            <a:ext cx="1975602" cy="396000"/>
          </a:xfrm>
          <a:prstGeom prst="rightArrow">
            <a:avLst>
              <a:gd name="adj1" fmla="val 100000"/>
              <a:gd name="adj2" fmla="val 1012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Grundlagenwissen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3" name="Gerade Verbindung 12"/>
          <p:cNvCxnSpPr/>
          <p:nvPr userDrawn="1"/>
        </p:nvCxnSpPr>
        <p:spPr>
          <a:xfrm>
            <a:off x="35496" y="6458202"/>
            <a:ext cx="9108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10" y="6475958"/>
            <a:ext cx="2604425" cy="3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830888" y="6453336"/>
            <a:ext cx="2133600" cy="365125"/>
          </a:xfrm>
        </p:spPr>
        <p:txBody>
          <a:bodyPr/>
          <a:lstStyle/>
          <a:p>
            <a:fld id="{2659F4AC-A489-4D32-A4BF-9838DA534B9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1850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feil nach rechts 6"/>
          <p:cNvSpPr/>
          <p:nvPr userDrawn="1"/>
        </p:nvSpPr>
        <p:spPr>
          <a:xfrm>
            <a:off x="7884369" y="10430"/>
            <a:ext cx="1259632" cy="396000"/>
          </a:xfrm>
          <a:prstGeom prst="rightArrow">
            <a:avLst>
              <a:gd name="adj1" fmla="val 100000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Pfeil nach rechts 7"/>
          <p:cNvSpPr/>
          <p:nvPr userDrawn="1"/>
        </p:nvSpPr>
        <p:spPr>
          <a:xfrm>
            <a:off x="6084168" y="10406"/>
            <a:ext cx="2232248" cy="396000"/>
          </a:xfrm>
          <a:prstGeom prst="rightArrow">
            <a:avLst>
              <a:gd name="adj1" fmla="val 100000"/>
              <a:gd name="adj2" fmla="val 1734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Qualitätssicherung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Pfeil nach rechts 8"/>
          <p:cNvSpPr/>
          <p:nvPr userDrawn="1"/>
        </p:nvSpPr>
        <p:spPr>
          <a:xfrm>
            <a:off x="4626260" y="10406"/>
            <a:ext cx="1601924" cy="396000"/>
          </a:xfrm>
          <a:prstGeom prst="rightArrow">
            <a:avLst>
              <a:gd name="adj1" fmla="val 100000"/>
              <a:gd name="adj2" fmla="val 1734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Auswertung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Pfeil nach rechts 9"/>
          <p:cNvSpPr/>
          <p:nvPr userDrawn="1"/>
        </p:nvSpPr>
        <p:spPr>
          <a:xfrm>
            <a:off x="3395876" y="10406"/>
            <a:ext cx="1320140" cy="396000"/>
          </a:xfrm>
          <a:prstGeom prst="rightArrow">
            <a:avLst>
              <a:gd name="adj1" fmla="val 100000"/>
              <a:gd name="adj2" fmla="val 17343"/>
            </a:avLst>
          </a:prstGeom>
          <a:solidFill>
            <a:srgbClr val="02A5DF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b="1" dirty="0" smtClean="0">
                <a:solidFill>
                  <a:schemeClr val="tx1"/>
                </a:solidFill>
              </a:rPr>
              <a:t>Messung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1" name="Pfeil nach rechts 10"/>
          <p:cNvSpPr/>
          <p:nvPr userDrawn="1"/>
        </p:nvSpPr>
        <p:spPr>
          <a:xfrm>
            <a:off x="1943445" y="10406"/>
            <a:ext cx="1548435" cy="396000"/>
          </a:xfrm>
          <a:prstGeom prst="rightArrow">
            <a:avLst>
              <a:gd name="adj1" fmla="val 100000"/>
              <a:gd name="adj2" fmla="val 20711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Vorbereitung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Pfeil nach rechts 11"/>
          <p:cNvSpPr/>
          <p:nvPr userDrawn="1"/>
        </p:nvSpPr>
        <p:spPr>
          <a:xfrm>
            <a:off x="8021" y="10406"/>
            <a:ext cx="1975602" cy="396000"/>
          </a:xfrm>
          <a:prstGeom prst="rightArrow">
            <a:avLst>
              <a:gd name="adj1" fmla="val 100000"/>
              <a:gd name="adj2" fmla="val 1012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Grundlagenwissen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3" name="Gerade Verbindung 12"/>
          <p:cNvCxnSpPr/>
          <p:nvPr userDrawn="1"/>
        </p:nvCxnSpPr>
        <p:spPr>
          <a:xfrm>
            <a:off x="35496" y="6458202"/>
            <a:ext cx="9108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10" y="6475958"/>
            <a:ext cx="2604425" cy="3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830888" y="6453336"/>
            <a:ext cx="2133600" cy="365125"/>
          </a:xfrm>
        </p:spPr>
        <p:txBody>
          <a:bodyPr/>
          <a:lstStyle/>
          <a:p>
            <a:fld id="{2659F4AC-A489-4D32-A4BF-9838DA534B9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42912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feil nach rechts 6"/>
          <p:cNvSpPr/>
          <p:nvPr userDrawn="1"/>
        </p:nvSpPr>
        <p:spPr>
          <a:xfrm>
            <a:off x="7884369" y="10430"/>
            <a:ext cx="1259632" cy="396000"/>
          </a:xfrm>
          <a:prstGeom prst="rightArrow">
            <a:avLst>
              <a:gd name="adj1" fmla="val 100000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Pfeil nach rechts 7"/>
          <p:cNvSpPr/>
          <p:nvPr userDrawn="1"/>
        </p:nvSpPr>
        <p:spPr>
          <a:xfrm>
            <a:off x="6084168" y="10406"/>
            <a:ext cx="2232248" cy="396000"/>
          </a:xfrm>
          <a:prstGeom prst="rightArrow">
            <a:avLst>
              <a:gd name="adj1" fmla="val 100000"/>
              <a:gd name="adj2" fmla="val 1734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Qualitätssicherung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Pfeil nach rechts 8"/>
          <p:cNvSpPr/>
          <p:nvPr userDrawn="1"/>
        </p:nvSpPr>
        <p:spPr>
          <a:xfrm>
            <a:off x="4626260" y="10406"/>
            <a:ext cx="1601924" cy="396000"/>
          </a:xfrm>
          <a:prstGeom prst="rightArrow">
            <a:avLst>
              <a:gd name="adj1" fmla="val 100000"/>
              <a:gd name="adj2" fmla="val 17343"/>
            </a:avLst>
          </a:prstGeom>
          <a:solidFill>
            <a:srgbClr val="02A5DF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b="1" dirty="0" smtClean="0">
                <a:solidFill>
                  <a:schemeClr val="tx1"/>
                </a:solidFill>
              </a:rPr>
              <a:t>Auswertung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0" name="Pfeil nach rechts 9"/>
          <p:cNvSpPr/>
          <p:nvPr userDrawn="1"/>
        </p:nvSpPr>
        <p:spPr>
          <a:xfrm>
            <a:off x="3395876" y="10406"/>
            <a:ext cx="1320140" cy="396000"/>
          </a:xfrm>
          <a:prstGeom prst="rightArrow">
            <a:avLst>
              <a:gd name="adj1" fmla="val 100000"/>
              <a:gd name="adj2" fmla="val 1734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Messung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Pfeil nach rechts 10"/>
          <p:cNvSpPr/>
          <p:nvPr userDrawn="1"/>
        </p:nvSpPr>
        <p:spPr>
          <a:xfrm>
            <a:off x="1943445" y="10406"/>
            <a:ext cx="1548435" cy="396000"/>
          </a:xfrm>
          <a:prstGeom prst="rightArrow">
            <a:avLst>
              <a:gd name="adj1" fmla="val 100000"/>
              <a:gd name="adj2" fmla="val 20711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Vorbereitung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Pfeil nach rechts 11"/>
          <p:cNvSpPr/>
          <p:nvPr userDrawn="1"/>
        </p:nvSpPr>
        <p:spPr>
          <a:xfrm>
            <a:off x="8021" y="10406"/>
            <a:ext cx="1975602" cy="396000"/>
          </a:xfrm>
          <a:prstGeom prst="rightArrow">
            <a:avLst>
              <a:gd name="adj1" fmla="val 100000"/>
              <a:gd name="adj2" fmla="val 1012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Grundlagenwissen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3" name="Gerade Verbindung 12"/>
          <p:cNvCxnSpPr/>
          <p:nvPr userDrawn="1"/>
        </p:nvCxnSpPr>
        <p:spPr>
          <a:xfrm>
            <a:off x="35496" y="6458202"/>
            <a:ext cx="9108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10" y="6475958"/>
            <a:ext cx="2604425" cy="3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830888" y="6453336"/>
            <a:ext cx="2133600" cy="365125"/>
          </a:xfrm>
        </p:spPr>
        <p:txBody>
          <a:bodyPr/>
          <a:lstStyle/>
          <a:p>
            <a:fld id="{2659F4AC-A489-4D32-A4BF-9838DA534B9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4896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feil nach rechts 6"/>
          <p:cNvSpPr/>
          <p:nvPr userDrawn="1"/>
        </p:nvSpPr>
        <p:spPr>
          <a:xfrm>
            <a:off x="7884369" y="10430"/>
            <a:ext cx="1259632" cy="396000"/>
          </a:xfrm>
          <a:prstGeom prst="rightArrow">
            <a:avLst>
              <a:gd name="adj1" fmla="val 100000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Pfeil nach rechts 7"/>
          <p:cNvSpPr/>
          <p:nvPr userDrawn="1"/>
        </p:nvSpPr>
        <p:spPr>
          <a:xfrm>
            <a:off x="6084168" y="10406"/>
            <a:ext cx="2232248" cy="396000"/>
          </a:xfrm>
          <a:prstGeom prst="rightArrow">
            <a:avLst>
              <a:gd name="adj1" fmla="val 100000"/>
              <a:gd name="adj2" fmla="val 17343"/>
            </a:avLst>
          </a:prstGeom>
          <a:solidFill>
            <a:srgbClr val="02A5DF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b="1" dirty="0" smtClean="0">
                <a:solidFill>
                  <a:schemeClr val="tx1"/>
                </a:solidFill>
              </a:rPr>
              <a:t>Qualitätssicherung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9" name="Pfeil nach rechts 8"/>
          <p:cNvSpPr/>
          <p:nvPr userDrawn="1"/>
        </p:nvSpPr>
        <p:spPr>
          <a:xfrm>
            <a:off x="4626260" y="10406"/>
            <a:ext cx="1601924" cy="396000"/>
          </a:xfrm>
          <a:prstGeom prst="rightArrow">
            <a:avLst>
              <a:gd name="adj1" fmla="val 100000"/>
              <a:gd name="adj2" fmla="val 1734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Auswertung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Pfeil nach rechts 9"/>
          <p:cNvSpPr/>
          <p:nvPr userDrawn="1"/>
        </p:nvSpPr>
        <p:spPr>
          <a:xfrm>
            <a:off x="3395876" y="10406"/>
            <a:ext cx="1320140" cy="396000"/>
          </a:xfrm>
          <a:prstGeom prst="rightArrow">
            <a:avLst>
              <a:gd name="adj1" fmla="val 100000"/>
              <a:gd name="adj2" fmla="val 1734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Messung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Pfeil nach rechts 10"/>
          <p:cNvSpPr/>
          <p:nvPr userDrawn="1"/>
        </p:nvSpPr>
        <p:spPr>
          <a:xfrm>
            <a:off x="1943445" y="10406"/>
            <a:ext cx="1548435" cy="396000"/>
          </a:xfrm>
          <a:prstGeom prst="rightArrow">
            <a:avLst>
              <a:gd name="adj1" fmla="val 100000"/>
              <a:gd name="adj2" fmla="val 20711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Vorbereitung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Pfeil nach rechts 11"/>
          <p:cNvSpPr/>
          <p:nvPr userDrawn="1"/>
        </p:nvSpPr>
        <p:spPr>
          <a:xfrm>
            <a:off x="8021" y="10406"/>
            <a:ext cx="1975602" cy="396000"/>
          </a:xfrm>
          <a:prstGeom prst="rightArrow">
            <a:avLst>
              <a:gd name="adj1" fmla="val 100000"/>
              <a:gd name="adj2" fmla="val 1012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Grundlagenwissen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3" name="Gerade Verbindung 12"/>
          <p:cNvCxnSpPr/>
          <p:nvPr userDrawn="1"/>
        </p:nvCxnSpPr>
        <p:spPr>
          <a:xfrm>
            <a:off x="35496" y="6458202"/>
            <a:ext cx="9108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10" y="6475958"/>
            <a:ext cx="2604425" cy="3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830888" y="6453336"/>
            <a:ext cx="2133600" cy="365125"/>
          </a:xfrm>
        </p:spPr>
        <p:txBody>
          <a:bodyPr/>
          <a:lstStyle/>
          <a:p>
            <a:fld id="{2659F4AC-A489-4D32-A4BF-9838DA534B9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4141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24.11.2023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9F4AC-A489-4D32-A4BF-9838DA534B9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3039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4" r:id="rId3"/>
    <p:sldLayoutId id="2147483676" r:id="rId4"/>
    <p:sldLayoutId id="2147483677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lltec-wasser.de/de/ratgeber/lesen/leitfaehigkeit-des-wasser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bgerundetes Rechteck 8"/>
          <p:cNvSpPr/>
          <p:nvPr/>
        </p:nvSpPr>
        <p:spPr>
          <a:xfrm>
            <a:off x="683568" y="4221088"/>
            <a:ext cx="3456384" cy="172819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991816" y="4315742"/>
            <a:ext cx="3744416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 smtClean="0">
                <a:solidFill>
                  <a:schemeClr val="bg1"/>
                </a:solidFill>
              </a:rPr>
              <a:t>Leitfähigkeit</a:t>
            </a:r>
          </a:p>
          <a:p>
            <a:r>
              <a:rPr lang="de-DE" sz="4000" dirty="0" smtClean="0">
                <a:solidFill>
                  <a:schemeClr val="bg1"/>
                </a:solidFill>
              </a:rPr>
              <a:t>SAA-007</a:t>
            </a:r>
          </a:p>
          <a:p>
            <a:r>
              <a:rPr lang="de-DE" sz="1400" dirty="0" smtClean="0">
                <a:solidFill>
                  <a:schemeClr val="bg1"/>
                </a:solidFill>
              </a:rPr>
              <a:t>2023-11-23</a:t>
            </a:r>
            <a:endParaRPr lang="de-DE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7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8"/>
          <p:cNvGrpSpPr/>
          <p:nvPr/>
        </p:nvGrpSpPr>
        <p:grpSpPr>
          <a:xfrm>
            <a:off x="539552" y="3917002"/>
            <a:ext cx="2449148" cy="2302746"/>
            <a:chOff x="4806171" y="1803138"/>
            <a:chExt cx="1584176" cy="1584176"/>
          </a:xfrm>
        </p:grpSpPr>
        <p:sp>
          <p:nvSpPr>
            <p:cNvPr id="13" name="Teardrop 27"/>
            <p:cNvSpPr/>
            <p:nvPr/>
          </p:nvSpPr>
          <p:spPr bwMode="ltGray">
            <a:xfrm rot="5400000">
              <a:off x="4806171" y="1803138"/>
              <a:ext cx="1584176" cy="1584176"/>
            </a:xfrm>
            <a:prstGeom prst="teardrop">
              <a:avLst/>
            </a:prstGeom>
            <a:solidFill>
              <a:srgbClr val="31BEFD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4" name="Oval 29"/>
            <p:cNvSpPr/>
            <p:nvPr/>
          </p:nvSpPr>
          <p:spPr bwMode="ltGray">
            <a:xfrm>
              <a:off x="6066780" y="3080305"/>
              <a:ext cx="216024" cy="216024"/>
            </a:xfrm>
            <a:prstGeom prst="ellipse">
              <a:avLst/>
            </a:prstGeom>
            <a:solidFill>
              <a:schemeClr val="bg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5" name="TextBox 282"/>
            <p:cNvSpPr txBox="1"/>
            <p:nvPr/>
          </p:nvSpPr>
          <p:spPr>
            <a:xfrm>
              <a:off x="4999254" y="2032145"/>
              <a:ext cx="1198009" cy="77038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hangingPunct="0"/>
              <a:r>
                <a:rPr lang="de-DE" sz="16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…es helfen kann, </a:t>
              </a:r>
              <a:r>
                <a:rPr lang="de-DE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vorsichtig </a:t>
              </a:r>
              <a:r>
                <a:rPr lang="de-DE" sz="16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auf das Gerät zu schlagen, wenn es </a:t>
              </a:r>
              <a:r>
                <a:rPr lang="de-DE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nicht reagieren </a:t>
              </a:r>
              <a:r>
                <a:rPr lang="de-DE" sz="16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sollte.  </a:t>
              </a:r>
              <a:endPara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9" name="Textfeld 18"/>
          <p:cNvSpPr txBox="1"/>
          <p:nvPr/>
        </p:nvSpPr>
        <p:spPr>
          <a:xfrm>
            <a:off x="3322214" y="6475958"/>
            <a:ext cx="574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Leitfähigkeit SAA-007                     </a:t>
            </a:r>
            <a:r>
              <a:rPr lang="de-DE" sz="1400" dirty="0" smtClean="0"/>
              <a:t>Stand: 25.10.2023        Folie 9/12</a:t>
            </a:r>
            <a:endParaRPr lang="de-DE" dirty="0"/>
          </a:p>
        </p:txBody>
      </p:sp>
      <p:grpSp>
        <p:nvGrpSpPr>
          <p:cNvPr id="30" name="Group 104"/>
          <p:cNvGrpSpPr/>
          <p:nvPr/>
        </p:nvGrpSpPr>
        <p:grpSpPr>
          <a:xfrm>
            <a:off x="2439450" y="5702414"/>
            <a:ext cx="432000" cy="432000"/>
            <a:chOff x="9322641" y="2258092"/>
            <a:chExt cx="612000" cy="612000"/>
          </a:xfrm>
        </p:grpSpPr>
        <p:sp>
          <p:nvSpPr>
            <p:cNvPr id="33" name="Oval 338"/>
            <p:cNvSpPr/>
            <p:nvPr/>
          </p:nvSpPr>
          <p:spPr bwMode="ltGray">
            <a:xfrm>
              <a:off x="9322641" y="2258092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4" name="Freeform 4959"/>
            <p:cNvSpPr>
              <a:spLocks noEditPoints="1"/>
            </p:cNvSpPr>
            <p:nvPr/>
          </p:nvSpPr>
          <p:spPr bwMode="auto">
            <a:xfrm>
              <a:off x="9411821" y="2426874"/>
              <a:ext cx="433640" cy="337276"/>
            </a:xfrm>
            <a:custGeom>
              <a:avLst/>
              <a:gdLst>
                <a:gd name="T0" fmla="*/ 348 w 360"/>
                <a:gd name="T1" fmla="*/ 0 h 280"/>
                <a:gd name="T2" fmla="*/ 8 w 360"/>
                <a:gd name="T3" fmla="*/ 0 h 280"/>
                <a:gd name="T4" fmla="*/ 0 w 360"/>
                <a:gd name="T5" fmla="*/ 8 h 280"/>
                <a:gd name="T6" fmla="*/ 8 w 360"/>
                <a:gd name="T7" fmla="*/ 242 h 280"/>
                <a:gd name="T8" fmla="*/ 180 w 360"/>
                <a:gd name="T9" fmla="*/ 280 h 280"/>
                <a:gd name="T10" fmla="*/ 358 w 360"/>
                <a:gd name="T11" fmla="*/ 238 h 280"/>
                <a:gd name="T12" fmla="*/ 360 w 360"/>
                <a:gd name="T13" fmla="*/ 4 h 280"/>
                <a:gd name="T14" fmla="*/ 20 w 360"/>
                <a:gd name="T15" fmla="*/ 224 h 280"/>
                <a:gd name="T16" fmla="*/ 200 w 360"/>
                <a:gd name="T17" fmla="*/ 54 h 280"/>
                <a:gd name="T18" fmla="*/ 334 w 360"/>
                <a:gd name="T19" fmla="*/ 26 h 280"/>
                <a:gd name="T20" fmla="*/ 338 w 360"/>
                <a:gd name="T21" fmla="*/ 36 h 280"/>
                <a:gd name="T22" fmla="*/ 204 w 360"/>
                <a:gd name="T23" fmla="*/ 72 h 280"/>
                <a:gd name="T24" fmla="*/ 196 w 360"/>
                <a:gd name="T25" fmla="*/ 72 h 280"/>
                <a:gd name="T26" fmla="*/ 194 w 360"/>
                <a:gd name="T27" fmla="*/ 58 h 280"/>
                <a:gd name="T28" fmla="*/ 200 w 360"/>
                <a:gd name="T29" fmla="*/ 90 h 280"/>
                <a:gd name="T30" fmla="*/ 270 w 360"/>
                <a:gd name="T31" fmla="*/ 76 h 280"/>
                <a:gd name="T32" fmla="*/ 274 w 360"/>
                <a:gd name="T33" fmla="*/ 86 h 280"/>
                <a:gd name="T34" fmla="*/ 204 w 360"/>
                <a:gd name="T35" fmla="*/ 108 h 280"/>
                <a:gd name="T36" fmla="*/ 196 w 360"/>
                <a:gd name="T37" fmla="*/ 106 h 280"/>
                <a:gd name="T38" fmla="*/ 194 w 360"/>
                <a:gd name="T39" fmla="*/ 94 h 280"/>
                <a:gd name="T40" fmla="*/ 340 w 360"/>
                <a:gd name="T41" fmla="*/ 168 h 280"/>
                <a:gd name="T42" fmla="*/ 336 w 360"/>
                <a:gd name="T43" fmla="*/ 174 h 280"/>
                <a:gd name="T44" fmla="*/ 326 w 360"/>
                <a:gd name="T45" fmla="*/ 172 h 280"/>
                <a:gd name="T46" fmla="*/ 284 w 360"/>
                <a:gd name="T47" fmla="*/ 192 h 280"/>
                <a:gd name="T48" fmla="*/ 210 w 360"/>
                <a:gd name="T49" fmla="*/ 242 h 280"/>
                <a:gd name="T50" fmla="*/ 196 w 360"/>
                <a:gd name="T51" fmla="*/ 246 h 280"/>
                <a:gd name="T52" fmla="*/ 192 w 360"/>
                <a:gd name="T53" fmla="*/ 236 h 280"/>
                <a:gd name="T54" fmla="*/ 234 w 360"/>
                <a:gd name="T55" fmla="*/ 156 h 280"/>
                <a:gd name="T56" fmla="*/ 280 w 360"/>
                <a:gd name="T57" fmla="*/ 170 h 280"/>
                <a:gd name="T58" fmla="*/ 290 w 360"/>
                <a:gd name="T59" fmla="*/ 134 h 280"/>
                <a:gd name="T60" fmla="*/ 298 w 360"/>
                <a:gd name="T61" fmla="*/ 124 h 280"/>
                <a:gd name="T62" fmla="*/ 336 w 360"/>
                <a:gd name="T63" fmla="*/ 124 h 280"/>
                <a:gd name="T64" fmla="*/ 340 w 360"/>
                <a:gd name="T65" fmla="*/ 168 h 280"/>
                <a:gd name="T66" fmla="*/ 46 w 360"/>
                <a:gd name="T67" fmla="*/ 68 h 280"/>
                <a:gd name="T68" fmla="*/ 38 w 360"/>
                <a:gd name="T69" fmla="*/ 60 h 280"/>
                <a:gd name="T70" fmla="*/ 42 w 360"/>
                <a:gd name="T71" fmla="*/ 50 h 280"/>
                <a:gd name="T72" fmla="*/ 140 w 360"/>
                <a:gd name="T73" fmla="*/ 68 h 280"/>
                <a:gd name="T74" fmla="*/ 148 w 360"/>
                <a:gd name="T75" fmla="*/ 80 h 280"/>
                <a:gd name="T76" fmla="*/ 138 w 360"/>
                <a:gd name="T77" fmla="*/ 88 h 280"/>
                <a:gd name="T78" fmla="*/ 70 w 360"/>
                <a:gd name="T79" fmla="*/ 126 h 280"/>
                <a:gd name="T80" fmla="*/ 44 w 360"/>
                <a:gd name="T81" fmla="*/ 142 h 280"/>
                <a:gd name="T82" fmla="*/ 38 w 360"/>
                <a:gd name="T83" fmla="*/ 168 h 280"/>
                <a:gd name="T84" fmla="*/ 50 w 360"/>
                <a:gd name="T85" fmla="*/ 202 h 280"/>
                <a:gd name="T86" fmla="*/ 78 w 360"/>
                <a:gd name="T87" fmla="*/ 218 h 280"/>
                <a:gd name="T88" fmla="*/ 98 w 360"/>
                <a:gd name="T89" fmla="*/ 212 h 280"/>
                <a:gd name="T90" fmla="*/ 116 w 360"/>
                <a:gd name="T91" fmla="*/ 186 h 280"/>
                <a:gd name="T92" fmla="*/ 128 w 360"/>
                <a:gd name="T93" fmla="*/ 166 h 280"/>
                <a:gd name="T94" fmla="*/ 116 w 360"/>
                <a:gd name="T95" fmla="*/ 132 h 280"/>
                <a:gd name="T96" fmla="*/ 88 w 360"/>
                <a:gd name="T97" fmla="*/ 114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60" h="280">
                  <a:moveTo>
                    <a:pt x="356" y="2"/>
                  </a:moveTo>
                  <a:lnTo>
                    <a:pt x="356" y="2"/>
                  </a:lnTo>
                  <a:lnTo>
                    <a:pt x="352" y="0"/>
                  </a:lnTo>
                  <a:lnTo>
                    <a:pt x="348" y="0"/>
                  </a:lnTo>
                  <a:lnTo>
                    <a:pt x="180" y="38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4" y="2"/>
                  </a:lnTo>
                  <a:lnTo>
                    <a:pt x="4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232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8" y="242"/>
                  </a:lnTo>
                  <a:lnTo>
                    <a:pt x="178" y="280"/>
                  </a:lnTo>
                  <a:lnTo>
                    <a:pt x="178" y="280"/>
                  </a:lnTo>
                  <a:lnTo>
                    <a:pt x="180" y="280"/>
                  </a:lnTo>
                  <a:lnTo>
                    <a:pt x="180" y="280"/>
                  </a:lnTo>
                  <a:lnTo>
                    <a:pt x="182" y="280"/>
                  </a:lnTo>
                  <a:lnTo>
                    <a:pt x="352" y="242"/>
                  </a:lnTo>
                  <a:lnTo>
                    <a:pt x="352" y="242"/>
                  </a:lnTo>
                  <a:lnTo>
                    <a:pt x="358" y="238"/>
                  </a:lnTo>
                  <a:lnTo>
                    <a:pt x="360" y="232"/>
                  </a:lnTo>
                  <a:lnTo>
                    <a:pt x="360" y="8"/>
                  </a:lnTo>
                  <a:lnTo>
                    <a:pt x="360" y="8"/>
                  </a:lnTo>
                  <a:lnTo>
                    <a:pt x="360" y="4"/>
                  </a:lnTo>
                  <a:lnTo>
                    <a:pt x="356" y="2"/>
                  </a:lnTo>
                  <a:lnTo>
                    <a:pt x="356" y="2"/>
                  </a:lnTo>
                  <a:close/>
                  <a:moveTo>
                    <a:pt x="170" y="258"/>
                  </a:moveTo>
                  <a:lnTo>
                    <a:pt x="20" y="224"/>
                  </a:lnTo>
                  <a:lnTo>
                    <a:pt x="20" y="22"/>
                  </a:lnTo>
                  <a:lnTo>
                    <a:pt x="170" y="56"/>
                  </a:lnTo>
                  <a:lnTo>
                    <a:pt x="170" y="258"/>
                  </a:lnTo>
                  <a:close/>
                  <a:moveTo>
                    <a:pt x="200" y="54"/>
                  </a:moveTo>
                  <a:lnTo>
                    <a:pt x="326" y="24"/>
                  </a:lnTo>
                  <a:lnTo>
                    <a:pt x="326" y="24"/>
                  </a:lnTo>
                  <a:lnTo>
                    <a:pt x="330" y="24"/>
                  </a:lnTo>
                  <a:lnTo>
                    <a:pt x="334" y="26"/>
                  </a:lnTo>
                  <a:lnTo>
                    <a:pt x="336" y="28"/>
                  </a:lnTo>
                  <a:lnTo>
                    <a:pt x="338" y="32"/>
                  </a:lnTo>
                  <a:lnTo>
                    <a:pt x="338" y="32"/>
                  </a:lnTo>
                  <a:lnTo>
                    <a:pt x="338" y="36"/>
                  </a:lnTo>
                  <a:lnTo>
                    <a:pt x="336" y="40"/>
                  </a:lnTo>
                  <a:lnTo>
                    <a:pt x="334" y="42"/>
                  </a:lnTo>
                  <a:lnTo>
                    <a:pt x="330" y="44"/>
                  </a:lnTo>
                  <a:lnTo>
                    <a:pt x="204" y="72"/>
                  </a:lnTo>
                  <a:lnTo>
                    <a:pt x="204" y="72"/>
                  </a:lnTo>
                  <a:lnTo>
                    <a:pt x="202" y="74"/>
                  </a:lnTo>
                  <a:lnTo>
                    <a:pt x="202" y="74"/>
                  </a:lnTo>
                  <a:lnTo>
                    <a:pt x="196" y="72"/>
                  </a:lnTo>
                  <a:lnTo>
                    <a:pt x="192" y="66"/>
                  </a:lnTo>
                  <a:lnTo>
                    <a:pt x="192" y="66"/>
                  </a:lnTo>
                  <a:lnTo>
                    <a:pt x="192" y="62"/>
                  </a:lnTo>
                  <a:lnTo>
                    <a:pt x="194" y="58"/>
                  </a:lnTo>
                  <a:lnTo>
                    <a:pt x="196" y="56"/>
                  </a:lnTo>
                  <a:lnTo>
                    <a:pt x="200" y="54"/>
                  </a:lnTo>
                  <a:lnTo>
                    <a:pt x="200" y="54"/>
                  </a:lnTo>
                  <a:close/>
                  <a:moveTo>
                    <a:pt x="200" y="90"/>
                  </a:moveTo>
                  <a:lnTo>
                    <a:pt x="262" y="74"/>
                  </a:lnTo>
                  <a:lnTo>
                    <a:pt x="262" y="74"/>
                  </a:lnTo>
                  <a:lnTo>
                    <a:pt x="266" y="74"/>
                  </a:lnTo>
                  <a:lnTo>
                    <a:pt x="270" y="76"/>
                  </a:lnTo>
                  <a:lnTo>
                    <a:pt x="274" y="78"/>
                  </a:lnTo>
                  <a:lnTo>
                    <a:pt x="274" y="82"/>
                  </a:lnTo>
                  <a:lnTo>
                    <a:pt x="274" y="82"/>
                  </a:lnTo>
                  <a:lnTo>
                    <a:pt x="274" y="86"/>
                  </a:lnTo>
                  <a:lnTo>
                    <a:pt x="274" y="90"/>
                  </a:lnTo>
                  <a:lnTo>
                    <a:pt x="270" y="92"/>
                  </a:lnTo>
                  <a:lnTo>
                    <a:pt x="268" y="94"/>
                  </a:lnTo>
                  <a:lnTo>
                    <a:pt x="204" y="108"/>
                  </a:lnTo>
                  <a:lnTo>
                    <a:pt x="204" y="108"/>
                  </a:lnTo>
                  <a:lnTo>
                    <a:pt x="202" y="108"/>
                  </a:lnTo>
                  <a:lnTo>
                    <a:pt x="202" y="108"/>
                  </a:lnTo>
                  <a:lnTo>
                    <a:pt x="196" y="106"/>
                  </a:lnTo>
                  <a:lnTo>
                    <a:pt x="192" y="102"/>
                  </a:lnTo>
                  <a:lnTo>
                    <a:pt x="192" y="102"/>
                  </a:lnTo>
                  <a:lnTo>
                    <a:pt x="192" y="98"/>
                  </a:lnTo>
                  <a:lnTo>
                    <a:pt x="194" y="94"/>
                  </a:lnTo>
                  <a:lnTo>
                    <a:pt x="196" y="90"/>
                  </a:lnTo>
                  <a:lnTo>
                    <a:pt x="200" y="90"/>
                  </a:lnTo>
                  <a:lnTo>
                    <a:pt x="200" y="90"/>
                  </a:lnTo>
                  <a:close/>
                  <a:moveTo>
                    <a:pt x="340" y="168"/>
                  </a:moveTo>
                  <a:lnTo>
                    <a:pt x="340" y="168"/>
                  </a:lnTo>
                  <a:lnTo>
                    <a:pt x="340" y="172"/>
                  </a:lnTo>
                  <a:lnTo>
                    <a:pt x="336" y="174"/>
                  </a:lnTo>
                  <a:lnTo>
                    <a:pt x="336" y="174"/>
                  </a:lnTo>
                  <a:lnTo>
                    <a:pt x="332" y="176"/>
                  </a:lnTo>
                  <a:lnTo>
                    <a:pt x="332" y="176"/>
                  </a:lnTo>
                  <a:lnTo>
                    <a:pt x="330" y="174"/>
                  </a:lnTo>
                  <a:lnTo>
                    <a:pt x="326" y="172"/>
                  </a:lnTo>
                  <a:lnTo>
                    <a:pt x="316" y="162"/>
                  </a:lnTo>
                  <a:lnTo>
                    <a:pt x="288" y="190"/>
                  </a:lnTo>
                  <a:lnTo>
                    <a:pt x="288" y="190"/>
                  </a:lnTo>
                  <a:lnTo>
                    <a:pt x="284" y="192"/>
                  </a:lnTo>
                  <a:lnTo>
                    <a:pt x="278" y="192"/>
                  </a:lnTo>
                  <a:lnTo>
                    <a:pt x="246" y="178"/>
                  </a:lnTo>
                  <a:lnTo>
                    <a:pt x="210" y="242"/>
                  </a:lnTo>
                  <a:lnTo>
                    <a:pt x="210" y="242"/>
                  </a:lnTo>
                  <a:lnTo>
                    <a:pt x="206" y="246"/>
                  </a:lnTo>
                  <a:lnTo>
                    <a:pt x="200" y="248"/>
                  </a:lnTo>
                  <a:lnTo>
                    <a:pt x="200" y="248"/>
                  </a:lnTo>
                  <a:lnTo>
                    <a:pt x="196" y="246"/>
                  </a:lnTo>
                  <a:lnTo>
                    <a:pt x="196" y="246"/>
                  </a:lnTo>
                  <a:lnTo>
                    <a:pt x="194" y="244"/>
                  </a:lnTo>
                  <a:lnTo>
                    <a:pt x="192" y="240"/>
                  </a:lnTo>
                  <a:lnTo>
                    <a:pt x="192" y="236"/>
                  </a:lnTo>
                  <a:lnTo>
                    <a:pt x="192" y="234"/>
                  </a:lnTo>
                  <a:lnTo>
                    <a:pt x="232" y="160"/>
                  </a:lnTo>
                  <a:lnTo>
                    <a:pt x="232" y="160"/>
                  </a:lnTo>
                  <a:lnTo>
                    <a:pt x="234" y="156"/>
                  </a:lnTo>
                  <a:lnTo>
                    <a:pt x="238" y="154"/>
                  </a:lnTo>
                  <a:lnTo>
                    <a:pt x="242" y="154"/>
                  </a:lnTo>
                  <a:lnTo>
                    <a:pt x="246" y="154"/>
                  </a:lnTo>
                  <a:lnTo>
                    <a:pt x="280" y="170"/>
                  </a:lnTo>
                  <a:lnTo>
                    <a:pt x="302" y="148"/>
                  </a:lnTo>
                  <a:lnTo>
                    <a:pt x="292" y="138"/>
                  </a:lnTo>
                  <a:lnTo>
                    <a:pt x="292" y="138"/>
                  </a:lnTo>
                  <a:lnTo>
                    <a:pt x="290" y="134"/>
                  </a:lnTo>
                  <a:lnTo>
                    <a:pt x="290" y="128"/>
                  </a:lnTo>
                  <a:lnTo>
                    <a:pt x="290" y="128"/>
                  </a:lnTo>
                  <a:lnTo>
                    <a:pt x="292" y="126"/>
                  </a:lnTo>
                  <a:lnTo>
                    <a:pt x="298" y="124"/>
                  </a:lnTo>
                  <a:lnTo>
                    <a:pt x="298" y="124"/>
                  </a:lnTo>
                  <a:lnTo>
                    <a:pt x="332" y="124"/>
                  </a:lnTo>
                  <a:lnTo>
                    <a:pt x="332" y="124"/>
                  </a:lnTo>
                  <a:lnTo>
                    <a:pt x="336" y="124"/>
                  </a:lnTo>
                  <a:lnTo>
                    <a:pt x="338" y="126"/>
                  </a:lnTo>
                  <a:lnTo>
                    <a:pt x="340" y="128"/>
                  </a:lnTo>
                  <a:lnTo>
                    <a:pt x="340" y="132"/>
                  </a:lnTo>
                  <a:lnTo>
                    <a:pt x="340" y="168"/>
                  </a:lnTo>
                  <a:close/>
                  <a:moveTo>
                    <a:pt x="138" y="88"/>
                  </a:moveTo>
                  <a:lnTo>
                    <a:pt x="138" y="88"/>
                  </a:lnTo>
                  <a:lnTo>
                    <a:pt x="136" y="8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42" y="66"/>
                  </a:lnTo>
                  <a:lnTo>
                    <a:pt x="40" y="62"/>
                  </a:lnTo>
                  <a:lnTo>
                    <a:pt x="38" y="60"/>
                  </a:lnTo>
                  <a:lnTo>
                    <a:pt x="38" y="56"/>
                  </a:lnTo>
                  <a:lnTo>
                    <a:pt x="38" y="56"/>
                  </a:lnTo>
                  <a:lnTo>
                    <a:pt x="40" y="52"/>
                  </a:lnTo>
                  <a:lnTo>
                    <a:pt x="42" y="50"/>
                  </a:lnTo>
                  <a:lnTo>
                    <a:pt x="46" y="48"/>
                  </a:lnTo>
                  <a:lnTo>
                    <a:pt x="50" y="48"/>
                  </a:lnTo>
                  <a:lnTo>
                    <a:pt x="140" y="68"/>
                  </a:lnTo>
                  <a:lnTo>
                    <a:pt x="140" y="68"/>
                  </a:lnTo>
                  <a:lnTo>
                    <a:pt x="144" y="70"/>
                  </a:lnTo>
                  <a:lnTo>
                    <a:pt x="146" y="72"/>
                  </a:lnTo>
                  <a:lnTo>
                    <a:pt x="148" y="76"/>
                  </a:lnTo>
                  <a:lnTo>
                    <a:pt x="148" y="80"/>
                  </a:lnTo>
                  <a:lnTo>
                    <a:pt x="148" y="80"/>
                  </a:lnTo>
                  <a:lnTo>
                    <a:pt x="144" y="86"/>
                  </a:lnTo>
                  <a:lnTo>
                    <a:pt x="138" y="88"/>
                  </a:lnTo>
                  <a:lnTo>
                    <a:pt x="138" y="88"/>
                  </a:lnTo>
                  <a:close/>
                  <a:moveTo>
                    <a:pt x="78" y="172"/>
                  </a:moveTo>
                  <a:lnTo>
                    <a:pt x="78" y="126"/>
                  </a:lnTo>
                  <a:lnTo>
                    <a:pt x="78" y="126"/>
                  </a:lnTo>
                  <a:lnTo>
                    <a:pt x="70" y="126"/>
                  </a:lnTo>
                  <a:lnTo>
                    <a:pt x="62" y="128"/>
                  </a:lnTo>
                  <a:lnTo>
                    <a:pt x="56" y="132"/>
                  </a:lnTo>
                  <a:lnTo>
                    <a:pt x="50" y="136"/>
                  </a:lnTo>
                  <a:lnTo>
                    <a:pt x="44" y="142"/>
                  </a:lnTo>
                  <a:lnTo>
                    <a:pt x="42" y="150"/>
                  </a:lnTo>
                  <a:lnTo>
                    <a:pt x="40" y="158"/>
                  </a:lnTo>
                  <a:lnTo>
                    <a:pt x="38" y="168"/>
                  </a:lnTo>
                  <a:lnTo>
                    <a:pt x="38" y="168"/>
                  </a:lnTo>
                  <a:lnTo>
                    <a:pt x="40" y="176"/>
                  </a:lnTo>
                  <a:lnTo>
                    <a:pt x="42" y="186"/>
                  </a:lnTo>
                  <a:lnTo>
                    <a:pt x="44" y="194"/>
                  </a:lnTo>
                  <a:lnTo>
                    <a:pt x="50" y="202"/>
                  </a:lnTo>
                  <a:lnTo>
                    <a:pt x="56" y="208"/>
                  </a:lnTo>
                  <a:lnTo>
                    <a:pt x="62" y="212"/>
                  </a:lnTo>
                  <a:lnTo>
                    <a:pt x="70" y="216"/>
                  </a:lnTo>
                  <a:lnTo>
                    <a:pt x="78" y="218"/>
                  </a:lnTo>
                  <a:lnTo>
                    <a:pt x="78" y="218"/>
                  </a:lnTo>
                  <a:lnTo>
                    <a:pt x="84" y="218"/>
                  </a:lnTo>
                  <a:lnTo>
                    <a:pt x="92" y="216"/>
                  </a:lnTo>
                  <a:lnTo>
                    <a:pt x="98" y="212"/>
                  </a:lnTo>
                  <a:lnTo>
                    <a:pt x="104" y="208"/>
                  </a:lnTo>
                  <a:lnTo>
                    <a:pt x="110" y="202"/>
                  </a:lnTo>
                  <a:lnTo>
                    <a:pt x="114" y="194"/>
                  </a:lnTo>
                  <a:lnTo>
                    <a:pt x="116" y="186"/>
                  </a:lnTo>
                  <a:lnTo>
                    <a:pt x="116" y="176"/>
                  </a:lnTo>
                  <a:lnTo>
                    <a:pt x="78" y="172"/>
                  </a:lnTo>
                  <a:close/>
                  <a:moveTo>
                    <a:pt x="128" y="166"/>
                  </a:moveTo>
                  <a:lnTo>
                    <a:pt x="128" y="166"/>
                  </a:lnTo>
                  <a:lnTo>
                    <a:pt x="126" y="156"/>
                  </a:lnTo>
                  <a:lnTo>
                    <a:pt x="124" y="146"/>
                  </a:lnTo>
                  <a:lnTo>
                    <a:pt x="122" y="138"/>
                  </a:lnTo>
                  <a:lnTo>
                    <a:pt x="116" y="132"/>
                  </a:lnTo>
                  <a:lnTo>
                    <a:pt x="110" y="126"/>
                  </a:lnTo>
                  <a:lnTo>
                    <a:pt x="104" y="120"/>
                  </a:lnTo>
                  <a:lnTo>
                    <a:pt x="96" y="116"/>
                  </a:lnTo>
                  <a:lnTo>
                    <a:pt x="88" y="114"/>
                  </a:lnTo>
                  <a:lnTo>
                    <a:pt x="88" y="160"/>
                  </a:lnTo>
                  <a:lnTo>
                    <a:pt x="128" y="16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p:grpSp>
        <p:nvGrpSpPr>
          <p:cNvPr id="16" name="Group 8"/>
          <p:cNvGrpSpPr/>
          <p:nvPr/>
        </p:nvGrpSpPr>
        <p:grpSpPr>
          <a:xfrm>
            <a:off x="4886846" y="3765205"/>
            <a:ext cx="2449148" cy="2302746"/>
            <a:chOff x="4806171" y="1803138"/>
            <a:chExt cx="1584176" cy="1584176"/>
          </a:xfrm>
        </p:grpSpPr>
        <p:sp>
          <p:nvSpPr>
            <p:cNvPr id="17" name="Teardrop 27"/>
            <p:cNvSpPr/>
            <p:nvPr/>
          </p:nvSpPr>
          <p:spPr bwMode="ltGray">
            <a:xfrm rot="5400000">
              <a:off x="4806171" y="1803138"/>
              <a:ext cx="1584176" cy="1584176"/>
            </a:xfrm>
            <a:prstGeom prst="teardrop">
              <a:avLst/>
            </a:prstGeom>
            <a:solidFill>
              <a:srgbClr val="31BEFD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8" name="Oval 29"/>
            <p:cNvSpPr/>
            <p:nvPr/>
          </p:nvSpPr>
          <p:spPr bwMode="ltGray">
            <a:xfrm>
              <a:off x="6066780" y="3080305"/>
              <a:ext cx="216024" cy="216024"/>
            </a:xfrm>
            <a:prstGeom prst="ellipse">
              <a:avLst/>
            </a:prstGeom>
            <a:solidFill>
              <a:schemeClr val="bg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20" name="TextBox 282"/>
            <p:cNvSpPr txBox="1"/>
            <p:nvPr/>
          </p:nvSpPr>
          <p:spPr>
            <a:xfrm>
              <a:off x="4999254" y="2032145"/>
              <a:ext cx="1198009" cy="77038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hangingPunct="0"/>
              <a:r>
                <a:rPr lang="de-DE" sz="16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…die </a:t>
              </a:r>
              <a:r>
                <a:rPr lang="de-DE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Ersatzmesszelle im Schrank X </a:t>
              </a:r>
              <a:r>
                <a:rPr lang="de-DE" sz="16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steht. Wenn die letzte verbraucht ist, unbedingt</a:t>
              </a:r>
              <a:r>
                <a:rPr lang="de-DE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neue bestellen</a:t>
              </a:r>
              <a:r>
                <a:rPr lang="de-DE" sz="16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! </a:t>
              </a:r>
              <a:endParaRPr lang="de-DE" sz="16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1" name="Textfeld 20"/>
          <p:cNvSpPr txBox="1"/>
          <p:nvPr/>
        </p:nvSpPr>
        <p:spPr>
          <a:xfrm>
            <a:off x="612775" y="628213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/>
              <a:t>Wusstest du, dass…?</a:t>
            </a:r>
          </a:p>
        </p:txBody>
      </p:sp>
      <p:grpSp>
        <p:nvGrpSpPr>
          <p:cNvPr id="22" name="Group 8"/>
          <p:cNvGrpSpPr/>
          <p:nvPr/>
        </p:nvGrpSpPr>
        <p:grpSpPr>
          <a:xfrm>
            <a:off x="1525405" y="1076880"/>
            <a:ext cx="3074400" cy="3074534"/>
            <a:chOff x="4806171" y="1803138"/>
            <a:chExt cx="1584176" cy="1584176"/>
          </a:xfrm>
        </p:grpSpPr>
        <p:sp>
          <p:nvSpPr>
            <p:cNvPr id="24" name="Oval 29"/>
            <p:cNvSpPr/>
            <p:nvPr/>
          </p:nvSpPr>
          <p:spPr bwMode="ltGray">
            <a:xfrm>
              <a:off x="6066780" y="3080305"/>
              <a:ext cx="216024" cy="216024"/>
            </a:xfrm>
            <a:prstGeom prst="ellipse">
              <a:avLst/>
            </a:prstGeom>
            <a:solidFill>
              <a:schemeClr val="bg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23" name="Teardrop 27"/>
            <p:cNvSpPr/>
            <p:nvPr/>
          </p:nvSpPr>
          <p:spPr bwMode="ltGray">
            <a:xfrm rot="5400000">
              <a:off x="4806171" y="1803138"/>
              <a:ext cx="1584176" cy="1584176"/>
            </a:xfrm>
            <a:prstGeom prst="teardrop">
              <a:avLst/>
            </a:prstGeom>
            <a:solidFill>
              <a:srgbClr val="31BEFD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26" name="TextBox 282"/>
            <p:cNvSpPr txBox="1"/>
            <p:nvPr/>
          </p:nvSpPr>
          <p:spPr>
            <a:xfrm>
              <a:off x="4999254" y="2032145"/>
              <a:ext cx="1198009" cy="77038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hangingPunct="0"/>
              <a:r>
                <a:rPr lang="de-DE" sz="1600" dirty="0" smtClean="0"/>
                <a:t>… </a:t>
              </a:r>
              <a:r>
                <a:rPr lang="de-DE" sz="1600" b="1" dirty="0" smtClean="0"/>
                <a:t>Kaliumchlorid</a:t>
              </a:r>
              <a:r>
                <a:rPr lang="de-DE" sz="1600" dirty="0" smtClean="0"/>
                <a:t> unter </a:t>
              </a:r>
              <a:r>
                <a:rPr lang="de-DE" sz="1600" dirty="0"/>
                <a:t>dem Messgerät in einer 500 g </a:t>
              </a:r>
              <a:r>
                <a:rPr lang="de-DE" sz="1600" dirty="0" smtClean="0"/>
                <a:t>Flasche von Merck steht? </a:t>
              </a:r>
            </a:p>
            <a:p>
              <a:pPr hangingPunct="0"/>
              <a:r>
                <a:rPr lang="de-DE" sz="1600" dirty="0" smtClean="0"/>
                <a:t>Am </a:t>
              </a:r>
              <a:r>
                <a:rPr lang="de-DE" sz="1600" dirty="0"/>
                <a:t>besten 10-12 g </a:t>
              </a:r>
              <a:r>
                <a:rPr lang="de-DE" sz="1600" b="1" dirty="0"/>
                <a:t>in einem Porzellantiegel trocknen</a:t>
              </a:r>
              <a:r>
                <a:rPr lang="de-DE" sz="1600" dirty="0"/>
                <a:t>. </a:t>
              </a:r>
              <a:r>
                <a:rPr lang="de-DE" sz="1600" dirty="0" smtClean="0"/>
                <a:t>Das restliche </a:t>
              </a:r>
              <a:r>
                <a:rPr lang="de-DE" sz="1600" dirty="0" err="1"/>
                <a:t>KCl</a:t>
              </a:r>
              <a:r>
                <a:rPr lang="de-DE" sz="1600" dirty="0"/>
                <a:t> darf unter </a:t>
              </a:r>
              <a:r>
                <a:rPr lang="de-DE" sz="1600" dirty="0" smtClean="0"/>
                <a:t>keinen Umständen </a:t>
              </a:r>
              <a:r>
                <a:rPr lang="de-DE" sz="1600" dirty="0"/>
                <a:t>zurückgefüllt werden</a:t>
              </a:r>
              <a:r>
                <a:rPr lang="de-DE" sz="1600" dirty="0" smtClean="0"/>
                <a:t>.</a:t>
              </a:r>
              <a:endParaRPr lang="de-DE" sz="1600" dirty="0"/>
            </a:p>
          </p:txBody>
        </p:sp>
      </p:grpSp>
      <p:grpSp>
        <p:nvGrpSpPr>
          <p:cNvPr id="27" name="Group 8"/>
          <p:cNvGrpSpPr/>
          <p:nvPr/>
        </p:nvGrpSpPr>
        <p:grpSpPr>
          <a:xfrm>
            <a:off x="5812912" y="1412776"/>
            <a:ext cx="2449148" cy="2302746"/>
            <a:chOff x="4806171" y="1803138"/>
            <a:chExt cx="1584176" cy="1584176"/>
          </a:xfrm>
        </p:grpSpPr>
        <p:sp>
          <p:nvSpPr>
            <p:cNvPr id="35" name="Teardrop 27"/>
            <p:cNvSpPr/>
            <p:nvPr/>
          </p:nvSpPr>
          <p:spPr bwMode="ltGray">
            <a:xfrm rot="5400000">
              <a:off x="4806171" y="1803138"/>
              <a:ext cx="1584176" cy="1584176"/>
            </a:xfrm>
            <a:prstGeom prst="teardrop">
              <a:avLst/>
            </a:prstGeom>
            <a:solidFill>
              <a:srgbClr val="31BEFD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6" name="Oval 29"/>
            <p:cNvSpPr/>
            <p:nvPr/>
          </p:nvSpPr>
          <p:spPr bwMode="ltGray">
            <a:xfrm>
              <a:off x="6066780" y="3080305"/>
              <a:ext cx="216024" cy="216024"/>
            </a:xfrm>
            <a:prstGeom prst="ellipse">
              <a:avLst/>
            </a:prstGeom>
            <a:solidFill>
              <a:schemeClr val="bg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7" name="TextBox 282"/>
            <p:cNvSpPr txBox="1"/>
            <p:nvPr/>
          </p:nvSpPr>
          <p:spPr>
            <a:xfrm>
              <a:off x="4999254" y="2032145"/>
              <a:ext cx="1198009" cy="77038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hangingPunct="0"/>
              <a:r>
                <a:rPr lang="de-DE" sz="1600" dirty="0" smtClean="0"/>
                <a:t>… du in der </a:t>
              </a:r>
              <a:r>
                <a:rPr lang="de-DE" sz="1600" b="1" dirty="0"/>
                <a:t>Abteilung XY</a:t>
              </a:r>
              <a:r>
                <a:rPr lang="de-DE" sz="1600" dirty="0"/>
                <a:t> </a:t>
              </a:r>
              <a:r>
                <a:rPr lang="de-DE" sz="1600" dirty="0" smtClean="0"/>
                <a:t>nachfragen solltest, </a:t>
              </a:r>
              <a:r>
                <a:rPr lang="de-DE" sz="1600" dirty="0"/>
                <a:t>ob ebenfalls </a:t>
              </a:r>
              <a:r>
                <a:rPr lang="de-DE" sz="1600" dirty="0" err="1"/>
                <a:t>Kaliumchloridlösung</a:t>
              </a:r>
              <a:r>
                <a:rPr lang="de-DE" sz="1600" dirty="0"/>
                <a:t> </a:t>
              </a:r>
              <a:r>
                <a:rPr lang="de-DE" sz="1600" dirty="0" smtClean="0"/>
                <a:t>benötigt wird</a:t>
              </a:r>
              <a:r>
                <a:rPr lang="de-DE" sz="1600" dirty="0"/>
                <a:t>?</a:t>
              </a:r>
            </a:p>
          </p:txBody>
        </p:sp>
      </p:grpSp>
      <p:grpSp>
        <p:nvGrpSpPr>
          <p:cNvPr id="38" name="Group 102"/>
          <p:cNvGrpSpPr/>
          <p:nvPr/>
        </p:nvGrpSpPr>
        <p:grpSpPr>
          <a:xfrm>
            <a:off x="4027617" y="3555578"/>
            <a:ext cx="432000" cy="432000"/>
            <a:chOff x="6715798" y="5907019"/>
            <a:chExt cx="612000" cy="612000"/>
          </a:xfrm>
        </p:grpSpPr>
        <p:sp>
          <p:nvSpPr>
            <p:cNvPr id="39" name="Oval 242"/>
            <p:cNvSpPr/>
            <p:nvPr/>
          </p:nvSpPr>
          <p:spPr bwMode="ltGray">
            <a:xfrm>
              <a:off x="6715798" y="5907019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40" name="Freeform 4950"/>
            <p:cNvSpPr>
              <a:spLocks noEditPoints="1"/>
            </p:cNvSpPr>
            <p:nvPr/>
          </p:nvSpPr>
          <p:spPr bwMode="auto">
            <a:xfrm>
              <a:off x="6867936" y="6031592"/>
              <a:ext cx="307724" cy="414337"/>
            </a:xfrm>
            <a:custGeom>
              <a:avLst/>
              <a:gdLst>
                <a:gd name="T0" fmla="*/ 188 w 254"/>
                <a:gd name="T1" fmla="*/ 216 h 342"/>
                <a:gd name="T2" fmla="*/ 150 w 254"/>
                <a:gd name="T3" fmla="*/ 196 h 342"/>
                <a:gd name="T4" fmla="*/ 130 w 254"/>
                <a:gd name="T5" fmla="*/ 162 h 342"/>
                <a:gd name="T6" fmla="*/ 126 w 254"/>
                <a:gd name="T7" fmla="*/ 148 h 342"/>
                <a:gd name="T8" fmla="*/ 126 w 254"/>
                <a:gd name="T9" fmla="*/ 132 h 342"/>
                <a:gd name="T10" fmla="*/ 136 w 254"/>
                <a:gd name="T11" fmla="*/ 106 h 342"/>
                <a:gd name="T12" fmla="*/ 130 w 254"/>
                <a:gd name="T13" fmla="*/ 4 h 342"/>
                <a:gd name="T14" fmla="*/ 122 w 254"/>
                <a:gd name="T15" fmla="*/ 0 h 342"/>
                <a:gd name="T16" fmla="*/ 24 w 254"/>
                <a:gd name="T17" fmla="*/ 148 h 342"/>
                <a:gd name="T18" fmla="*/ 8 w 254"/>
                <a:gd name="T19" fmla="*/ 174 h 342"/>
                <a:gd name="T20" fmla="*/ 0 w 254"/>
                <a:gd name="T21" fmla="*/ 220 h 342"/>
                <a:gd name="T22" fmla="*/ 0 w 254"/>
                <a:gd name="T23" fmla="*/ 228 h 342"/>
                <a:gd name="T24" fmla="*/ 6 w 254"/>
                <a:gd name="T25" fmla="*/ 254 h 342"/>
                <a:gd name="T26" fmla="*/ 40 w 254"/>
                <a:gd name="T27" fmla="*/ 310 h 342"/>
                <a:gd name="T28" fmla="*/ 98 w 254"/>
                <a:gd name="T29" fmla="*/ 340 h 342"/>
                <a:gd name="T30" fmla="*/ 146 w 254"/>
                <a:gd name="T31" fmla="*/ 340 h 342"/>
                <a:gd name="T32" fmla="*/ 204 w 254"/>
                <a:gd name="T33" fmla="*/ 310 h 342"/>
                <a:gd name="T34" fmla="*/ 238 w 254"/>
                <a:gd name="T35" fmla="*/ 254 h 342"/>
                <a:gd name="T36" fmla="*/ 244 w 254"/>
                <a:gd name="T37" fmla="*/ 228 h 342"/>
                <a:gd name="T38" fmla="*/ 244 w 254"/>
                <a:gd name="T39" fmla="*/ 220 h 342"/>
                <a:gd name="T40" fmla="*/ 234 w 254"/>
                <a:gd name="T41" fmla="*/ 210 h 342"/>
                <a:gd name="T42" fmla="*/ 202 w 254"/>
                <a:gd name="T43" fmla="*/ 216 h 342"/>
                <a:gd name="T44" fmla="*/ 122 w 254"/>
                <a:gd name="T45" fmla="*/ 308 h 342"/>
                <a:gd name="T46" fmla="*/ 76 w 254"/>
                <a:gd name="T47" fmla="*/ 296 h 342"/>
                <a:gd name="T48" fmla="*/ 44 w 254"/>
                <a:gd name="T49" fmla="*/ 262 h 342"/>
                <a:gd name="T50" fmla="*/ 36 w 254"/>
                <a:gd name="T51" fmla="*/ 224 h 342"/>
                <a:gd name="T52" fmla="*/ 42 w 254"/>
                <a:gd name="T53" fmla="*/ 214 h 342"/>
                <a:gd name="T54" fmla="*/ 50 w 254"/>
                <a:gd name="T55" fmla="*/ 214 h 342"/>
                <a:gd name="T56" fmla="*/ 56 w 254"/>
                <a:gd name="T57" fmla="*/ 224 h 342"/>
                <a:gd name="T58" fmla="*/ 58 w 254"/>
                <a:gd name="T59" fmla="*/ 246 h 342"/>
                <a:gd name="T60" fmla="*/ 80 w 254"/>
                <a:gd name="T61" fmla="*/ 276 h 342"/>
                <a:gd name="T62" fmla="*/ 122 w 254"/>
                <a:gd name="T63" fmla="*/ 288 h 342"/>
                <a:gd name="T64" fmla="*/ 128 w 254"/>
                <a:gd name="T65" fmla="*/ 290 h 342"/>
                <a:gd name="T66" fmla="*/ 132 w 254"/>
                <a:gd name="T67" fmla="*/ 298 h 342"/>
                <a:gd name="T68" fmla="*/ 124 w 254"/>
                <a:gd name="T69" fmla="*/ 306 h 342"/>
                <a:gd name="T70" fmla="*/ 248 w 254"/>
                <a:gd name="T71" fmla="*/ 116 h 342"/>
                <a:gd name="T72" fmla="*/ 206 w 254"/>
                <a:gd name="T73" fmla="*/ 52 h 342"/>
                <a:gd name="T74" fmla="*/ 196 w 254"/>
                <a:gd name="T75" fmla="*/ 52 h 342"/>
                <a:gd name="T76" fmla="*/ 156 w 254"/>
                <a:gd name="T77" fmla="*/ 116 h 342"/>
                <a:gd name="T78" fmla="*/ 148 w 254"/>
                <a:gd name="T79" fmla="*/ 142 h 342"/>
                <a:gd name="T80" fmla="*/ 148 w 254"/>
                <a:gd name="T81" fmla="*/ 146 h 342"/>
                <a:gd name="T82" fmla="*/ 160 w 254"/>
                <a:gd name="T83" fmla="*/ 174 h 342"/>
                <a:gd name="T84" fmla="*/ 182 w 254"/>
                <a:gd name="T85" fmla="*/ 190 h 342"/>
                <a:gd name="T86" fmla="*/ 202 w 254"/>
                <a:gd name="T87" fmla="*/ 194 h 342"/>
                <a:gd name="T88" fmla="*/ 230 w 254"/>
                <a:gd name="T89" fmla="*/ 186 h 342"/>
                <a:gd name="T90" fmla="*/ 248 w 254"/>
                <a:gd name="T91" fmla="*/ 166 h 342"/>
                <a:gd name="T92" fmla="*/ 254 w 254"/>
                <a:gd name="T93" fmla="*/ 146 h 342"/>
                <a:gd name="T94" fmla="*/ 254 w 254"/>
                <a:gd name="T95" fmla="*/ 142 h 342"/>
                <a:gd name="T96" fmla="*/ 248 w 254"/>
                <a:gd name="T97" fmla="*/ 116 h 342"/>
                <a:gd name="T98" fmla="*/ 196 w 254"/>
                <a:gd name="T99" fmla="*/ 174 h 342"/>
                <a:gd name="T100" fmla="*/ 174 w 254"/>
                <a:gd name="T101" fmla="*/ 164 h 342"/>
                <a:gd name="T102" fmla="*/ 166 w 254"/>
                <a:gd name="T103" fmla="*/ 144 h 342"/>
                <a:gd name="T104" fmla="*/ 166 w 254"/>
                <a:gd name="T105" fmla="*/ 132 h 342"/>
                <a:gd name="T106" fmla="*/ 176 w 254"/>
                <a:gd name="T107" fmla="*/ 132 h 342"/>
                <a:gd name="T108" fmla="*/ 180 w 254"/>
                <a:gd name="T109" fmla="*/ 146 h 342"/>
                <a:gd name="T110" fmla="*/ 192 w 254"/>
                <a:gd name="T111" fmla="*/ 160 h 342"/>
                <a:gd name="T112" fmla="*/ 204 w 254"/>
                <a:gd name="T113" fmla="*/ 162 h 342"/>
                <a:gd name="T114" fmla="*/ 212 w 254"/>
                <a:gd name="T115" fmla="*/ 168 h 342"/>
                <a:gd name="T116" fmla="*/ 204 w 254"/>
                <a:gd name="T117" fmla="*/ 176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54" h="342">
                  <a:moveTo>
                    <a:pt x="202" y="216"/>
                  </a:moveTo>
                  <a:lnTo>
                    <a:pt x="202" y="216"/>
                  </a:lnTo>
                  <a:lnTo>
                    <a:pt x="188" y="216"/>
                  </a:lnTo>
                  <a:lnTo>
                    <a:pt x="174" y="212"/>
                  </a:lnTo>
                  <a:lnTo>
                    <a:pt x="162" y="206"/>
                  </a:lnTo>
                  <a:lnTo>
                    <a:pt x="150" y="196"/>
                  </a:lnTo>
                  <a:lnTo>
                    <a:pt x="142" y="188"/>
                  </a:lnTo>
                  <a:lnTo>
                    <a:pt x="134" y="176"/>
                  </a:lnTo>
                  <a:lnTo>
                    <a:pt x="130" y="162"/>
                  </a:lnTo>
                  <a:lnTo>
                    <a:pt x="126" y="148"/>
                  </a:lnTo>
                  <a:lnTo>
                    <a:pt x="126" y="148"/>
                  </a:lnTo>
                  <a:lnTo>
                    <a:pt x="126" y="148"/>
                  </a:lnTo>
                  <a:lnTo>
                    <a:pt x="126" y="142"/>
                  </a:lnTo>
                  <a:lnTo>
                    <a:pt x="126" y="142"/>
                  </a:lnTo>
                  <a:lnTo>
                    <a:pt x="126" y="132"/>
                  </a:lnTo>
                  <a:lnTo>
                    <a:pt x="128" y="124"/>
                  </a:lnTo>
                  <a:lnTo>
                    <a:pt x="136" y="106"/>
                  </a:lnTo>
                  <a:lnTo>
                    <a:pt x="136" y="106"/>
                  </a:lnTo>
                  <a:lnTo>
                    <a:pt x="136" y="104"/>
                  </a:lnTo>
                  <a:lnTo>
                    <a:pt x="164" y="58"/>
                  </a:lnTo>
                  <a:lnTo>
                    <a:pt x="130" y="4"/>
                  </a:lnTo>
                  <a:lnTo>
                    <a:pt x="130" y="4"/>
                  </a:lnTo>
                  <a:lnTo>
                    <a:pt x="126" y="0"/>
                  </a:lnTo>
                  <a:lnTo>
                    <a:pt x="122" y="0"/>
                  </a:lnTo>
                  <a:lnTo>
                    <a:pt x="118" y="0"/>
                  </a:lnTo>
                  <a:lnTo>
                    <a:pt x="114" y="4"/>
                  </a:lnTo>
                  <a:lnTo>
                    <a:pt x="24" y="148"/>
                  </a:lnTo>
                  <a:lnTo>
                    <a:pt x="16" y="160"/>
                  </a:lnTo>
                  <a:lnTo>
                    <a:pt x="16" y="160"/>
                  </a:lnTo>
                  <a:lnTo>
                    <a:pt x="8" y="174"/>
                  </a:lnTo>
                  <a:lnTo>
                    <a:pt x="4" y="190"/>
                  </a:lnTo>
                  <a:lnTo>
                    <a:pt x="0" y="204"/>
                  </a:lnTo>
                  <a:lnTo>
                    <a:pt x="0" y="220"/>
                  </a:lnTo>
                  <a:lnTo>
                    <a:pt x="0" y="220"/>
                  </a:lnTo>
                  <a:lnTo>
                    <a:pt x="0" y="228"/>
                  </a:lnTo>
                  <a:lnTo>
                    <a:pt x="0" y="228"/>
                  </a:lnTo>
                  <a:lnTo>
                    <a:pt x="2" y="230"/>
                  </a:lnTo>
                  <a:lnTo>
                    <a:pt x="2" y="230"/>
                  </a:lnTo>
                  <a:lnTo>
                    <a:pt x="6" y="254"/>
                  </a:lnTo>
                  <a:lnTo>
                    <a:pt x="14" y="274"/>
                  </a:lnTo>
                  <a:lnTo>
                    <a:pt x="26" y="294"/>
                  </a:lnTo>
                  <a:lnTo>
                    <a:pt x="40" y="310"/>
                  </a:lnTo>
                  <a:lnTo>
                    <a:pt x="58" y="324"/>
                  </a:lnTo>
                  <a:lnTo>
                    <a:pt x="78" y="334"/>
                  </a:lnTo>
                  <a:lnTo>
                    <a:pt x="98" y="340"/>
                  </a:lnTo>
                  <a:lnTo>
                    <a:pt x="122" y="342"/>
                  </a:lnTo>
                  <a:lnTo>
                    <a:pt x="122" y="342"/>
                  </a:lnTo>
                  <a:lnTo>
                    <a:pt x="146" y="340"/>
                  </a:lnTo>
                  <a:lnTo>
                    <a:pt x="166" y="334"/>
                  </a:lnTo>
                  <a:lnTo>
                    <a:pt x="186" y="324"/>
                  </a:lnTo>
                  <a:lnTo>
                    <a:pt x="204" y="310"/>
                  </a:lnTo>
                  <a:lnTo>
                    <a:pt x="218" y="294"/>
                  </a:lnTo>
                  <a:lnTo>
                    <a:pt x="230" y="274"/>
                  </a:lnTo>
                  <a:lnTo>
                    <a:pt x="238" y="254"/>
                  </a:lnTo>
                  <a:lnTo>
                    <a:pt x="242" y="230"/>
                  </a:lnTo>
                  <a:lnTo>
                    <a:pt x="242" y="230"/>
                  </a:lnTo>
                  <a:lnTo>
                    <a:pt x="244" y="228"/>
                  </a:lnTo>
                  <a:lnTo>
                    <a:pt x="244" y="228"/>
                  </a:lnTo>
                  <a:lnTo>
                    <a:pt x="244" y="220"/>
                  </a:lnTo>
                  <a:lnTo>
                    <a:pt x="244" y="220"/>
                  </a:lnTo>
                  <a:lnTo>
                    <a:pt x="242" y="204"/>
                  </a:lnTo>
                  <a:lnTo>
                    <a:pt x="242" y="204"/>
                  </a:lnTo>
                  <a:lnTo>
                    <a:pt x="234" y="210"/>
                  </a:lnTo>
                  <a:lnTo>
                    <a:pt x="224" y="214"/>
                  </a:lnTo>
                  <a:lnTo>
                    <a:pt x="212" y="216"/>
                  </a:lnTo>
                  <a:lnTo>
                    <a:pt x="202" y="216"/>
                  </a:lnTo>
                  <a:lnTo>
                    <a:pt x="202" y="216"/>
                  </a:lnTo>
                  <a:close/>
                  <a:moveTo>
                    <a:pt x="122" y="308"/>
                  </a:moveTo>
                  <a:lnTo>
                    <a:pt x="122" y="308"/>
                  </a:lnTo>
                  <a:lnTo>
                    <a:pt x="106" y="306"/>
                  </a:lnTo>
                  <a:lnTo>
                    <a:pt x="90" y="302"/>
                  </a:lnTo>
                  <a:lnTo>
                    <a:pt x="76" y="296"/>
                  </a:lnTo>
                  <a:lnTo>
                    <a:pt x="62" y="288"/>
                  </a:lnTo>
                  <a:lnTo>
                    <a:pt x="52" y="276"/>
                  </a:lnTo>
                  <a:lnTo>
                    <a:pt x="44" y="262"/>
                  </a:lnTo>
                  <a:lnTo>
                    <a:pt x="38" y="244"/>
                  </a:lnTo>
                  <a:lnTo>
                    <a:pt x="36" y="224"/>
                  </a:lnTo>
                  <a:lnTo>
                    <a:pt x="36" y="224"/>
                  </a:lnTo>
                  <a:lnTo>
                    <a:pt x="36" y="220"/>
                  </a:lnTo>
                  <a:lnTo>
                    <a:pt x="38" y="216"/>
                  </a:lnTo>
                  <a:lnTo>
                    <a:pt x="42" y="214"/>
                  </a:lnTo>
                  <a:lnTo>
                    <a:pt x="46" y="214"/>
                  </a:lnTo>
                  <a:lnTo>
                    <a:pt x="46" y="214"/>
                  </a:lnTo>
                  <a:lnTo>
                    <a:pt x="50" y="214"/>
                  </a:lnTo>
                  <a:lnTo>
                    <a:pt x="52" y="216"/>
                  </a:lnTo>
                  <a:lnTo>
                    <a:pt x="54" y="220"/>
                  </a:lnTo>
                  <a:lnTo>
                    <a:pt x="56" y="224"/>
                  </a:lnTo>
                  <a:lnTo>
                    <a:pt x="56" y="224"/>
                  </a:lnTo>
                  <a:lnTo>
                    <a:pt x="56" y="236"/>
                  </a:lnTo>
                  <a:lnTo>
                    <a:pt x="58" y="246"/>
                  </a:lnTo>
                  <a:lnTo>
                    <a:pt x="64" y="256"/>
                  </a:lnTo>
                  <a:lnTo>
                    <a:pt x="70" y="266"/>
                  </a:lnTo>
                  <a:lnTo>
                    <a:pt x="80" y="276"/>
                  </a:lnTo>
                  <a:lnTo>
                    <a:pt x="90" y="282"/>
                  </a:lnTo>
                  <a:lnTo>
                    <a:pt x="104" y="286"/>
                  </a:lnTo>
                  <a:lnTo>
                    <a:pt x="122" y="288"/>
                  </a:lnTo>
                  <a:lnTo>
                    <a:pt x="122" y="288"/>
                  </a:lnTo>
                  <a:lnTo>
                    <a:pt x="124" y="288"/>
                  </a:lnTo>
                  <a:lnTo>
                    <a:pt x="128" y="290"/>
                  </a:lnTo>
                  <a:lnTo>
                    <a:pt x="130" y="294"/>
                  </a:lnTo>
                  <a:lnTo>
                    <a:pt x="132" y="298"/>
                  </a:lnTo>
                  <a:lnTo>
                    <a:pt x="132" y="298"/>
                  </a:lnTo>
                  <a:lnTo>
                    <a:pt x="130" y="302"/>
                  </a:lnTo>
                  <a:lnTo>
                    <a:pt x="128" y="304"/>
                  </a:lnTo>
                  <a:lnTo>
                    <a:pt x="124" y="306"/>
                  </a:lnTo>
                  <a:lnTo>
                    <a:pt x="122" y="308"/>
                  </a:lnTo>
                  <a:lnTo>
                    <a:pt x="122" y="308"/>
                  </a:lnTo>
                  <a:close/>
                  <a:moveTo>
                    <a:pt x="248" y="116"/>
                  </a:moveTo>
                  <a:lnTo>
                    <a:pt x="210" y="56"/>
                  </a:lnTo>
                  <a:lnTo>
                    <a:pt x="210" y="56"/>
                  </a:lnTo>
                  <a:lnTo>
                    <a:pt x="206" y="52"/>
                  </a:lnTo>
                  <a:lnTo>
                    <a:pt x="202" y="50"/>
                  </a:lnTo>
                  <a:lnTo>
                    <a:pt x="202" y="50"/>
                  </a:lnTo>
                  <a:lnTo>
                    <a:pt x="196" y="52"/>
                  </a:lnTo>
                  <a:lnTo>
                    <a:pt x="192" y="56"/>
                  </a:lnTo>
                  <a:lnTo>
                    <a:pt x="156" y="116"/>
                  </a:lnTo>
                  <a:lnTo>
                    <a:pt x="156" y="116"/>
                  </a:lnTo>
                  <a:lnTo>
                    <a:pt x="150" y="128"/>
                  </a:lnTo>
                  <a:lnTo>
                    <a:pt x="148" y="142"/>
                  </a:lnTo>
                  <a:lnTo>
                    <a:pt x="148" y="142"/>
                  </a:lnTo>
                  <a:lnTo>
                    <a:pt x="148" y="146"/>
                  </a:lnTo>
                  <a:lnTo>
                    <a:pt x="148" y="146"/>
                  </a:lnTo>
                  <a:lnTo>
                    <a:pt x="148" y="146"/>
                  </a:lnTo>
                  <a:lnTo>
                    <a:pt x="150" y="156"/>
                  </a:lnTo>
                  <a:lnTo>
                    <a:pt x="154" y="166"/>
                  </a:lnTo>
                  <a:lnTo>
                    <a:pt x="160" y="174"/>
                  </a:lnTo>
                  <a:lnTo>
                    <a:pt x="166" y="180"/>
                  </a:lnTo>
                  <a:lnTo>
                    <a:pt x="174" y="186"/>
                  </a:lnTo>
                  <a:lnTo>
                    <a:pt x="182" y="190"/>
                  </a:lnTo>
                  <a:lnTo>
                    <a:pt x="192" y="194"/>
                  </a:lnTo>
                  <a:lnTo>
                    <a:pt x="202" y="194"/>
                  </a:lnTo>
                  <a:lnTo>
                    <a:pt x="202" y="194"/>
                  </a:lnTo>
                  <a:lnTo>
                    <a:pt x="212" y="194"/>
                  </a:lnTo>
                  <a:lnTo>
                    <a:pt x="220" y="190"/>
                  </a:lnTo>
                  <a:lnTo>
                    <a:pt x="230" y="186"/>
                  </a:lnTo>
                  <a:lnTo>
                    <a:pt x="236" y="180"/>
                  </a:lnTo>
                  <a:lnTo>
                    <a:pt x="244" y="174"/>
                  </a:lnTo>
                  <a:lnTo>
                    <a:pt x="248" y="166"/>
                  </a:lnTo>
                  <a:lnTo>
                    <a:pt x="252" y="156"/>
                  </a:lnTo>
                  <a:lnTo>
                    <a:pt x="254" y="146"/>
                  </a:lnTo>
                  <a:lnTo>
                    <a:pt x="254" y="146"/>
                  </a:lnTo>
                  <a:lnTo>
                    <a:pt x="254" y="146"/>
                  </a:lnTo>
                  <a:lnTo>
                    <a:pt x="254" y="142"/>
                  </a:lnTo>
                  <a:lnTo>
                    <a:pt x="254" y="142"/>
                  </a:lnTo>
                  <a:lnTo>
                    <a:pt x="252" y="128"/>
                  </a:lnTo>
                  <a:lnTo>
                    <a:pt x="248" y="116"/>
                  </a:lnTo>
                  <a:lnTo>
                    <a:pt x="248" y="116"/>
                  </a:lnTo>
                  <a:close/>
                  <a:moveTo>
                    <a:pt x="204" y="176"/>
                  </a:moveTo>
                  <a:lnTo>
                    <a:pt x="204" y="176"/>
                  </a:lnTo>
                  <a:lnTo>
                    <a:pt x="196" y="174"/>
                  </a:lnTo>
                  <a:lnTo>
                    <a:pt x="186" y="172"/>
                  </a:lnTo>
                  <a:lnTo>
                    <a:pt x="180" y="168"/>
                  </a:lnTo>
                  <a:lnTo>
                    <a:pt x="174" y="164"/>
                  </a:lnTo>
                  <a:lnTo>
                    <a:pt x="170" y="158"/>
                  </a:lnTo>
                  <a:lnTo>
                    <a:pt x="168" y="150"/>
                  </a:lnTo>
                  <a:lnTo>
                    <a:pt x="166" y="144"/>
                  </a:lnTo>
                  <a:lnTo>
                    <a:pt x="164" y="136"/>
                  </a:lnTo>
                  <a:lnTo>
                    <a:pt x="164" y="136"/>
                  </a:lnTo>
                  <a:lnTo>
                    <a:pt x="166" y="132"/>
                  </a:lnTo>
                  <a:lnTo>
                    <a:pt x="172" y="130"/>
                  </a:lnTo>
                  <a:lnTo>
                    <a:pt x="172" y="130"/>
                  </a:lnTo>
                  <a:lnTo>
                    <a:pt x="176" y="132"/>
                  </a:lnTo>
                  <a:lnTo>
                    <a:pt x="178" y="136"/>
                  </a:lnTo>
                  <a:lnTo>
                    <a:pt x="178" y="136"/>
                  </a:lnTo>
                  <a:lnTo>
                    <a:pt x="180" y="146"/>
                  </a:lnTo>
                  <a:lnTo>
                    <a:pt x="184" y="154"/>
                  </a:lnTo>
                  <a:lnTo>
                    <a:pt x="188" y="158"/>
                  </a:lnTo>
                  <a:lnTo>
                    <a:pt x="192" y="160"/>
                  </a:lnTo>
                  <a:lnTo>
                    <a:pt x="198" y="162"/>
                  </a:lnTo>
                  <a:lnTo>
                    <a:pt x="204" y="162"/>
                  </a:lnTo>
                  <a:lnTo>
                    <a:pt x="204" y="162"/>
                  </a:lnTo>
                  <a:lnTo>
                    <a:pt x="210" y="164"/>
                  </a:lnTo>
                  <a:lnTo>
                    <a:pt x="212" y="168"/>
                  </a:lnTo>
                  <a:lnTo>
                    <a:pt x="212" y="168"/>
                  </a:lnTo>
                  <a:lnTo>
                    <a:pt x="210" y="174"/>
                  </a:lnTo>
                  <a:lnTo>
                    <a:pt x="204" y="176"/>
                  </a:lnTo>
                  <a:lnTo>
                    <a:pt x="204" y="17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p:grpSp>
        <p:nvGrpSpPr>
          <p:cNvPr id="41" name="Group 943"/>
          <p:cNvGrpSpPr/>
          <p:nvPr/>
        </p:nvGrpSpPr>
        <p:grpSpPr>
          <a:xfrm>
            <a:off x="6786744" y="5508592"/>
            <a:ext cx="432000" cy="432000"/>
            <a:chOff x="1467520" y="2258092"/>
            <a:chExt cx="612000" cy="612000"/>
          </a:xfrm>
        </p:grpSpPr>
        <p:sp>
          <p:nvSpPr>
            <p:cNvPr id="42" name="Oval 245"/>
            <p:cNvSpPr/>
            <p:nvPr/>
          </p:nvSpPr>
          <p:spPr bwMode="ltGray">
            <a:xfrm>
              <a:off x="1467520" y="2258092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43" name="Freeform 4888"/>
            <p:cNvSpPr>
              <a:spLocks noEditPoints="1"/>
            </p:cNvSpPr>
            <p:nvPr/>
          </p:nvSpPr>
          <p:spPr bwMode="auto">
            <a:xfrm>
              <a:off x="1543157" y="2426474"/>
              <a:ext cx="460727" cy="281286"/>
            </a:xfrm>
            <a:custGeom>
              <a:avLst/>
              <a:gdLst>
                <a:gd name="T0" fmla="*/ 190 w 380"/>
                <a:gd name="T1" fmla="*/ 0 h 232"/>
                <a:gd name="T2" fmla="*/ 130 w 380"/>
                <a:gd name="T3" fmla="*/ 8 h 232"/>
                <a:gd name="T4" fmla="*/ 78 w 380"/>
                <a:gd name="T5" fmla="*/ 32 h 232"/>
                <a:gd name="T6" fmla="*/ 34 w 380"/>
                <a:gd name="T7" fmla="*/ 68 h 232"/>
                <a:gd name="T8" fmla="*/ 0 w 380"/>
                <a:gd name="T9" fmla="*/ 116 h 232"/>
                <a:gd name="T10" fmla="*/ 16 w 380"/>
                <a:gd name="T11" fmla="*/ 140 h 232"/>
                <a:gd name="T12" fmla="*/ 54 w 380"/>
                <a:gd name="T13" fmla="*/ 184 h 232"/>
                <a:gd name="T14" fmla="*/ 102 w 380"/>
                <a:gd name="T15" fmla="*/ 214 h 232"/>
                <a:gd name="T16" fmla="*/ 160 w 380"/>
                <a:gd name="T17" fmla="*/ 230 h 232"/>
                <a:gd name="T18" fmla="*/ 190 w 380"/>
                <a:gd name="T19" fmla="*/ 232 h 232"/>
                <a:gd name="T20" fmla="*/ 250 w 380"/>
                <a:gd name="T21" fmla="*/ 224 h 232"/>
                <a:gd name="T22" fmla="*/ 302 w 380"/>
                <a:gd name="T23" fmla="*/ 200 h 232"/>
                <a:gd name="T24" fmla="*/ 346 w 380"/>
                <a:gd name="T25" fmla="*/ 164 h 232"/>
                <a:gd name="T26" fmla="*/ 380 w 380"/>
                <a:gd name="T27" fmla="*/ 116 h 232"/>
                <a:gd name="T28" fmla="*/ 364 w 380"/>
                <a:gd name="T29" fmla="*/ 92 h 232"/>
                <a:gd name="T30" fmla="*/ 326 w 380"/>
                <a:gd name="T31" fmla="*/ 48 h 232"/>
                <a:gd name="T32" fmla="*/ 278 w 380"/>
                <a:gd name="T33" fmla="*/ 18 h 232"/>
                <a:gd name="T34" fmla="*/ 220 w 380"/>
                <a:gd name="T35" fmla="*/ 2 h 232"/>
                <a:gd name="T36" fmla="*/ 190 w 380"/>
                <a:gd name="T37" fmla="*/ 0 h 232"/>
                <a:gd name="T38" fmla="*/ 190 w 380"/>
                <a:gd name="T39" fmla="*/ 212 h 232"/>
                <a:gd name="T40" fmla="*/ 152 w 380"/>
                <a:gd name="T41" fmla="*/ 204 h 232"/>
                <a:gd name="T42" fmla="*/ 122 w 380"/>
                <a:gd name="T43" fmla="*/ 184 h 232"/>
                <a:gd name="T44" fmla="*/ 102 w 380"/>
                <a:gd name="T45" fmla="*/ 154 h 232"/>
                <a:gd name="T46" fmla="*/ 94 w 380"/>
                <a:gd name="T47" fmla="*/ 116 h 232"/>
                <a:gd name="T48" fmla="*/ 96 w 380"/>
                <a:gd name="T49" fmla="*/ 96 h 232"/>
                <a:gd name="T50" fmla="*/ 110 w 380"/>
                <a:gd name="T51" fmla="*/ 62 h 232"/>
                <a:gd name="T52" fmla="*/ 136 w 380"/>
                <a:gd name="T53" fmla="*/ 36 h 232"/>
                <a:gd name="T54" fmla="*/ 170 w 380"/>
                <a:gd name="T55" fmla="*/ 22 h 232"/>
                <a:gd name="T56" fmla="*/ 190 w 380"/>
                <a:gd name="T57" fmla="*/ 20 h 232"/>
                <a:gd name="T58" fmla="*/ 228 w 380"/>
                <a:gd name="T59" fmla="*/ 28 h 232"/>
                <a:gd name="T60" fmla="*/ 258 w 380"/>
                <a:gd name="T61" fmla="*/ 48 h 232"/>
                <a:gd name="T62" fmla="*/ 278 w 380"/>
                <a:gd name="T63" fmla="*/ 78 h 232"/>
                <a:gd name="T64" fmla="*/ 286 w 380"/>
                <a:gd name="T65" fmla="*/ 116 h 232"/>
                <a:gd name="T66" fmla="*/ 284 w 380"/>
                <a:gd name="T67" fmla="*/ 136 h 232"/>
                <a:gd name="T68" fmla="*/ 270 w 380"/>
                <a:gd name="T69" fmla="*/ 170 h 232"/>
                <a:gd name="T70" fmla="*/ 244 w 380"/>
                <a:gd name="T71" fmla="*/ 196 h 232"/>
                <a:gd name="T72" fmla="*/ 210 w 380"/>
                <a:gd name="T73" fmla="*/ 210 h 232"/>
                <a:gd name="T74" fmla="*/ 190 w 380"/>
                <a:gd name="T75" fmla="*/ 212 h 232"/>
                <a:gd name="T76" fmla="*/ 242 w 380"/>
                <a:gd name="T77" fmla="*/ 116 h 232"/>
                <a:gd name="T78" fmla="*/ 238 w 380"/>
                <a:gd name="T79" fmla="*/ 136 h 232"/>
                <a:gd name="T80" fmla="*/ 228 w 380"/>
                <a:gd name="T81" fmla="*/ 154 h 232"/>
                <a:gd name="T82" fmla="*/ 210 w 380"/>
                <a:gd name="T83" fmla="*/ 164 h 232"/>
                <a:gd name="T84" fmla="*/ 190 w 380"/>
                <a:gd name="T85" fmla="*/ 168 h 232"/>
                <a:gd name="T86" fmla="*/ 180 w 380"/>
                <a:gd name="T87" fmla="*/ 168 h 232"/>
                <a:gd name="T88" fmla="*/ 160 w 380"/>
                <a:gd name="T89" fmla="*/ 160 h 232"/>
                <a:gd name="T90" fmla="*/ 146 w 380"/>
                <a:gd name="T91" fmla="*/ 146 h 232"/>
                <a:gd name="T92" fmla="*/ 138 w 380"/>
                <a:gd name="T93" fmla="*/ 126 h 232"/>
                <a:gd name="T94" fmla="*/ 138 w 380"/>
                <a:gd name="T95" fmla="*/ 116 h 232"/>
                <a:gd name="T96" fmla="*/ 142 w 380"/>
                <a:gd name="T97" fmla="*/ 96 h 232"/>
                <a:gd name="T98" fmla="*/ 152 w 380"/>
                <a:gd name="T99" fmla="*/ 78 h 232"/>
                <a:gd name="T100" fmla="*/ 170 w 380"/>
                <a:gd name="T101" fmla="*/ 68 h 232"/>
                <a:gd name="T102" fmla="*/ 190 w 380"/>
                <a:gd name="T103" fmla="*/ 64 h 232"/>
                <a:gd name="T104" fmla="*/ 200 w 380"/>
                <a:gd name="T105" fmla="*/ 64 h 232"/>
                <a:gd name="T106" fmla="*/ 220 w 380"/>
                <a:gd name="T107" fmla="*/ 72 h 232"/>
                <a:gd name="T108" fmla="*/ 234 w 380"/>
                <a:gd name="T109" fmla="*/ 86 h 232"/>
                <a:gd name="T110" fmla="*/ 242 w 380"/>
                <a:gd name="T111" fmla="*/ 106 h 232"/>
                <a:gd name="T112" fmla="*/ 242 w 380"/>
                <a:gd name="T113" fmla="*/ 116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80" h="232">
                  <a:moveTo>
                    <a:pt x="190" y="0"/>
                  </a:moveTo>
                  <a:lnTo>
                    <a:pt x="190" y="0"/>
                  </a:lnTo>
                  <a:lnTo>
                    <a:pt x="160" y="2"/>
                  </a:lnTo>
                  <a:lnTo>
                    <a:pt x="130" y="8"/>
                  </a:lnTo>
                  <a:lnTo>
                    <a:pt x="102" y="18"/>
                  </a:lnTo>
                  <a:lnTo>
                    <a:pt x="78" y="32"/>
                  </a:lnTo>
                  <a:lnTo>
                    <a:pt x="54" y="48"/>
                  </a:lnTo>
                  <a:lnTo>
                    <a:pt x="34" y="68"/>
                  </a:lnTo>
                  <a:lnTo>
                    <a:pt x="16" y="92"/>
                  </a:lnTo>
                  <a:lnTo>
                    <a:pt x="0" y="116"/>
                  </a:lnTo>
                  <a:lnTo>
                    <a:pt x="0" y="116"/>
                  </a:lnTo>
                  <a:lnTo>
                    <a:pt x="16" y="140"/>
                  </a:lnTo>
                  <a:lnTo>
                    <a:pt x="34" y="164"/>
                  </a:lnTo>
                  <a:lnTo>
                    <a:pt x="54" y="184"/>
                  </a:lnTo>
                  <a:lnTo>
                    <a:pt x="78" y="200"/>
                  </a:lnTo>
                  <a:lnTo>
                    <a:pt x="102" y="214"/>
                  </a:lnTo>
                  <a:lnTo>
                    <a:pt x="130" y="224"/>
                  </a:lnTo>
                  <a:lnTo>
                    <a:pt x="160" y="230"/>
                  </a:lnTo>
                  <a:lnTo>
                    <a:pt x="190" y="232"/>
                  </a:lnTo>
                  <a:lnTo>
                    <a:pt x="190" y="232"/>
                  </a:lnTo>
                  <a:lnTo>
                    <a:pt x="220" y="230"/>
                  </a:lnTo>
                  <a:lnTo>
                    <a:pt x="250" y="224"/>
                  </a:lnTo>
                  <a:lnTo>
                    <a:pt x="278" y="214"/>
                  </a:lnTo>
                  <a:lnTo>
                    <a:pt x="302" y="200"/>
                  </a:lnTo>
                  <a:lnTo>
                    <a:pt x="326" y="184"/>
                  </a:lnTo>
                  <a:lnTo>
                    <a:pt x="346" y="164"/>
                  </a:lnTo>
                  <a:lnTo>
                    <a:pt x="364" y="140"/>
                  </a:lnTo>
                  <a:lnTo>
                    <a:pt x="380" y="116"/>
                  </a:lnTo>
                  <a:lnTo>
                    <a:pt x="380" y="116"/>
                  </a:lnTo>
                  <a:lnTo>
                    <a:pt x="364" y="92"/>
                  </a:lnTo>
                  <a:lnTo>
                    <a:pt x="346" y="68"/>
                  </a:lnTo>
                  <a:lnTo>
                    <a:pt x="326" y="48"/>
                  </a:lnTo>
                  <a:lnTo>
                    <a:pt x="302" y="32"/>
                  </a:lnTo>
                  <a:lnTo>
                    <a:pt x="278" y="18"/>
                  </a:lnTo>
                  <a:lnTo>
                    <a:pt x="250" y="8"/>
                  </a:lnTo>
                  <a:lnTo>
                    <a:pt x="220" y="2"/>
                  </a:lnTo>
                  <a:lnTo>
                    <a:pt x="190" y="0"/>
                  </a:lnTo>
                  <a:lnTo>
                    <a:pt x="190" y="0"/>
                  </a:lnTo>
                  <a:close/>
                  <a:moveTo>
                    <a:pt x="190" y="212"/>
                  </a:moveTo>
                  <a:lnTo>
                    <a:pt x="190" y="212"/>
                  </a:lnTo>
                  <a:lnTo>
                    <a:pt x="170" y="210"/>
                  </a:lnTo>
                  <a:lnTo>
                    <a:pt x="152" y="204"/>
                  </a:lnTo>
                  <a:lnTo>
                    <a:pt x="136" y="196"/>
                  </a:lnTo>
                  <a:lnTo>
                    <a:pt x="122" y="184"/>
                  </a:lnTo>
                  <a:lnTo>
                    <a:pt x="110" y="170"/>
                  </a:lnTo>
                  <a:lnTo>
                    <a:pt x="102" y="154"/>
                  </a:lnTo>
                  <a:lnTo>
                    <a:pt x="96" y="136"/>
                  </a:lnTo>
                  <a:lnTo>
                    <a:pt x="94" y="116"/>
                  </a:lnTo>
                  <a:lnTo>
                    <a:pt x="94" y="116"/>
                  </a:lnTo>
                  <a:lnTo>
                    <a:pt x="96" y="96"/>
                  </a:lnTo>
                  <a:lnTo>
                    <a:pt x="102" y="78"/>
                  </a:lnTo>
                  <a:lnTo>
                    <a:pt x="110" y="62"/>
                  </a:lnTo>
                  <a:lnTo>
                    <a:pt x="122" y="48"/>
                  </a:lnTo>
                  <a:lnTo>
                    <a:pt x="136" y="36"/>
                  </a:lnTo>
                  <a:lnTo>
                    <a:pt x="152" y="28"/>
                  </a:lnTo>
                  <a:lnTo>
                    <a:pt x="170" y="22"/>
                  </a:lnTo>
                  <a:lnTo>
                    <a:pt x="190" y="20"/>
                  </a:lnTo>
                  <a:lnTo>
                    <a:pt x="190" y="20"/>
                  </a:lnTo>
                  <a:lnTo>
                    <a:pt x="210" y="22"/>
                  </a:lnTo>
                  <a:lnTo>
                    <a:pt x="228" y="28"/>
                  </a:lnTo>
                  <a:lnTo>
                    <a:pt x="244" y="36"/>
                  </a:lnTo>
                  <a:lnTo>
                    <a:pt x="258" y="48"/>
                  </a:lnTo>
                  <a:lnTo>
                    <a:pt x="270" y="62"/>
                  </a:lnTo>
                  <a:lnTo>
                    <a:pt x="278" y="78"/>
                  </a:lnTo>
                  <a:lnTo>
                    <a:pt x="284" y="96"/>
                  </a:lnTo>
                  <a:lnTo>
                    <a:pt x="286" y="116"/>
                  </a:lnTo>
                  <a:lnTo>
                    <a:pt x="286" y="116"/>
                  </a:lnTo>
                  <a:lnTo>
                    <a:pt x="284" y="136"/>
                  </a:lnTo>
                  <a:lnTo>
                    <a:pt x="278" y="154"/>
                  </a:lnTo>
                  <a:lnTo>
                    <a:pt x="270" y="170"/>
                  </a:lnTo>
                  <a:lnTo>
                    <a:pt x="258" y="184"/>
                  </a:lnTo>
                  <a:lnTo>
                    <a:pt x="244" y="196"/>
                  </a:lnTo>
                  <a:lnTo>
                    <a:pt x="228" y="204"/>
                  </a:lnTo>
                  <a:lnTo>
                    <a:pt x="210" y="210"/>
                  </a:lnTo>
                  <a:lnTo>
                    <a:pt x="190" y="212"/>
                  </a:lnTo>
                  <a:lnTo>
                    <a:pt x="190" y="212"/>
                  </a:lnTo>
                  <a:close/>
                  <a:moveTo>
                    <a:pt x="242" y="116"/>
                  </a:moveTo>
                  <a:lnTo>
                    <a:pt x="242" y="116"/>
                  </a:lnTo>
                  <a:lnTo>
                    <a:pt x="242" y="126"/>
                  </a:lnTo>
                  <a:lnTo>
                    <a:pt x="238" y="136"/>
                  </a:lnTo>
                  <a:lnTo>
                    <a:pt x="234" y="146"/>
                  </a:lnTo>
                  <a:lnTo>
                    <a:pt x="228" y="154"/>
                  </a:lnTo>
                  <a:lnTo>
                    <a:pt x="220" y="160"/>
                  </a:lnTo>
                  <a:lnTo>
                    <a:pt x="210" y="164"/>
                  </a:lnTo>
                  <a:lnTo>
                    <a:pt x="200" y="168"/>
                  </a:lnTo>
                  <a:lnTo>
                    <a:pt x="190" y="168"/>
                  </a:lnTo>
                  <a:lnTo>
                    <a:pt x="190" y="168"/>
                  </a:lnTo>
                  <a:lnTo>
                    <a:pt x="180" y="168"/>
                  </a:lnTo>
                  <a:lnTo>
                    <a:pt x="170" y="164"/>
                  </a:lnTo>
                  <a:lnTo>
                    <a:pt x="160" y="160"/>
                  </a:lnTo>
                  <a:lnTo>
                    <a:pt x="152" y="154"/>
                  </a:lnTo>
                  <a:lnTo>
                    <a:pt x="146" y="146"/>
                  </a:lnTo>
                  <a:lnTo>
                    <a:pt x="142" y="136"/>
                  </a:lnTo>
                  <a:lnTo>
                    <a:pt x="138" y="126"/>
                  </a:lnTo>
                  <a:lnTo>
                    <a:pt x="138" y="116"/>
                  </a:lnTo>
                  <a:lnTo>
                    <a:pt x="138" y="116"/>
                  </a:lnTo>
                  <a:lnTo>
                    <a:pt x="138" y="106"/>
                  </a:lnTo>
                  <a:lnTo>
                    <a:pt x="142" y="96"/>
                  </a:lnTo>
                  <a:lnTo>
                    <a:pt x="146" y="86"/>
                  </a:lnTo>
                  <a:lnTo>
                    <a:pt x="152" y="78"/>
                  </a:lnTo>
                  <a:lnTo>
                    <a:pt x="160" y="72"/>
                  </a:lnTo>
                  <a:lnTo>
                    <a:pt x="170" y="68"/>
                  </a:lnTo>
                  <a:lnTo>
                    <a:pt x="180" y="64"/>
                  </a:lnTo>
                  <a:lnTo>
                    <a:pt x="190" y="64"/>
                  </a:lnTo>
                  <a:lnTo>
                    <a:pt x="190" y="64"/>
                  </a:lnTo>
                  <a:lnTo>
                    <a:pt x="200" y="64"/>
                  </a:lnTo>
                  <a:lnTo>
                    <a:pt x="210" y="68"/>
                  </a:lnTo>
                  <a:lnTo>
                    <a:pt x="220" y="72"/>
                  </a:lnTo>
                  <a:lnTo>
                    <a:pt x="228" y="78"/>
                  </a:lnTo>
                  <a:lnTo>
                    <a:pt x="234" y="86"/>
                  </a:lnTo>
                  <a:lnTo>
                    <a:pt x="238" y="96"/>
                  </a:lnTo>
                  <a:lnTo>
                    <a:pt x="242" y="106"/>
                  </a:lnTo>
                  <a:lnTo>
                    <a:pt x="242" y="116"/>
                  </a:lnTo>
                  <a:lnTo>
                    <a:pt x="242" y="1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p:grpSp>
        <p:nvGrpSpPr>
          <p:cNvPr id="31" name="Group 6315"/>
          <p:cNvGrpSpPr/>
          <p:nvPr/>
        </p:nvGrpSpPr>
        <p:grpSpPr>
          <a:xfrm>
            <a:off x="7718876" y="3195943"/>
            <a:ext cx="432000" cy="432000"/>
            <a:chOff x="9617181" y="3474401"/>
            <a:chExt cx="612000" cy="612000"/>
          </a:xfrm>
        </p:grpSpPr>
        <p:sp>
          <p:nvSpPr>
            <p:cNvPr id="44" name="Oval 155"/>
            <p:cNvSpPr/>
            <p:nvPr/>
          </p:nvSpPr>
          <p:spPr bwMode="ltGray">
            <a:xfrm>
              <a:off x="9617181" y="3474401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45" name="Freeform 4848"/>
            <p:cNvSpPr>
              <a:spLocks noEditPoints="1"/>
            </p:cNvSpPr>
            <p:nvPr/>
          </p:nvSpPr>
          <p:spPr bwMode="auto">
            <a:xfrm>
              <a:off x="9707113" y="3558784"/>
              <a:ext cx="431358" cy="382617"/>
            </a:xfrm>
            <a:custGeom>
              <a:avLst/>
              <a:gdLst>
                <a:gd name="T0" fmla="*/ 198 w 354"/>
                <a:gd name="T1" fmla="*/ 12 h 314"/>
                <a:gd name="T2" fmla="*/ 194 w 354"/>
                <a:gd name="T3" fmla="*/ 8 h 314"/>
                <a:gd name="T4" fmla="*/ 184 w 354"/>
                <a:gd name="T5" fmla="*/ 0 h 314"/>
                <a:gd name="T6" fmla="*/ 178 w 354"/>
                <a:gd name="T7" fmla="*/ 0 h 314"/>
                <a:gd name="T8" fmla="*/ 166 w 354"/>
                <a:gd name="T9" fmla="*/ 4 h 314"/>
                <a:gd name="T10" fmla="*/ 158 w 354"/>
                <a:gd name="T11" fmla="*/ 12 h 314"/>
                <a:gd name="T12" fmla="*/ 4 w 354"/>
                <a:gd name="T13" fmla="*/ 278 h 314"/>
                <a:gd name="T14" fmla="*/ 0 w 354"/>
                <a:gd name="T15" fmla="*/ 290 h 314"/>
                <a:gd name="T16" fmla="*/ 4 w 354"/>
                <a:gd name="T17" fmla="*/ 302 h 314"/>
                <a:gd name="T18" fmla="*/ 8 w 354"/>
                <a:gd name="T19" fmla="*/ 306 h 314"/>
                <a:gd name="T20" fmla="*/ 18 w 354"/>
                <a:gd name="T21" fmla="*/ 312 h 314"/>
                <a:gd name="T22" fmla="*/ 330 w 354"/>
                <a:gd name="T23" fmla="*/ 314 h 314"/>
                <a:gd name="T24" fmla="*/ 338 w 354"/>
                <a:gd name="T25" fmla="*/ 312 h 314"/>
                <a:gd name="T26" fmla="*/ 348 w 354"/>
                <a:gd name="T27" fmla="*/ 306 h 314"/>
                <a:gd name="T28" fmla="*/ 352 w 354"/>
                <a:gd name="T29" fmla="*/ 302 h 314"/>
                <a:gd name="T30" fmla="*/ 354 w 354"/>
                <a:gd name="T31" fmla="*/ 290 h 314"/>
                <a:gd name="T32" fmla="*/ 352 w 354"/>
                <a:gd name="T33" fmla="*/ 278 h 314"/>
                <a:gd name="T34" fmla="*/ 42 w 354"/>
                <a:gd name="T35" fmla="*/ 280 h 314"/>
                <a:gd name="T36" fmla="*/ 314 w 354"/>
                <a:gd name="T37" fmla="*/ 280 h 314"/>
                <a:gd name="T38" fmla="*/ 160 w 354"/>
                <a:gd name="T39" fmla="*/ 142 h 314"/>
                <a:gd name="T40" fmla="*/ 158 w 354"/>
                <a:gd name="T41" fmla="*/ 132 h 314"/>
                <a:gd name="T42" fmla="*/ 160 w 354"/>
                <a:gd name="T43" fmla="*/ 126 h 314"/>
                <a:gd name="T44" fmla="*/ 164 w 354"/>
                <a:gd name="T45" fmla="*/ 122 h 314"/>
                <a:gd name="T46" fmla="*/ 178 w 354"/>
                <a:gd name="T47" fmla="*/ 118 h 314"/>
                <a:gd name="T48" fmla="*/ 186 w 354"/>
                <a:gd name="T49" fmla="*/ 118 h 314"/>
                <a:gd name="T50" fmla="*/ 192 w 354"/>
                <a:gd name="T51" fmla="*/ 122 h 314"/>
                <a:gd name="T52" fmla="*/ 198 w 354"/>
                <a:gd name="T53" fmla="*/ 132 h 314"/>
                <a:gd name="T54" fmla="*/ 196 w 354"/>
                <a:gd name="T55" fmla="*/ 142 h 314"/>
                <a:gd name="T56" fmla="*/ 172 w 354"/>
                <a:gd name="T57" fmla="*/ 206 h 314"/>
                <a:gd name="T58" fmla="*/ 178 w 354"/>
                <a:gd name="T59" fmla="*/ 218 h 314"/>
                <a:gd name="T60" fmla="*/ 186 w 354"/>
                <a:gd name="T61" fmla="*/ 220 h 314"/>
                <a:gd name="T62" fmla="*/ 190 w 354"/>
                <a:gd name="T63" fmla="*/ 224 h 314"/>
                <a:gd name="T64" fmla="*/ 194 w 354"/>
                <a:gd name="T65" fmla="*/ 230 h 314"/>
                <a:gd name="T66" fmla="*/ 196 w 354"/>
                <a:gd name="T67" fmla="*/ 238 h 314"/>
                <a:gd name="T68" fmla="*/ 194 w 354"/>
                <a:gd name="T69" fmla="*/ 244 h 314"/>
                <a:gd name="T70" fmla="*/ 190 w 354"/>
                <a:gd name="T71" fmla="*/ 250 h 314"/>
                <a:gd name="T72" fmla="*/ 186 w 354"/>
                <a:gd name="T73" fmla="*/ 254 h 314"/>
                <a:gd name="T74" fmla="*/ 178 w 354"/>
                <a:gd name="T75" fmla="*/ 256 h 314"/>
                <a:gd name="T76" fmla="*/ 170 w 354"/>
                <a:gd name="T77" fmla="*/ 254 h 314"/>
                <a:gd name="T78" fmla="*/ 166 w 354"/>
                <a:gd name="T79" fmla="*/ 250 h 314"/>
                <a:gd name="T80" fmla="*/ 162 w 354"/>
                <a:gd name="T81" fmla="*/ 244 h 314"/>
                <a:gd name="T82" fmla="*/ 160 w 354"/>
                <a:gd name="T83" fmla="*/ 238 h 314"/>
                <a:gd name="T84" fmla="*/ 162 w 354"/>
                <a:gd name="T85" fmla="*/ 230 h 314"/>
                <a:gd name="T86" fmla="*/ 166 w 354"/>
                <a:gd name="T87" fmla="*/ 224 h 314"/>
                <a:gd name="T88" fmla="*/ 178 w 354"/>
                <a:gd name="T89" fmla="*/ 218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54" h="314">
                  <a:moveTo>
                    <a:pt x="352" y="278"/>
                  </a:moveTo>
                  <a:lnTo>
                    <a:pt x="198" y="12"/>
                  </a:lnTo>
                  <a:lnTo>
                    <a:pt x="198" y="12"/>
                  </a:lnTo>
                  <a:lnTo>
                    <a:pt x="194" y="8"/>
                  </a:lnTo>
                  <a:lnTo>
                    <a:pt x="190" y="4"/>
                  </a:lnTo>
                  <a:lnTo>
                    <a:pt x="184" y="0"/>
                  </a:lnTo>
                  <a:lnTo>
                    <a:pt x="178" y="0"/>
                  </a:lnTo>
                  <a:lnTo>
                    <a:pt x="178" y="0"/>
                  </a:lnTo>
                  <a:lnTo>
                    <a:pt x="172" y="0"/>
                  </a:lnTo>
                  <a:lnTo>
                    <a:pt x="166" y="4"/>
                  </a:lnTo>
                  <a:lnTo>
                    <a:pt x="162" y="8"/>
                  </a:lnTo>
                  <a:lnTo>
                    <a:pt x="158" y="12"/>
                  </a:lnTo>
                  <a:lnTo>
                    <a:pt x="4" y="278"/>
                  </a:lnTo>
                  <a:lnTo>
                    <a:pt x="4" y="278"/>
                  </a:lnTo>
                  <a:lnTo>
                    <a:pt x="2" y="282"/>
                  </a:lnTo>
                  <a:lnTo>
                    <a:pt x="0" y="290"/>
                  </a:lnTo>
                  <a:lnTo>
                    <a:pt x="2" y="296"/>
                  </a:lnTo>
                  <a:lnTo>
                    <a:pt x="4" y="302"/>
                  </a:lnTo>
                  <a:lnTo>
                    <a:pt x="4" y="302"/>
                  </a:lnTo>
                  <a:lnTo>
                    <a:pt x="8" y="306"/>
                  </a:lnTo>
                  <a:lnTo>
                    <a:pt x="12" y="310"/>
                  </a:lnTo>
                  <a:lnTo>
                    <a:pt x="18" y="312"/>
                  </a:lnTo>
                  <a:lnTo>
                    <a:pt x="26" y="314"/>
                  </a:lnTo>
                  <a:lnTo>
                    <a:pt x="330" y="314"/>
                  </a:lnTo>
                  <a:lnTo>
                    <a:pt x="330" y="314"/>
                  </a:lnTo>
                  <a:lnTo>
                    <a:pt x="338" y="312"/>
                  </a:lnTo>
                  <a:lnTo>
                    <a:pt x="342" y="310"/>
                  </a:lnTo>
                  <a:lnTo>
                    <a:pt x="348" y="306"/>
                  </a:lnTo>
                  <a:lnTo>
                    <a:pt x="352" y="302"/>
                  </a:lnTo>
                  <a:lnTo>
                    <a:pt x="352" y="302"/>
                  </a:lnTo>
                  <a:lnTo>
                    <a:pt x="354" y="296"/>
                  </a:lnTo>
                  <a:lnTo>
                    <a:pt x="354" y="290"/>
                  </a:lnTo>
                  <a:lnTo>
                    <a:pt x="354" y="282"/>
                  </a:lnTo>
                  <a:lnTo>
                    <a:pt x="352" y="278"/>
                  </a:lnTo>
                  <a:lnTo>
                    <a:pt x="352" y="278"/>
                  </a:lnTo>
                  <a:close/>
                  <a:moveTo>
                    <a:pt x="42" y="280"/>
                  </a:moveTo>
                  <a:lnTo>
                    <a:pt x="178" y="44"/>
                  </a:lnTo>
                  <a:lnTo>
                    <a:pt x="314" y="280"/>
                  </a:lnTo>
                  <a:lnTo>
                    <a:pt x="42" y="280"/>
                  </a:lnTo>
                  <a:close/>
                  <a:moveTo>
                    <a:pt x="160" y="142"/>
                  </a:moveTo>
                  <a:lnTo>
                    <a:pt x="160" y="142"/>
                  </a:lnTo>
                  <a:lnTo>
                    <a:pt x="158" y="132"/>
                  </a:lnTo>
                  <a:lnTo>
                    <a:pt x="158" y="132"/>
                  </a:lnTo>
                  <a:lnTo>
                    <a:pt x="160" y="126"/>
                  </a:lnTo>
                  <a:lnTo>
                    <a:pt x="164" y="122"/>
                  </a:lnTo>
                  <a:lnTo>
                    <a:pt x="164" y="122"/>
                  </a:lnTo>
                  <a:lnTo>
                    <a:pt x="170" y="118"/>
                  </a:lnTo>
                  <a:lnTo>
                    <a:pt x="178" y="118"/>
                  </a:lnTo>
                  <a:lnTo>
                    <a:pt x="178" y="118"/>
                  </a:lnTo>
                  <a:lnTo>
                    <a:pt x="186" y="118"/>
                  </a:lnTo>
                  <a:lnTo>
                    <a:pt x="192" y="122"/>
                  </a:lnTo>
                  <a:lnTo>
                    <a:pt x="192" y="122"/>
                  </a:lnTo>
                  <a:lnTo>
                    <a:pt x="196" y="126"/>
                  </a:lnTo>
                  <a:lnTo>
                    <a:pt x="198" y="132"/>
                  </a:lnTo>
                  <a:lnTo>
                    <a:pt x="198" y="132"/>
                  </a:lnTo>
                  <a:lnTo>
                    <a:pt x="196" y="142"/>
                  </a:lnTo>
                  <a:lnTo>
                    <a:pt x="184" y="206"/>
                  </a:lnTo>
                  <a:lnTo>
                    <a:pt x="172" y="206"/>
                  </a:lnTo>
                  <a:lnTo>
                    <a:pt x="160" y="142"/>
                  </a:lnTo>
                  <a:close/>
                  <a:moveTo>
                    <a:pt x="178" y="218"/>
                  </a:moveTo>
                  <a:lnTo>
                    <a:pt x="178" y="218"/>
                  </a:lnTo>
                  <a:lnTo>
                    <a:pt x="186" y="220"/>
                  </a:lnTo>
                  <a:lnTo>
                    <a:pt x="186" y="220"/>
                  </a:lnTo>
                  <a:lnTo>
                    <a:pt x="190" y="224"/>
                  </a:lnTo>
                  <a:lnTo>
                    <a:pt x="190" y="224"/>
                  </a:lnTo>
                  <a:lnTo>
                    <a:pt x="194" y="230"/>
                  </a:lnTo>
                  <a:lnTo>
                    <a:pt x="194" y="230"/>
                  </a:lnTo>
                  <a:lnTo>
                    <a:pt x="196" y="238"/>
                  </a:lnTo>
                  <a:lnTo>
                    <a:pt x="196" y="238"/>
                  </a:lnTo>
                  <a:lnTo>
                    <a:pt x="194" y="244"/>
                  </a:lnTo>
                  <a:lnTo>
                    <a:pt x="194" y="244"/>
                  </a:lnTo>
                  <a:lnTo>
                    <a:pt x="190" y="250"/>
                  </a:lnTo>
                  <a:lnTo>
                    <a:pt x="190" y="250"/>
                  </a:lnTo>
                  <a:lnTo>
                    <a:pt x="186" y="254"/>
                  </a:lnTo>
                  <a:lnTo>
                    <a:pt x="186" y="254"/>
                  </a:lnTo>
                  <a:lnTo>
                    <a:pt x="178" y="256"/>
                  </a:lnTo>
                  <a:lnTo>
                    <a:pt x="178" y="256"/>
                  </a:lnTo>
                  <a:lnTo>
                    <a:pt x="170" y="254"/>
                  </a:lnTo>
                  <a:lnTo>
                    <a:pt x="170" y="254"/>
                  </a:lnTo>
                  <a:lnTo>
                    <a:pt x="166" y="250"/>
                  </a:lnTo>
                  <a:lnTo>
                    <a:pt x="166" y="250"/>
                  </a:lnTo>
                  <a:lnTo>
                    <a:pt x="162" y="244"/>
                  </a:lnTo>
                  <a:lnTo>
                    <a:pt x="162" y="244"/>
                  </a:lnTo>
                  <a:lnTo>
                    <a:pt x="160" y="238"/>
                  </a:lnTo>
                  <a:lnTo>
                    <a:pt x="160" y="238"/>
                  </a:lnTo>
                  <a:lnTo>
                    <a:pt x="162" y="230"/>
                  </a:lnTo>
                  <a:lnTo>
                    <a:pt x="166" y="224"/>
                  </a:lnTo>
                  <a:lnTo>
                    <a:pt x="166" y="224"/>
                  </a:lnTo>
                  <a:lnTo>
                    <a:pt x="170" y="220"/>
                  </a:lnTo>
                  <a:lnTo>
                    <a:pt x="178" y="218"/>
                  </a:lnTo>
                  <a:lnTo>
                    <a:pt x="178" y="2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p:sp>
        <p:nvSpPr>
          <p:cNvPr id="32" name="Ovale Legende 31">
            <a:hlinkClick r:id="rId2" action="ppaction://hlinksldjump"/>
          </p:cNvPr>
          <p:cNvSpPr/>
          <p:nvPr/>
        </p:nvSpPr>
        <p:spPr>
          <a:xfrm>
            <a:off x="4181479" y="906839"/>
            <a:ext cx="1905772" cy="855202"/>
          </a:xfrm>
          <a:prstGeom prst="wedgeEllipseCallout">
            <a:avLst>
              <a:gd name="adj1" fmla="val -49840"/>
              <a:gd name="adj2" fmla="val 51968"/>
            </a:avLst>
          </a:prstGeom>
          <a:solidFill>
            <a:schemeClr val="accent2">
              <a:alpha val="75000"/>
            </a:schemeClr>
          </a:solidFill>
          <a:ln/>
          <a:scene3d>
            <a:camera prst="orthographicFront">
              <a:rot lat="0" lon="21299999" rev="0"/>
            </a:camera>
            <a:lightRig rig="threePt" dir="t"/>
          </a:scene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Hinweise</a:t>
            </a:r>
          </a:p>
        </p:txBody>
      </p:sp>
    </p:spTree>
    <p:extLst>
      <p:ext uri="{BB962C8B-B14F-4D97-AF65-F5344CB8AC3E}">
        <p14:creationId xmlns:p14="http://schemas.microsoft.com/office/powerpoint/2010/main" val="42316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Abgerundetes Rechteck 28"/>
          <p:cNvSpPr/>
          <p:nvPr/>
        </p:nvSpPr>
        <p:spPr>
          <a:xfrm>
            <a:off x="1259632" y="4924621"/>
            <a:ext cx="4824536" cy="648000"/>
          </a:xfrm>
          <a:prstGeom prst="roundRect">
            <a:avLst/>
          </a:prstGeom>
          <a:solidFill>
            <a:srgbClr val="80B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Abgerundetes Rechteck 27"/>
          <p:cNvSpPr/>
          <p:nvPr/>
        </p:nvSpPr>
        <p:spPr>
          <a:xfrm>
            <a:off x="1259632" y="4276477"/>
            <a:ext cx="4824536" cy="648000"/>
          </a:xfrm>
          <a:prstGeom prst="roundRect">
            <a:avLst/>
          </a:prstGeom>
          <a:solidFill>
            <a:srgbClr val="80B726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/>
          </a:p>
        </p:txBody>
      </p:sp>
      <p:sp>
        <p:nvSpPr>
          <p:cNvPr id="27" name="Abgerundetes Rechteck 26"/>
          <p:cNvSpPr/>
          <p:nvPr/>
        </p:nvSpPr>
        <p:spPr>
          <a:xfrm>
            <a:off x="1259632" y="3627493"/>
            <a:ext cx="4824536" cy="648000"/>
          </a:xfrm>
          <a:prstGeom prst="roundRect">
            <a:avLst/>
          </a:prstGeom>
          <a:solidFill>
            <a:srgbClr val="80B726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Abgerundetes Rechteck 25"/>
          <p:cNvSpPr/>
          <p:nvPr/>
        </p:nvSpPr>
        <p:spPr>
          <a:xfrm>
            <a:off x="1259632" y="1692011"/>
            <a:ext cx="4824536" cy="1944000"/>
          </a:xfrm>
          <a:prstGeom prst="roundRect">
            <a:avLst>
              <a:gd name="adj" fmla="val 7718"/>
            </a:avLst>
          </a:prstGeom>
          <a:solidFill>
            <a:srgbClr val="80B726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Abgerundetes Rechteck 4"/>
          <p:cNvSpPr/>
          <p:nvPr/>
        </p:nvSpPr>
        <p:spPr>
          <a:xfrm>
            <a:off x="1259632" y="1044011"/>
            <a:ext cx="4824536" cy="648000"/>
          </a:xfrm>
          <a:prstGeom prst="roundRect">
            <a:avLst/>
          </a:prstGeom>
          <a:solidFill>
            <a:srgbClr val="80B726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2051720" y="1008499"/>
            <a:ext cx="3924436" cy="4580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000"/>
              </a:lnSpc>
            </a:pPr>
            <a:r>
              <a:rPr lang="de-DE" sz="2200" b="1" dirty="0" smtClean="0"/>
              <a:t>Über die Leitfähigkeit</a:t>
            </a:r>
          </a:p>
          <a:p>
            <a:pPr>
              <a:lnSpc>
                <a:spcPts val="5000"/>
              </a:lnSpc>
            </a:pPr>
            <a:r>
              <a:rPr lang="de-DE" sz="2200" b="1" dirty="0" smtClean="0"/>
              <a:t>Vorbereitung</a:t>
            </a:r>
          </a:p>
          <a:p>
            <a:pPr>
              <a:lnSpc>
                <a:spcPts val="5000"/>
              </a:lnSpc>
            </a:pPr>
            <a:r>
              <a:rPr lang="de-DE" sz="2200" b="1" dirty="0"/>
              <a:t>	</a:t>
            </a:r>
            <a:r>
              <a:rPr lang="de-DE" sz="2200" dirty="0" smtClean="0"/>
              <a:t>Probenvorbereitung</a:t>
            </a:r>
          </a:p>
          <a:p>
            <a:pPr>
              <a:lnSpc>
                <a:spcPts val="5000"/>
              </a:lnSpc>
            </a:pPr>
            <a:r>
              <a:rPr lang="de-DE" sz="2200" dirty="0"/>
              <a:t>	</a:t>
            </a:r>
            <a:r>
              <a:rPr lang="de-DE" sz="2200" dirty="0" smtClean="0"/>
              <a:t>Gerätevorbereitung</a:t>
            </a:r>
          </a:p>
          <a:p>
            <a:pPr>
              <a:lnSpc>
                <a:spcPts val="5000"/>
              </a:lnSpc>
            </a:pPr>
            <a:r>
              <a:rPr lang="de-DE" sz="2200" b="1" dirty="0" smtClean="0"/>
              <a:t>Messung</a:t>
            </a:r>
          </a:p>
          <a:p>
            <a:pPr>
              <a:lnSpc>
                <a:spcPts val="5000"/>
              </a:lnSpc>
            </a:pPr>
            <a:r>
              <a:rPr lang="de-DE" sz="2200" b="1" dirty="0" smtClean="0"/>
              <a:t>Auswertung</a:t>
            </a:r>
          </a:p>
          <a:p>
            <a:pPr>
              <a:lnSpc>
                <a:spcPts val="5000"/>
              </a:lnSpc>
            </a:pPr>
            <a:r>
              <a:rPr lang="de-DE" sz="2200" b="1" dirty="0" smtClean="0"/>
              <a:t>Qualitätssicherung</a:t>
            </a:r>
            <a:r>
              <a:rPr lang="de-DE" sz="2800" b="1" dirty="0"/>
              <a:t>	</a:t>
            </a:r>
            <a:endParaRPr lang="de-DE" sz="1600" dirty="0">
              <a:solidFill>
                <a:schemeClr val="bg1"/>
              </a:solidFill>
            </a:endParaRPr>
          </a:p>
        </p:txBody>
      </p:sp>
      <p:sp>
        <p:nvSpPr>
          <p:cNvPr id="30" name="Textfeld 29"/>
          <p:cNvSpPr txBox="1"/>
          <p:nvPr/>
        </p:nvSpPr>
        <p:spPr>
          <a:xfrm>
            <a:off x="3322214" y="6475958"/>
            <a:ext cx="574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Leitfähigkeit SAA-007                     </a:t>
            </a:r>
            <a:r>
              <a:rPr lang="de-DE" sz="1400" dirty="0" smtClean="0"/>
              <a:t>Stand: 25.10.2023        Folie 1/12</a:t>
            </a:r>
            <a:endParaRPr lang="de-DE" dirty="0"/>
          </a:p>
        </p:txBody>
      </p:sp>
      <p:cxnSp>
        <p:nvCxnSpPr>
          <p:cNvPr id="31" name="Gerade Verbindung 30"/>
          <p:cNvCxnSpPr/>
          <p:nvPr/>
        </p:nvCxnSpPr>
        <p:spPr>
          <a:xfrm>
            <a:off x="35496" y="6458202"/>
            <a:ext cx="9108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utoShape 4" descr="Logo Team Umweltanalyti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" name="AutoShape 6" descr="Logo Team Umweltanalyti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grpSp>
        <p:nvGrpSpPr>
          <p:cNvPr id="32" name="Group 122"/>
          <p:cNvGrpSpPr/>
          <p:nvPr/>
        </p:nvGrpSpPr>
        <p:grpSpPr>
          <a:xfrm>
            <a:off x="1341165" y="1152011"/>
            <a:ext cx="432000" cy="432000"/>
            <a:chOff x="592807" y="5907019"/>
            <a:chExt cx="612000" cy="612000"/>
          </a:xfrm>
        </p:grpSpPr>
        <p:sp>
          <p:nvSpPr>
            <p:cNvPr id="33" name="Oval 327"/>
            <p:cNvSpPr/>
            <p:nvPr/>
          </p:nvSpPr>
          <p:spPr bwMode="ltGray">
            <a:xfrm>
              <a:off x="592807" y="5907019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4" name="Freeform 4926"/>
            <p:cNvSpPr>
              <a:spLocks noEditPoints="1"/>
            </p:cNvSpPr>
            <p:nvPr/>
          </p:nvSpPr>
          <p:spPr bwMode="auto">
            <a:xfrm>
              <a:off x="672351" y="6086312"/>
              <a:ext cx="452913" cy="310775"/>
            </a:xfrm>
            <a:custGeom>
              <a:avLst/>
              <a:gdLst>
                <a:gd name="T0" fmla="*/ 306 w 376"/>
                <a:gd name="T1" fmla="*/ 112 h 258"/>
                <a:gd name="T2" fmla="*/ 306 w 376"/>
                <a:gd name="T3" fmla="*/ 178 h 258"/>
                <a:gd name="T4" fmla="*/ 282 w 376"/>
                <a:gd name="T5" fmla="*/ 200 h 258"/>
                <a:gd name="T6" fmla="*/ 254 w 376"/>
                <a:gd name="T7" fmla="*/ 216 h 258"/>
                <a:gd name="T8" fmla="*/ 222 w 376"/>
                <a:gd name="T9" fmla="*/ 226 h 258"/>
                <a:gd name="T10" fmla="*/ 190 w 376"/>
                <a:gd name="T11" fmla="*/ 230 h 258"/>
                <a:gd name="T12" fmla="*/ 172 w 376"/>
                <a:gd name="T13" fmla="*/ 230 h 258"/>
                <a:gd name="T14" fmla="*/ 138 w 376"/>
                <a:gd name="T15" fmla="*/ 222 h 258"/>
                <a:gd name="T16" fmla="*/ 108 w 376"/>
                <a:gd name="T17" fmla="*/ 208 h 258"/>
                <a:gd name="T18" fmla="*/ 82 w 376"/>
                <a:gd name="T19" fmla="*/ 188 h 258"/>
                <a:gd name="T20" fmla="*/ 70 w 376"/>
                <a:gd name="T21" fmla="*/ 112 h 258"/>
                <a:gd name="T22" fmla="*/ 176 w 376"/>
                <a:gd name="T23" fmla="*/ 148 h 258"/>
                <a:gd name="T24" fmla="*/ 188 w 376"/>
                <a:gd name="T25" fmla="*/ 150 h 258"/>
                <a:gd name="T26" fmla="*/ 200 w 376"/>
                <a:gd name="T27" fmla="*/ 148 h 258"/>
                <a:gd name="T28" fmla="*/ 190 w 376"/>
                <a:gd name="T29" fmla="*/ 0 h 258"/>
                <a:gd name="T30" fmla="*/ 186 w 376"/>
                <a:gd name="T31" fmla="*/ 0 h 258"/>
                <a:gd name="T32" fmla="*/ 8 w 376"/>
                <a:gd name="T33" fmla="*/ 44 h 258"/>
                <a:gd name="T34" fmla="*/ 0 w 376"/>
                <a:gd name="T35" fmla="*/ 54 h 258"/>
                <a:gd name="T36" fmla="*/ 2 w 376"/>
                <a:gd name="T37" fmla="*/ 60 h 258"/>
                <a:gd name="T38" fmla="*/ 184 w 376"/>
                <a:gd name="T39" fmla="*/ 124 h 258"/>
                <a:gd name="T40" fmla="*/ 188 w 376"/>
                <a:gd name="T41" fmla="*/ 124 h 258"/>
                <a:gd name="T42" fmla="*/ 192 w 376"/>
                <a:gd name="T43" fmla="*/ 124 h 258"/>
                <a:gd name="T44" fmla="*/ 370 w 376"/>
                <a:gd name="T45" fmla="*/ 64 h 258"/>
                <a:gd name="T46" fmla="*/ 376 w 376"/>
                <a:gd name="T47" fmla="*/ 54 h 258"/>
                <a:gd name="T48" fmla="*/ 374 w 376"/>
                <a:gd name="T49" fmla="*/ 48 h 258"/>
                <a:gd name="T50" fmla="*/ 368 w 376"/>
                <a:gd name="T51" fmla="*/ 44 h 258"/>
                <a:gd name="T52" fmla="*/ 348 w 376"/>
                <a:gd name="T53" fmla="*/ 98 h 258"/>
                <a:gd name="T54" fmla="*/ 328 w 376"/>
                <a:gd name="T55" fmla="*/ 172 h 258"/>
                <a:gd name="T56" fmla="*/ 332 w 376"/>
                <a:gd name="T57" fmla="*/ 170 h 258"/>
                <a:gd name="T58" fmla="*/ 338 w 376"/>
                <a:gd name="T59" fmla="*/ 170 h 258"/>
                <a:gd name="T60" fmla="*/ 348 w 376"/>
                <a:gd name="T61" fmla="*/ 172 h 258"/>
                <a:gd name="T62" fmla="*/ 338 w 376"/>
                <a:gd name="T63" fmla="*/ 200 h 258"/>
                <a:gd name="T64" fmla="*/ 332 w 376"/>
                <a:gd name="T65" fmla="*/ 198 h 258"/>
                <a:gd name="T66" fmla="*/ 318 w 376"/>
                <a:gd name="T67" fmla="*/ 258 h 258"/>
                <a:gd name="T68" fmla="*/ 348 w 376"/>
                <a:gd name="T69" fmla="*/ 194 h 258"/>
                <a:gd name="T70" fmla="*/ 344 w 376"/>
                <a:gd name="T71" fmla="*/ 198 h 258"/>
                <a:gd name="T72" fmla="*/ 338 w 376"/>
                <a:gd name="T73" fmla="*/ 200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76" h="258">
                  <a:moveTo>
                    <a:pt x="200" y="148"/>
                  </a:moveTo>
                  <a:lnTo>
                    <a:pt x="306" y="112"/>
                  </a:lnTo>
                  <a:lnTo>
                    <a:pt x="306" y="178"/>
                  </a:lnTo>
                  <a:lnTo>
                    <a:pt x="306" y="178"/>
                  </a:lnTo>
                  <a:lnTo>
                    <a:pt x="294" y="188"/>
                  </a:lnTo>
                  <a:lnTo>
                    <a:pt x="282" y="200"/>
                  </a:lnTo>
                  <a:lnTo>
                    <a:pt x="268" y="208"/>
                  </a:lnTo>
                  <a:lnTo>
                    <a:pt x="254" y="216"/>
                  </a:lnTo>
                  <a:lnTo>
                    <a:pt x="238" y="222"/>
                  </a:lnTo>
                  <a:lnTo>
                    <a:pt x="222" y="226"/>
                  </a:lnTo>
                  <a:lnTo>
                    <a:pt x="206" y="230"/>
                  </a:lnTo>
                  <a:lnTo>
                    <a:pt x="190" y="230"/>
                  </a:lnTo>
                  <a:lnTo>
                    <a:pt x="190" y="230"/>
                  </a:lnTo>
                  <a:lnTo>
                    <a:pt x="172" y="230"/>
                  </a:lnTo>
                  <a:lnTo>
                    <a:pt x="154" y="226"/>
                  </a:lnTo>
                  <a:lnTo>
                    <a:pt x="138" y="222"/>
                  </a:lnTo>
                  <a:lnTo>
                    <a:pt x="122" y="216"/>
                  </a:lnTo>
                  <a:lnTo>
                    <a:pt x="108" y="208"/>
                  </a:lnTo>
                  <a:lnTo>
                    <a:pt x="94" y="198"/>
                  </a:lnTo>
                  <a:lnTo>
                    <a:pt x="82" y="188"/>
                  </a:lnTo>
                  <a:lnTo>
                    <a:pt x="70" y="176"/>
                  </a:lnTo>
                  <a:lnTo>
                    <a:pt x="70" y="112"/>
                  </a:lnTo>
                  <a:lnTo>
                    <a:pt x="176" y="148"/>
                  </a:lnTo>
                  <a:lnTo>
                    <a:pt x="176" y="148"/>
                  </a:lnTo>
                  <a:lnTo>
                    <a:pt x="188" y="150"/>
                  </a:lnTo>
                  <a:lnTo>
                    <a:pt x="188" y="150"/>
                  </a:lnTo>
                  <a:lnTo>
                    <a:pt x="200" y="148"/>
                  </a:lnTo>
                  <a:lnTo>
                    <a:pt x="200" y="148"/>
                  </a:lnTo>
                  <a:close/>
                  <a:moveTo>
                    <a:pt x="368" y="44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186" y="0"/>
                  </a:lnTo>
                  <a:lnTo>
                    <a:pt x="8" y="44"/>
                  </a:lnTo>
                  <a:lnTo>
                    <a:pt x="8" y="44"/>
                  </a:lnTo>
                  <a:lnTo>
                    <a:pt x="2" y="48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2" y="60"/>
                  </a:lnTo>
                  <a:lnTo>
                    <a:pt x="6" y="64"/>
                  </a:lnTo>
                  <a:lnTo>
                    <a:pt x="184" y="124"/>
                  </a:lnTo>
                  <a:lnTo>
                    <a:pt x="184" y="124"/>
                  </a:lnTo>
                  <a:lnTo>
                    <a:pt x="188" y="124"/>
                  </a:lnTo>
                  <a:lnTo>
                    <a:pt x="188" y="124"/>
                  </a:lnTo>
                  <a:lnTo>
                    <a:pt x="192" y="124"/>
                  </a:lnTo>
                  <a:lnTo>
                    <a:pt x="370" y="64"/>
                  </a:lnTo>
                  <a:lnTo>
                    <a:pt x="370" y="64"/>
                  </a:lnTo>
                  <a:lnTo>
                    <a:pt x="374" y="60"/>
                  </a:lnTo>
                  <a:lnTo>
                    <a:pt x="376" y="54"/>
                  </a:lnTo>
                  <a:lnTo>
                    <a:pt x="376" y="54"/>
                  </a:lnTo>
                  <a:lnTo>
                    <a:pt x="374" y="48"/>
                  </a:lnTo>
                  <a:lnTo>
                    <a:pt x="368" y="44"/>
                  </a:lnTo>
                  <a:lnTo>
                    <a:pt x="368" y="44"/>
                  </a:lnTo>
                  <a:close/>
                  <a:moveTo>
                    <a:pt x="348" y="172"/>
                  </a:moveTo>
                  <a:lnTo>
                    <a:pt x="348" y="98"/>
                  </a:lnTo>
                  <a:lnTo>
                    <a:pt x="328" y="106"/>
                  </a:lnTo>
                  <a:lnTo>
                    <a:pt x="328" y="172"/>
                  </a:lnTo>
                  <a:lnTo>
                    <a:pt x="328" y="172"/>
                  </a:lnTo>
                  <a:lnTo>
                    <a:pt x="332" y="170"/>
                  </a:lnTo>
                  <a:lnTo>
                    <a:pt x="338" y="170"/>
                  </a:lnTo>
                  <a:lnTo>
                    <a:pt x="338" y="170"/>
                  </a:lnTo>
                  <a:lnTo>
                    <a:pt x="344" y="170"/>
                  </a:lnTo>
                  <a:lnTo>
                    <a:pt x="348" y="172"/>
                  </a:lnTo>
                  <a:lnTo>
                    <a:pt x="348" y="172"/>
                  </a:lnTo>
                  <a:close/>
                  <a:moveTo>
                    <a:pt x="338" y="200"/>
                  </a:moveTo>
                  <a:lnTo>
                    <a:pt x="338" y="200"/>
                  </a:lnTo>
                  <a:lnTo>
                    <a:pt x="332" y="198"/>
                  </a:lnTo>
                  <a:lnTo>
                    <a:pt x="326" y="194"/>
                  </a:lnTo>
                  <a:lnTo>
                    <a:pt x="318" y="258"/>
                  </a:lnTo>
                  <a:lnTo>
                    <a:pt x="356" y="258"/>
                  </a:lnTo>
                  <a:lnTo>
                    <a:pt x="348" y="194"/>
                  </a:lnTo>
                  <a:lnTo>
                    <a:pt x="348" y="194"/>
                  </a:lnTo>
                  <a:lnTo>
                    <a:pt x="344" y="198"/>
                  </a:lnTo>
                  <a:lnTo>
                    <a:pt x="338" y="200"/>
                  </a:lnTo>
                  <a:lnTo>
                    <a:pt x="338" y="20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p:grpSp>
        <p:nvGrpSpPr>
          <p:cNvPr id="35" name="Group 14"/>
          <p:cNvGrpSpPr/>
          <p:nvPr/>
        </p:nvGrpSpPr>
        <p:grpSpPr>
          <a:xfrm>
            <a:off x="2491066" y="2487282"/>
            <a:ext cx="432000" cy="432000"/>
            <a:chOff x="4966372" y="2258092"/>
            <a:chExt cx="612000" cy="612000"/>
          </a:xfrm>
        </p:grpSpPr>
        <p:sp>
          <p:nvSpPr>
            <p:cNvPr id="36" name="Oval 119"/>
            <p:cNvSpPr/>
            <p:nvPr/>
          </p:nvSpPr>
          <p:spPr bwMode="ltGray">
            <a:xfrm>
              <a:off x="4966372" y="2258092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7" name="Freeform 4808"/>
            <p:cNvSpPr>
              <a:spLocks noEditPoints="1"/>
            </p:cNvSpPr>
            <p:nvPr/>
          </p:nvSpPr>
          <p:spPr bwMode="auto">
            <a:xfrm>
              <a:off x="5139993" y="2312827"/>
              <a:ext cx="264759" cy="500101"/>
            </a:xfrm>
            <a:custGeom>
              <a:avLst/>
              <a:gdLst>
                <a:gd name="T0" fmla="*/ 48 w 216"/>
                <a:gd name="T1" fmla="*/ 16 h 408"/>
                <a:gd name="T2" fmla="*/ 56 w 216"/>
                <a:gd name="T3" fmla="*/ 0 h 408"/>
                <a:gd name="T4" fmla="*/ 72 w 216"/>
                <a:gd name="T5" fmla="*/ 12 h 408"/>
                <a:gd name="T6" fmla="*/ 60 w 216"/>
                <a:gd name="T7" fmla="*/ 24 h 408"/>
                <a:gd name="T8" fmla="*/ 198 w 216"/>
                <a:gd name="T9" fmla="*/ 36 h 408"/>
                <a:gd name="T10" fmla="*/ 182 w 216"/>
                <a:gd name="T11" fmla="*/ 24 h 408"/>
                <a:gd name="T12" fmla="*/ 174 w 216"/>
                <a:gd name="T13" fmla="*/ 40 h 408"/>
                <a:gd name="T14" fmla="*/ 190 w 216"/>
                <a:gd name="T15" fmla="*/ 46 h 408"/>
                <a:gd name="T16" fmla="*/ 164 w 216"/>
                <a:gd name="T17" fmla="*/ 58 h 408"/>
                <a:gd name="T18" fmla="*/ 152 w 216"/>
                <a:gd name="T19" fmla="*/ 46 h 408"/>
                <a:gd name="T20" fmla="*/ 140 w 216"/>
                <a:gd name="T21" fmla="*/ 58 h 408"/>
                <a:gd name="T22" fmla="*/ 152 w 216"/>
                <a:gd name="T23" fmla="*/ 70 h 408"/>
                <a:gd name="T24" fmla="*/ 110 w 216"/>
                <a:gd name="T25" fmla="*/ 102 h 408"/>
                <a:gd name="T26" fmla="*/ 102 w 216"/>
                <a:gd name="T27" fmla="*/ 86 h 408"/>
                <a:gd name="T28" fmla="*/ 86 w 216"/>
                <a:gd name="T29" fmla="*/ 96 h 408"/>
                <a:gd name="T30" fmla="*/ 98 w 216"/>
                <a:gd name="T31" fmla="*/ 108 h 408"/>
                <a:gd name="T32" fmla="*/ 128 w 216"/>
                <a:gd name="T33" fmla="*/ 352 h 408"/>
                <a:gd name="T34" fmla="*/ 128 w 216"/>
                <a:gd name="T35" fmla="*/ 322 h 408"/>
                <a:gd name="T36" fmla="*/ 96 w 216"/>
                <a:gd name="T37" fmla="*/ 330 h 408"/>
                <a:gd name="T38" fmla="*/ 108 w 216"/>
                <a:gd name="T39" fmla="*/ 356 h 408"/>
                <a:gd name="T40" fmla="*/ 122 w 216"/>
                <a:gd name="T41" fmla="*/ 44 h 408"/>
                <a:gd name="T42" fmla="*/ 122 w 216"/>
                <a:gd name="T43" fmla="*/ 16 h 408"/>
                <a:gd name="T44" fmla="*/ 94 w 216"/>
                <a:gd name="T45" fmla="*/ 16 h 408"/>
                <a:gd name="T46" fmla="*/ 94 w 216"/>
                <a:gd name="T47" fmla="*/ 44 h 408"/>
                <a:gd name="T48" fmla="*/ 122 w 216"/>
                <a:gd name="T49" fmla="*/ 44 h 408"/>
                <a:gd name="T50" fmla="*/ 60 w 216"/>
                <a:gd name="T51" fmla="*/ 56 h 408"/>
                <a:gd name="T52" fmla="*/ 34 w 216"/>
                <a:gd name="T53" fmla="*/ 52 h 408"/>
                <a:gd name="T54" fmla="*/ 34 w 216"/>
                <a:gd name="T55" fmla="*/ 74 h 408"/>
                <a:gd name="T56" fmla="*/ 56 w 216"/>
                <a:gd name="T57" fmla="*/ 74 h 408"/>
                <a:gd name="T58" fmla="*/ 182 w 216"/>
                <a:gd name="T59" fmla="*/ 406 h 408"/>
                <a:gd name="T60" fmla="*/ 16 w 216"/>
                <a:gd name="T61" fmla="*/ 394 h 408"/>
                <a:gd name="T62" fmla="*/ 4 w 216"/>
                <a:gd name="T63" fmla="*/ 338 h 408"/>
                <a:gd name="T64" fmla="*/ 64 w 216"/>
                <a:gd name="T65" fmla="*/ 132 h 408"/>
                <a:gd name="T66" fmla="*/ 68 w 216"/>
                <a:gd name="T67" fmla="*/ 116 h 408"/>
                <a:gd name="T68" fmla="*/ 148 w 216"/>
                <a:gd name="T69" fmla="*/ 116 h 408"/>
                <a:gd name="T70" fmla="*/ 152 w 216"/>
                <a:gd name="T71" fmla="*/ 132 h 408"/>
                <a:gd name="T72" fmla="*/ 212 w 216"/>
                <a:gd name="T73" fmla="*/ 336 h 408"/>
                <a:gd name="T74" fmla="*/ 102 w 216"/>
                <a:gd name="T75" fmla="*/ 158 h 408"/>
                <a:gd name="T76" fmla="*/ 114 w 216"/>
                <a:gd name="T77" fmla="*/ 170 h 408"/>
                <a:gd name="T78" fmla="*/ 126 w 216"/>
                <a:gd name="T79" fmla="*/ 158 h 408"/>
                <a:gd name="T80" fmla="*/ 114 w 216"/>
                <a:gd name="T81" fmla="*/ 146 h 408"/>
                <a:gd name="T82" fmla="*/ 102 w 216"/>
                <a:gd name="T83" fmla="*/ 158 h 408"/>
                <a:gd name="T84" fmla="*/ 80 w 216"/>
                <a:gd name="T85" fmla="*/ 280 h 408"/>
                <a:gd name="T86" fmla="*/ 106 w 216"/>
                <a:gd name="T87" fmla="*/ 268 h 408"/>
                <a:gd name="T88" fmla="*/ 94 w 216"/>
                <a:gd name="T89" fmla="*/ 242 h 408"/>
                <a:gd name="T90" fmla="*/ 66 w 216"/>
                <a:gd name="T91" fmla="*/ 262 h 408"/>
                <a:gd name="T92" fmla="*/ 136 w 216"/>
                <a:gd name="T93" fmla="*/ 308 h 408"/>
                <a:gd name="T94" fmla="*/ 140 w 216"/>
                <a:gd name="T95" fmla="*/ 298 h 408"/>
                <a:gd name="T96" fmla="*/ 124 w 216"/>
                <a:gd name="T97" fmla="*/ 288 h 408"/>
                <a:gd name="T98" fmla="*/ 116 w 216"/>
                <a:gd name="T99" fmla="*/ 302 h 408"/>
                <a:gd name="T100" fmla="*/ 82 w 216"/>
                <a:gd name="T101" fmla="*/ 298 h 408"/>
                <a:gd name="T102" fmla="*/ 18 w 216"/>
                <a:gd name="T103" fmla="*/ 352 h 408"/>
                <a:gd name="T104" fmla="*/ 32 w 216"/>
                <a:gd name="T105" fmla="*/ 386 h 408"/>
                <a:gd name="T106" fmla="*/ 184 w 216"/>
                <a:gd name="T107" fmla="*/ 386 h 408"/>
                <a:gd name="T108" fmla="*/ 198 w 216"/>
                <a:gd name="T109" fmla="*/ 352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6" h="408">
                  <a:moveTo>
                    <a:pt x="60" y="24"/>
                  </a:moveTo>
                  <a:lnTo>
                    <a:pt x="60" y="24"/>
                  </a:lnTo>
                  <a:lnTo>
                    <a:pt x="56" y="22"/>
                  </a:lnTo>
                  <a:lnTo>
                    <a:pt x="52" y="20"/>
                  </a:lnTo>
                  <a:lnTo>
                    <a:pt x="52" y="20"/>
                  </a:lnTo>
                  <a:lnTo>
                    <a:pt x="48" y="16"/>
                  </a:lnTo>
                  <a:lnTo>
                    <a:pt x="48" y="12"/>
                  </a:lnTo>
                  <a:lnTo>
                    <a:pt x="48" y="12"/>
                  </a:lnTo>
                  <a:lnTo>
                    <a:pt x="48" y="6"/>
                  </a:lnTo>
                  <a:lnTo>
                    <a:pt x="52" y="2"/>
                  </a:lnTo>
                  <a:lnTo>
                    <a:pt x="52" y="2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64" y="0"/>
                  </a:lnTo>
                  <a:lnTo>
                    <a:pt x="68" y="2"/>
                  </a:lnTo>
                  <a:lnTo>
                    <a:pt x="68" y="2"/>
                  </a:lnTo>
                  <a:lnTo>
                    <a:pt x="72" y="6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2" y="16"/>
                  </a:lnTo>
                  <a:lnTo>
                    <a:pt x="68" y="20"/>
                  </a:lnTo>
                  <a:lnTo>
                    <a:pt x="68" y="20"/>
                  </a:lnTo>
                  <a:lnTo>
                    <a:pt x="64" y="22"/>
                  </a:lnTo>
                  <a:lnTo>
                    <a:pt x="60" y="24"/>
                  </a:lnTo>
                  <a:lnTo>
                    <a:pt x="60" y="24"/>
                  </a:lnTo>
                  <a:close/>
                  <a:moveTo>
                    <a:pt x="194" y="44"/>
                  </a:moveTo>
                  <a:lnTo>
                    <a:pt x="194" y="44"/>
                  </a:lnTo>
                  <a:lnTo>
                    <a:pt x="196" y="40"/>
                  </a:lnTo>
                  <a:lnTo>
                    <a:pt x="198" y="36"/>
                  </a:lnTo>
                  <a:lnTo>
                    <a:pt x="198" y="36"/>
                  </a:lnTo>
                  <a:lnTo>
                    <a:pt x="196" y="32"/>
                  </a:lnTo>
                  <a:lnTo>
                    <a:pt x="194" y="28"/>
                  </a:lnTo>
                  <a:lnTo>
                    <a:pt x="194" y="28"/>
                  </a:lnTo>
                  <a:lnTo>
                    <a:pt x="190" y="24"/>
                  </a:lnTo>
                  <a:lnTo>
                    <a:pt x="186" y="24"/>
                  </a:lnTo>
                  <a:lnTo>
                    <a:pt x="182" y="24"/>
                  </a:lnTo>
                  <a:lnTo>
                    <a:pt x="178" y="28"/>
                  </a:lnTo>
                  <a:lnTo>
                    <a:pt x="178" y="28"/>
                  </a:lnTo>
                  <a:lnTo>
                    <a:pt x="174" y="32"/>
                  </a:lnTo>
                  <a:lnTo>
                    <a:pt x="174" y="36"/>
                  </a:lnTo>
                  <a:lnTo>
                    <a:pt x="174" y="36"/>
                  </a:lnTo>
                  <a:lnTo>
                    <a:pt x="174" y="40"/>
                  </a:lnTo>
                  <a:lnTo>
                    <a:pt x="178" y="44"/>
                  </a:lnTo>
                  <a:lnTo>
                    <a:pt x="178" y="44"/>
                  </a:lnTo>
                  <a:lnTo>
                    <a:pt x="182" y="46"/>
                  </a:lnTo>
                  <a:lnTo>
                    <a:pt x="186" y="48"/>
                  </a:lnTo>
                  <a:lnTo>
                    <a:pt x="186" y="48"/>
                  </a:lnTo>
                  <a:lnTo>
                    <a:pt x="190" y="46"/>
                  </a:lnTo>
                  <a:lnTo>
                    <a:pt x="194" y="44"/>
                  </a:lnTo>
                  <a:lnTo>
                    <a:pt x="194" y="44"/>
                  </a:lnTo>
                  <a:close/>
                  <a:moveTo>
                    <a:pt x="160" y="66"/>
                  </a:moveTo>
                  <a:lnTo>
                    <a:pt x="160" y="66"/>
                  </a:lnTo>
                  <a:lnTo>
                    <a:pt x="162" y="62"/>
                  </a:lnTo>
                  <a:lnTo>
                    <a:pt x="164" y="58"/>
                  </a:lnTo>
                  <a:lnTo>
                    <a:pt x="164" y="58"/>
                  </a:lnTo>
                  <a:lnTo>
                    <a:pt x="162" y="54"/>
                  </a:lnTo>
                  <a:lnTo>
                    <a:pt x="160" y="50"/>
                  </a:lnTo>
                  <a:lnTo>
                    <a:pt x="160" y="50"/>
                  </a:lnTo>
                  <a:lnTo>
                    <a:pt x="156" y="46"/>
                  </a:lnTo>
                  <a:lnTo>
                    <a:pt x="152" y="46"/>
                  </a:lnTo>
                  <a:lnTo>
                    <a:pt x="146" y="46"/>
                  </a:lnTo>
                  <a:lnTo>
                    <a:pt x="142" y="50"/>
                  </a:lnTo>
                  <a:lnTo>
                    <a:pt x="142" y="50"/>
                  </a:lnTo>
                  <a:lnTo>
                    <a:pt x="140" y="54"/>
                  </a:lnTo>
                  <a:lnTo>
                    <a:pt x="140" y="58"/>
                  </a:lnTo>
                  <a:lnTo>
                    <a:pt x="140" y="58"/>
                  </a:lnTo>
                  <a:lnTo>
                    <a:pt x="140" y="62"/>
                  </a:lnTo>
                  <a:lnTo>
                    <a:pt x="142" y="66"/>
                  </a:lnTo>
                  <a:lnTo>
                    <a:pt x="142" y="66"/>
                  </a:lnTo>
                  <a:lnTo>
                    <a:pt x="146" y="68"/>
                  </a:lnTo>
                  <a:lnTo>
                    <a:pt x="152" y="70"/>
                  </a:lnTo>
                  <a:lnTo>
                    <a:pt x="152" y="70"/>
                  </a:lnTo>
                  <a:lnTo>
                    <a:pt x="156" y="68"/>
                  </a:lnTo>
                  <a:lnTo>
                    <a:pt x="160" y="66"/>
                  </a:lnTo>
                  <a:lnTo>
                    <a:pt x="160" y="66"/>
                  </a:lnTo>
                  <a:close/>
                  <a:moveTo>
                    <a:pt x="106" y="104"/>
                  </a:moveTo>
                  <a:lnTo>
                    <a:pt x="106" y="104"/>
                  </a:lnTo>
                  <a:lnTo>
                    <a:pt x="110" y="102"/>
                  </a:lnTo>
                  <a:lnTo>
                    <a:pt x="110" y="96"/>
                  </a:lnTo>
                  <a:lnTo>
                    <a:pt x="110" y="96"/>
                  </a:lnTo>
                  <a:lnTo>
                    <a:pt x="110" y="92"/>
                  </a:lnTo>
                  <a:lnTo>
                    <a:pt x="106" y="88"/>
                  </a:lnTo>
                  <a:lnTo>
                    <a:pt x="106" y="88"/>
                  </a:lnTo>
                  <a:lnTo>
                    <a:pt x="102" y="86"/>
                  </a:lnTo>
                  <a:lnTo>
                    <a:pt x="98" y="84"/>
                  </a:lnTo>
                  <a:lnTo>
                    <a:pt x="94" y="86"/>
                  </a:lnTo>
                  <a:lnTo>
                    <a:pt x="90" y="88"/>
                  </a:lnTo>
                  <a:lnTo>
                    <a:pt x="90" y="88"/>
                  </a:lnTo>
                  <a:lnTo>
                    <a:pt x="88" y="92"/>
                  </a:lnTo>
                  <a:lnTo>
                    <a:pt x="86" y="96"/>
                  </a:lnTo>
                  <a:lnTo>
                    <a:pt x="86" y="96"/>
                  </a:lnTo>
                  <a:lnTo>
                    <a:pt x="88" y="102"/>
                  </a:lnTo>
                  <a:lnTo>
                    <a:pt x="90" y="104"/>
                  </a:lnTo>
                  <a:lnTo>
                    <a:pt x="90" y="104"/>
                  </a:lnTo>
                  <a:lnTo>
                    <a:pt x="94" y="108"/>
                  </a:lnTo>
                  <a:lnTo>
                    <a:pt x="98" y="108"/>
                  </a:lnTo>
                  <a:lnTo>
                    <a:pt x="98" y="108"/>
                  </a:lnTo>
                  <a:lnTo>
                    <a:pt x="102" y="108"/>
                  </a:lnTo>
                  <a:lnTo>
                    <a:pt x="106" y="104"/>
                  </a:lnTo>
                  <a:lnTo>
                    <a:pt x="106" y="104"/>
                  </a:lnTo>
                  <a:close/>
                  <a:moveTo>
                    <a:pt x="128" y="352"/>
                  </a:moveTo>
                  <a:lnTo>
                    <a:pt x="128" y="352"/>
                  </a:lnTo>
                  <a:lnTo>
                    <a:pt x="134" y="344"/>
                  </a:lnTo>
                  <a:lnTo>
                    <a:pt x="134" y="336"/>
                  </a:lnTo>
                  <a:lnTo>
                    <a:pt x="134" y="336"/>
                  </a:lnTo>
                  <a:lnTo>
                    <a:pt x="134" y="330"/>
                  </a:lnTo>
                  <a:lnTo>
                    <a:pt x="128" y="322"/>
                  </a:lnTo>
                  <a:lnTo>
                    <a:pt x="128" y="322"/>
                  </a:lnTo>
                  <a:lnTo>
                    <a:pt x="122" y="318"/>
                  </a:lnTo>
                  <a:lnTo>
                    <a:pt x="114" y="318"/>
                  </a:lnTo>
                  <a:lnTo>
                    <a:pt x="108" y="318"/>
                  </a:lnTo>
                  <a:lnTo>
                    <a:pt x="100" y="322"/>
                  </a:lnTo>
                  <a:lnTo>
                    <a:pt x="100" y="322"/>
                  </a:lnTo>
                  <a:lnTo>
                    <a:pt x="96" y="330"/>
                  </a:lnTo>
                  <a:lnTo>
                    <a:pt x="94" y="336"/>
                  </a:lnTo>
                  <a:lnTo>
                    <a:pt x="94" y="336"/>
                  </a:lnTo>
                  <a:lnTo>
                    <a:pt x="96" y="344"/>
                  </a:lnTo>
                  <a:lnTo>
                    <a:pt x="100" y="352"/>
                  </a:lnTo>
                  <a:lnTo>
                    <a:pt x="100" y="352"/>
                  </a:lnTo>
                  <a:lnTo>
                    <a:pt x="108" y="356"/>
                  </a:lnTo>
                  <a:lnTo>
                    <a:pt x="114" y="356"/>
                  </a:lnTo>
                  <a:lnTo>
                    <a:pt x="114" y="356"/>
                  </a:lnTo>
                  <a:lnTo>
                    <a:pt x="122" y="356"/>
                  </a:lnTo>
                  <a:lnTo>
                    <a:pt x="128" y="352"/>
                  </a:lnTo>
                  <a:lnTo>
                    <a:pt x="128" y="352"/>
                  </a:lnTo>
                  <a:close/>
                  <a:moveTo>
                    <a:pt x="122" y="44"/>
                  </a:moveTo>
                  <a:lnTo>
                    <a:pt x="122" y="44"/>
                  </a:lnTo>
                  <a:lnTo>
                    <a:pt x="126" y="38"/>
                  </a:lnTo>
                  <a:lnTo>
                    <a:pt x="128" y="30"/>
                  </a:lnTo>
                  <a:lnTo>
                    <a:pt x="128" y="30"/>
                  </a:lnTo>
                  <a:lnTo>
                    <a:pt x="126" y="22"/>
                  </a:lnTo>
                  <a:lnTo>
                    <a:pt x="122" y="16"/>
                  </a:lnTo>
                  <a:lnTo>
                    <a:pt x="122" y="16"/>
                  </a:lnTo>
                  <a:lnTo>
                    <a:pt x="116" y="12"/>
                  </a:lnTo>
                  <a:lnTo>
                    <a:pt x="108" y="10"/>
                  </a:lnTo>
                  <a:lnTo>
                    <a:pt x="100" y="12"/>
                  </a:lnTo>
                  <a:lnTo>
                    <a:pt x="94" y="16"/>
                  </a:lnTo>
                  <a:lnTo>
                    <a:pt x="94" y="16"/>
                  </a:lnTo>
                  <a:lnTo>
                    <a:pt x="90" y="22"/>
                  </a:lnTo>
                  <a:lnTo>
                    <a:pt x="88" y="30"/>
                  </a:lnTo>
                  <a:lnTo>
                    <a:pt x="88" y="30"/>
                  </a:lnTo>
                  <a:lnTo>
                    <a:pt x="90" y="38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100" y="48"/>
                  </a:lnTo>
                  <a:lnTo>
                    <a:pt x="108" y="50"/>
                  </a:lnTo>
                  <a:lnTo>
                    <a:pt x="108" y="50"/>
                  </a:lnTo>
                  <a:lnTo>
                    <a:pt x="116" y="48"/>
                  </a:lnTo>
                  <a:lnTo>
                    <a:pt x="122" y="44"/>
                  </a:lnTo>
                  <a:lnTo>
                    <a:pt x="122" y="44"/>
                  </a:lnTo>
                  <a:close/>
                  <a:moveTo>
                    <a:pt x="56" y="74"/>
                  </a:moveTo>
                  <a:lnTo>
                    <a:pt x="56" y="74"/>
                  </a:lnTo>
                  <a:lnTo>
                    <a:pt x="60" y="68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0" y="56"/>
                  </a:lnTo>
                  <a:lnTo>
                    <a:pt x="56" y="52"/>
                  </a:lnTo>
                  <a:lnTo>
                    <a:pt x="56" y="52"/>
                  </a:lnTo>
                  <a:lnTo>
                    <a:pt x="50" y="48"/>
                  </a:lnTo>
                  <a:lnTo>
                    <a:pt x="44" y="46"/>
                  </a:lnTo>
                  <a:lnTo>
                    <a:pt x="38" y="48"/>
                  </a:lnTo>
                  <a:lnTo>
                    <a:pt x="34" y="52"/>
                  </a:lnTo>
                  <a:lnTo>
                    <a:pt x="34" y="52"/>
                  </a:lnTo>
                  <a:lnTo>
                    <a:pt x="30" y="56"/>
                  </a:lnTo>
                  <a:lnTo>
                    <a:pt x="28" y="62"/>
                  </a:lnTo>
                  <a:lnTo>
                    <a:pt x="28" y="62"/>
                  </a:lnTo>
                  <a:lnTo>
                    <a:pt x="30" y="68"/>
                  </a:lnTo>
                  <a:lnTo>
                    <a:pt x="34" y="74"/>
                  </a:lnTo>
                  <a:lnTo>
                    <a:pt x="34" y="74"/>
                  </a:lnTo>
                  <a:lnTo>
                    <a:pt x="38" y="78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0" y="78"/>
                  </a:lnTo>
                  <a:lnTo>
                    <a:pt x="56" y="74"/>
                  </a:lnTo>
                  <a:lnTo>
                    <a:pt x="56" y="74"/>
                  </a:lnTo>
                  <a:close/>
                  <a:moveTo>
                    <a:pt x="208" y="386"/>
                  </a:moveTo>
                  <a:lnTo>
                    <a:pt x="208" y="386"/>
                  </a:lnTo>
                  <a:lnTo>
                    <a:pt x="200" y="394"/>
                  </a:lnTo>
                  <a:lnTo>
                    <a:pt x="192" y="402"/>
                  </a:lnTo>
                  <a:lnTo>
                    <a:pt x="182" y="406"/>
                  </a:lnTo>
                  <a:lnTo>
                    <a:pt x="172" y="408"/>
                  </a:lnTo>
                  <a:lnTo>
                    <a:pt x="44" y="408"/>
                  </a:lnTo>
                  <a:lnTo>
                    <a:pt x="44" y="408"/>
                  </a:lnTo>
                  <a:lnTo>
                    <a:pt x="34" y="406"/>
                  </a:lnTo>
                  <a:lnTo>
                    <a:pt x="24" y="402"/>
                  </a:lnTo>
                  <a:lnTo>
                    <a:pt x="16" y="394"/>
                  </a:lnTo>
                  <a:lnTo>
                    <a:pt x="8" y="386"/>
                  </a:lnTo>
                  <a:lnTo>
                    <a:pt x="8" y="386"/>
                  </a:lnTo>
                  <a:lnTo>
                    <a:pt x="2" y="374"/>
                  </a:lnTo>
                  <a:lnTo>
                    <a:pt x="0" y="362"/>
                  </a:lnTo>
                  <a:lnTo>
                    <a:pt x="0" y="350"/>
                  </a:lnTo>
                  <a:lnTo>
                    <a:pt x="4" y="338"/>
                  </a:lnTo>
                  <a:lnTo>
                    <a:pt x="76" y="202"/>
                  </a:lnTo>
                  <a:lnTo>
                    <a:pt x="76" y="136"/>
                  </a:lnTo>
                  <a:lnTo>
                    <a:pt x="72" y="136"/>
                  </a:lnTo>
                  <a:lnTo>
                    <a:pt x="72" y="136"/>
                  </a:lnTo>
                  <a:lnTo>
                    <a:pt x="68" y="134"/>
                  </a:lnTo>
                  <a:lnTo>
                    <a:pt x="64" y="132"/>
                  </a:lnTo>
                  <a:lnTo>
                    <a:pt x="62" y="130"/>
                  </a:lnTo>
                  <a:lnTo>
                    <a:pt x="62" y="126"/>
                  </a:lnTo>
                  <a:lnTo>
                    <a:pt x="62" y="126"/>
                  </a:lnTo>
                  <a:lnTo>
                    <a:pt x="62" y="122"/>
                  </a:lnTo>
                  <a:lnTo>
                    <a:pt x="64" y="118"/>
                  </a:lnTo>
                  <a:lnTo>
                    <a:pt x="68" y="116"/>
                  </a:lnTo>
                  <a:lnTo>
                    <a:pt x="72" y="116"/>
                  </a:lnTo>
                  <a:lnTo>
                    <a:pt x="86" y="116"/>
                  </a:lnTo>
                  <a:lnTo>
                    <a:pt x="130" y="116"/>
                  </a:lnTo>
                  <a:lnTo>
                    <a:pt x="144" y="116"/>
                  </a:lnTo>
                  <a:lnTo>
                    <a:pt x="144" y="116"/>
                  </a:lnTo>
                  <a:lnTo>
                    <a:pt x="148" y="116"/>
                  </a:lnTo>
                  <a:lnTo>
                    <a:pt x="152" y="118"/>
                  </a:lnTo>
                  <a:lnTo>
                    <a:pt x="154" y="122"/>
                  </a:lnTo>
                  <a:lnTo>
                    <a:pt x="154" y="126"/>
                  </a:lnTo>
                  <a:lnTo>
                    <a:pt x="154" y="126"/>
                  </a:lnTo>
                  <a:lnTo>
                    <a:pt x="154" y="130"/>
                  </a:lnTo>
                  <a:lnTo>
                    <a:pt x="152" y="132"/>
                  </a:lnTo>
                  <a:lnTo>
                    <a:pt x="148" y="134"/>
                  </a:lnTo>
                  <a:lnTo>
                    <a:pt x="144" y="136"/>
                  </a:lnTo>
                  <a:lnTo>
                    <a:pt x="140" y="136"/>
                  </a:lnTo>
                  <a:lnTo>
                    <a:pt x="140" y="202"/>
                  </a:lnTo>
                  <a:lnTo>
                    <a:pt x="212" y="336"/>
                  </a:lnTo>
                  <a:lnTo>
                    <a:pt x="212" y="336"/>
                  </a:lnTo>
                  <a:lnTo>
                    <a:pt x="216" y="348"/>
                  </a:lnTo>
                  <a:lnTo>
                    <a:pt x="216" y="362"/>
                  </a:lnTo>
                  <a:lnTo>
                    <a:pt x="214" y="374"/>
                  </a:lnTo>
                  <a:lnTo>
                    <a:pt x="208" y="386"/>
                  </a:lnTo>
                  <a:lnTo>
                    <a:pt x="208" y="386"/>
                  </a:lnTo>
                  <a:close/>
                  <a:moveTo>
                    <a:pt x="102" y="158"/>
                  </a:moveTo>
                  <a:lnTo>
                    <a:pt x="102" y="158"/>
                  </a:lnTo>
                  <a:lnTo>
                    <a:pt x="102" y="162"/>
                  </a:lnTo>
                  <a:lnTo>
                    <a:pt x="104" y="166"/>
                  </a:lnTo>
                  <a:lnTo>
                    <a:pt x="104" y="166"/>
                  </a:lnTo>
                  <a:lnTo>
                    <a:pt x="108" y="168"/>
                  </a:lnTo>
                  <a:lnTo>
                    <a:pt x="114" y="170"/>
                  </a:lnTo>
                  <a:lnTo>
                    <a:pt x="114" y="170"/>
                  </a:lnTo>
                  <a:lnTo>
                    <a:pt x="118" y="168"/>
                  </a:lnTo>
                  <a:lnTo>
                    <a:pt x="122" y="166"/>
                  </a:lnTo>
                  <a:lnTo>
                    <a:pt x="122" y="166"/>
                  </a:lnTo>
                  <a:lnTo>
                    <a:pt x="124" y="162"/>
                  </a:lnTo>
                  <a:lnTo>
                    <a:pt x="126" y="158"/>
                  </a:lnTo>
                  <a:lnTo>
                    <a:pt x="126" y="158"/>
                  </a:lnTo>
                  <a:lnTo>
                    <a:pt x="124" y="152"/>
                  </a:lnTo>
                  <a:lnTo>
                    <a:pt x="122" y="148"/>
                  </a:lnTo>
                  <a:lnTo>
                    <a:pt x="122" y="148"/>
                  </a:lnTo>
                  <a:lnTo>
                    <a:pt x="118" y="146"/>
                  </a:lnTo>
                  <a:lnTo>
                    <a:pt x="114" y="146"/>
                  </a:lnTo>
                  <a:lnTo>
                    <a:pt x="108" y="146"/>
                  </a:lnTo>
                  <a:lnTo>
                    <a:pt x="104" y="148"/>
                  </a:lnTo>
                  <a:lnTo>
                    <a:pt x="104" y="148"/>
                  </a:lnTo>
                  <a:lnTo>
                    <a:pt x="102" y="152"/>
                  </a:lnTo>
                  <a:lnTo>
                    <a:pt x="102" y="158"/>
                  </a:lnTo>
                  <a:lnTo>
                    <a:pt x="102" y="158"/>
                  </a:lnTo>
                  <a:close/>
                  <a:moveTo>
                    <a:pt x="66" y="262"/>
                  </a:moveTo>
                  <a:lnTo>
                    <a:pt x="66" y="262"/>
                  </a:lnTo>
                  <a:lnTo>
                    <a:pt x="68" y="268"/>
                  </a:lnTo>
                  <a:lnTo>
                    <a:pt x="72" y="276"/>
                  </a:lnTo>
                  <a:lnTo>
                    <a:pt x="72" y="276"/>
                  </a:lnTo>
                  <a:lnTo>
                    <a:pt x="80" y="280"/>
                  </a:lnTo>
                  <a:lnTo>
                    <a:pt x="86" y="282"/>
                  </a:lnTo>
                  <a:lnTo>
                    <a:pt x="86" y="282"/>
                  </a:lnTo>
                  <a:lnTo>
                    <a:pt x="94" y="280"/>
                  </a:lnTo>
                  <a:lnTo>
                    <a:pt x="100" y="276"/>
                  </a:lnTo>
                  <a:lnTo>
                    <a:pt x="100" y="276"/>
                  </a:lnTo>
                  <a:lnTo>
                    <a:pt x="106" y="268"/>
                  </a:lnTo>
                  <a:lnTo>
                    <a:pt x="106" y="262"/>
                  </a:lnTo>
                  <a:lnTo>
                    <a:pt x="106" y="262"/>
                  </a:lnTo>
                  <a:lnTo>
                    <a:pt x="106" y="254"/>
                  </a:lnTo>
                  <a:lnTo>
                    <a:pt x="100" y="248"/>
                  </a:lnTo>
                  <a:lnTo>
                    <a:pt x="100" y="248"/>
                  </a:lnTo>
                  <a:lnTo>
                    <a:pt x="94" y="242"/>
                  </a:lnTo>
                  <a:lnTo>
                    <a:pt x="86" y="242"/>
                  </a:lnTo>
                  <a:lnTo>
                    <a:pt x="80" y="242"/>
                  </a:lnTo>
                  <a:lnTo>
                    <a:pt x="72" y="248"/>
                  </a:lnTo>
                  <a:lnTo>
                    <a:pt x="72" y="248"/>
                  </a:lnTo>
                  <a:lnTo>
                    <a:pt x="68" y="254"/>
                  </a:lnTo>
                  <a:lnTo>
                    <a:pt x="66" y="262"/>
                  </a:lnTo>
                  <a:lnTo>
                    <a:pt x="66" y="262"/>
                  </a:lnTo>
                  <a:close/>
                  <a:moveTo>
                    <a:pt x="196" y="344"/>
                  </a:moveTo>
                  <a:lnTo>
                    <a:pt x="174" y="304"/>
                  </a:lnTo>
                  <a:lnTo>
                    <a:pt x="174" y="304"/>
                  </a:lnTo>
                  <a:lnTo>
                    <a:pt x="156" y="306"/>
                  </a:lnTo>
                  <a:lnTo>
                    <a:pt x="136" y="308"/>
                  </a:lnTo>
                  <a:lnTo>
                    <a:pt x="136" y="308"/>
                  </a:lnTo>
                  <a:lnTo>
                    <a:pt x="136" y="308"/>
                  </a:lnTo>
                  <a:lnTo>
                    <a:pt x="136" y="308"/>
                  </a:lnTo>
                  <a:lnTo>
                    <a:pt x="138" y="304"/>
                  </a:lnTo>
                  <a:lnTo>
                    <a:pt x="140" y="298"/>
                  </a:lnTo>
                  <a:lnTo>
                    <a:pt x="140" y="298"/>
                  </a:lnTo>
                  <a:lnTo>
                    <a:pt x="138" y="294"/>
                  </a:lnTo>
                  <a:lnTo>
                    <a:pt x="136" y="290"/>
                  </a:lnTo>
                  <a:lnTo>
                    <a:pt x="136" y="290"/>
                  </a:lnTo>
                  <a:lnTo>
                    <a:pt x="132" y="288"/>
                  </a:lnTo>
                  <a:lnTo>
                    <a:pt x="128" y="288"/>
                  </a:lnTo>
                  <a:lnTo>
                    <a:pt x="124" y="288"/>
                  </a:lnTo>
                  <a:lnTo>
                    <a:pt x="120" y="290"/>
                  </a:lnTo>
                  <a:lnTo>
                    <a:pt x="120" y="290"/>
                  </a:lnTo>
                  <a:lnTo>
                    <a:pt x="116" y="294"/>
                  </a:lnTo>
                  <a:lnTo>
                    <a:pt x="116" y="298"/>
                  </a:lnTo>
                  <a:lnTo>
                    <a:pt x="116" y="298"/>
                  </a:lnTo>
                  <a:lnTo>
                    <a:pt x="116" y="302"/>
                  </a:lnTo>
                  <a:lnTo>
                    <a:pt x="118" y="306"/>
                  </a:lnTo>
                  <a:lnTo>
                    <a:pt x="118" y="306"/>
                  </a:lnTo>
                  <a:lnTo>
                    <a:pt x="100" y="302"/>
                  </a:lnTo>
                  <a:lnTo>
                    <a:pt x="100" y="302"/>
                  </a:lnTo>
                  <a:lnTo>
                    <a:pt x="82" y="298"/>
                  </a:lnTo>
                  <a:lnTo>
                    <a:pt x="82" y="298"/>
                  </a:lnTo>
                  <a:lnTo>
                    <a:pt x="60" y="296"/>
                  </a:lnTo>
                  <a:lnTo>
                    <a:pt x="60" y="296"/>
                  </a:lnTo>
                  <a:lnTo>
                    <a:pt x="46" y="298"/>
                  </a:lnTo>
                  <a:lnTo>
                    <a:pt x="20" y="346"/>
                  </a:lnTo>
                  <a:lnTo>
                    <a:pt x="20" y="346"/>
                  </a:lnTo>
                  <a:lnTo>
                    <a:pt x="18" y="352"/>
                  </a:lnTo>
                  <a:lnTo>
                    <a:pt x="18" y="360"/>
                  </a:lnTo>
                  <a:lnTo>
                    <a:pt x="20" y="368"/>
                  </a:lnTo>
                  <a:lnTo>
                    <a:pt x="24" y="376"/>
                  </a:lnTo>
                  <a:lnTo>
                    <a:pt x="24" y="376"/>
                  </a:lnTo>
                  <a:lnTo>
                    <a:pt x="28" y="382"/>
                  </a:lnTo>
                  <a:lnTo>
                    <a:pt x="32" y="386"/>
                  </a:lnTo>
                  <a:lnTo>
                    <a:pt x="38" y="388"/>
                  </a:lnTo>
                  <a:lnTo>
                    <a:pt x="44" y="390"/>
                  </a:lnTo>
                  <a:lnTo>
                    <a:pt x="172" y="390"/>
                  </a:lnTo>
                  <a:lnTo>
                    <a:pt x="172" y="390"/>
                  </a:lnTo>
                  <a:lnTo>
                    <a:pt x="178" y="388"/>
                  </a:lnTo>
                  <a:lnTo>
                    <a:pt x="184" y="386"/>
                  </a:lnTo>
                  <a:lnTo>
                    <a:pt x="188" y="382"/>
                  </a:lnTo>
                  <a:lnTo>
                    <a:pt x="192" y="376"/>
                  </a:lnTo>
                  <a:lnTo>
                    <a:pt x="192" y="376"/>
                  </a:lnTo>
                  <a:lnTo>
                    <a:pt x="196" y="368"/>
                  </a:lnTo>
                  <a:lnTo>
                    <a:pt x="198" y="360"/>
                  </a:lnTo>
                  <a:lnTo>
                    <a:pt x="198" y="352"/>
                  </a:lnTo>
                  <a:lnTo>
                    <a:pt x="196" y="344"/>
                  </a:lnTo>
                  <a:lnTo>
                    <a:pt x="196" y="3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p:grpSp>
        <p:nvGrpSpPr>
          <p:cNvPr id="38" name="Group 6319"/>
          <p:cNvGrpSpPr/>
          <p:nvPr/>
        </p:nvGrpSpPr>
        <p:grpSpPr>
          <a:xfrm>
            <a:off x="2491066" y="3082869"/>
            <a:ext cx="432000" cy="432000"/>
            <a:chOff x="7867755" y="3474401"/>
            <a:chExt cx="612000" cy="612000"/>
          </a:xfrm>
        </p:grpSpPr>
        <p:sp>
          <p:nvSpPr>
            <p:cNvPr id="39" name="Oval 159"/>
            <p:cNvSpPr/>
            <p:nvPr/>
          </p:nvSpPr>
          <p:spPr bwMode="ltGray">
            <a:xfrm>
              <a:off x="7867755" y="3474401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40" name="Freeform 4846"/>
            <p:cNvSpPr>
              <a:spLocks noEditPoints="1"/>
            </p:cNvSpPr>
            <p:nvPr/>
          </p:nvSpPr>
          <p:spPr bwMode="auto">
            <a:xfrm>
              <a:off x="7936974" y="3599197"/>
              <a:ext cx="472787" cy="389928"/>
            </a:xfrm>
            <a:custGeom>
              <a:avLst/>
              <a:gdLst>
                <a:gd name="T0" fmla="*/ 234 w 388"/>
                <a:gd name="T1" fmla="*/ 108 h 320"/>
                <a:gd name="T2" fmla="*/ 206 w 388"/>
                <a:gd name="T3" fmla="*/ 22 h 320"/>
                <a:gd name="T4" fmla="*/ 150 w 388"/>
                <a:gd name="T5" fmla="*/ 24 h 320"/>
                <a:gd name="T6" fmla="*/ 110 w 388"/>
                <a:gd name="T7" fmla="*/ 24 h 320"/>
                <a:gd name="T8" fmla="*/ 24 w 388"/>
                <a:gd name="T9" fmla="*/ 52 h 320"/>
                <a:gd name="T10" fmla="*/ 26 w 388"/>
                <a:gd name="T11" fmla="*/ 108 h 320"/>
                <a:gd name="T12" fmla="*/ 26 w 388"/>
                <a:gd name="T13" fmla="*/ 148 h 320"/>
                <a:gd name="T14" fmla="*/ 52 w 388"/>
                <a:gd name="T15" fmla="*/ 234 h 320"/>
                <a:gd name="T16" fmla="*/ 110 w 388"/>
                <a:gd name="T17" fmla="*/ 232 h 320"/>
                <a:gd name="T18" fmla="*/ 150 w 388"/>
                <a:gd name="T19" fmla="*/ 232 h 320"/>
                <a:gd name="T20" fmla="*/ 236 w 388"/>
                <a:gd name="T21" fmla="*/ 206 h 320"/>
                <a:gd name="T22" fmla="*/ 234 w 388"/>
                <a:gd name="T23" fmla="*/ 148 h 320"/>
                <a:gd name="T24" fmla="*/ 114 w 388"/>
                <a:gd name="T25" fmla="*/ 208 h 320"/>
                <a:gd name="T26" fmla="*/ 62 w 388"/>
                <a:gd name="T27" fmla="*/ 174 h 320"/>
                <a:gd name="T28" fmla="*/ 48 w 388"/>
                <a:gd name="T29" fmla="*/ 128 h 320"/>
                <a:gd name="T30" fmla="*/ 72 w 388"/>
                <a:gd name="T31" fmla="*/ 70 h 320"/>
                <a:gd name="T32" fmla="*/ 130 w 388"/>
                <a:gd name="T33" fmla="*/ 46 h 320"/>
                <a:gd name="T34" fmla="*/ 176 w 388"/>
                <a:gd name="T35" fmla="*/ 60 h 320"/>
                <a:gd name="T36" fmla="*/ 210 w 388"/>
                <a:gd name="T37" fmla="*/ 112 h 320"/>
                <a:gd name="T38" fmla="*/ 206 w 388"/>
                <a:gd name="T39" fmla="*/ 160 h 320"/>
                <a:gd name="T40" fmla="*/ 162 w 388"/>
                <a:gd name="T41" fmla="*/ 204 h 320"/>
                <a:gd name="T42" fmla="*/ 130 w 388"/>
                <a:gd name="T43" fmla="*/ 66 h 320"/>
                <a:gd name="T44" fmla="*/ 94 w 388"/>
                <a:gd name="T45" fmla="*/ 76 h 320"/>
                <a:gd name="T46" fmla="*/ 68 w 388"/>
                <a:gd name="T47" fmla="*/ 116 h 320"/>
                <a:gd name="T48" fmla="*/ 72 w 388"/>
                <a:gd name="T49" fmla="*/ 152 h 320"/>
                <a:gd name="T50" fmla="*/ 106 w 388"/>
                <a:gd name="T51" fmla="*/ 186 h 320"/>
                <a:gd name="T52" fmla="*/ 142 w 388"/>
                <a:gd name="T53" fmla="*/ 190 h 320"/>
                <a:gd name="T54" fmla="*/ 182 w 388"/>
                <a:gd name="T55" fmla="*/ 162 h 320"/>
                <a:gd name="T56" fmla="*/ 192 w 388"/>
                <a:gd name="T57" fmla="*/ 128 h 320"/>
                <a:gd name="T58" fmla="*/ 174 w 388"/>
                <a:gd name="T59" fmla="*/ 84 h 320"/>
                <a:gd name="T60" fmla="*/ 130 w 388"/>
                <a:gd name="T61" fmla="*/ 66 h 320"/>
                <a:gd name="T62" fmla="*/ 120 w 388"/>
                <a:gd name="T63" fmla="*/ 152 h 320"/>
                <a:gd name="T64" fmla="*/ 102 w 388"/>
                <a:gd name="T65" fmla="*/ 128 h 320"/>
                <a:gd name="T66" fmla="*/ 130 w 388"/>
                <a:gd name="T67" fmla="*/ 102 h 320"/>
                <a:gd name="T68" fmla="*/ 154 w 388"/>
                <a:gd name="T69" fmla="*/ 118 h 320"/>
                <a:gd name="T70" fmla="*/ 148 w 388"/>
                <a:gd name="T71" fmla="*/ 148 h 320"/>
                <a:gd name="T72" fmla="*/ 370 w 388"/>
                <a:gd name="T73" fmla="*/ 248 h 320"/>
                <a:gd name="T74" fmla="*/ 364 w 388"/>
                <a:gd name="T75" fmla="*/ 214 h 320"/>
                <a:gd name="T76" fmla="*/ 320 w 388"/>
                <a:gd name="T77" fmla="*/ 162 h 320"/>
                <a:gd name="T78" fmla="*/ 286 w 388"/>
                <a:gd name="T79" fmla="*/ 186 h 320"/>
                <a:gd name="T80" fmla="*/ 260 w 388"/>
                <a:gd name="T81" fmla="*/ 208 h 320"/>
                <a:gd name="T82" fmla="*/ 236 w 388"/>
                <a:gd name="T83" fmla="*/ 272 h 320"/>
                <a:gd name="T84" fmla="*/ 274 w 388"/>
                <a:gd name="T85" fmla="*/ 290 h 320"/>
                <a:gd name="T86" fmla="*/ 306 w 388"/>
                <a:gd name="T87" fmla="*/ 302 h 320"/>
                <a:gd name="T88" fmla="*/ 372 w 388"/>
                <a:gd name="T89" fmla="*/ 290 h 320"/>
                <a:gd name="T90" fmla="*/ 370 w 388"/>
                <a:gd name="T91" fmla="*/ 248 h 320"/>
                <a:gd name="T92" fmla="*/ 310 w 388"/>
                <a:gd name="T93" fmla="*/ 266 h 320"/>
                <a:gd name="T94" fmla="*/ 288 w 388"/>
                <a:gd name="T95" fmla="*/ 252 h 320"/>
                <a:gd name="T96" fmla="*/ 300 w 388"/>
                <a:gd name="T97" fmla="*/ 220 h 320"/>
                <a:gd name="T98" fmla="*/ 326 w 388"/>
                <a:gd name="T99" fmla="*/ 224 h 320"/>
                <a:gd name="T100" fmla="*/ 332 w 388"/>
                <a:gd name="T101" fmla="*/ 25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88" h="320">
                  <a:moveTo>
                    <a:pt x="258" y="148"/>
                  </a:moveTo>
                  <a:lnTo>
                    <a:pt x="258" y="108"/>
                  </a:lnTo>
                  <a:lnTo>
                    <a:pt x="234" y="108"/>
                  </a:lnTo>
                  <a:lnTo>
                    <a:pt x="234" y="108"/>
                  </a:lnTo>
                  <a:lnTo>
                    <a:pt x="226" y="88"/>
                  </a:lnTo>
                  <a:lnTo>
                    <a:pt x="216" y="70"/>
                  </a:lnTo>
                  <a:lnTo>
                    <a:pt x="236" y="52"/>
                  </a:lnTo>
                  <a:lnTo>
                    <a:pt x="206" y="22"/>
                  </a:lnTo>
                  <a:lnTo>
                    <a:pt x="188" y="40"/>
                  </a:lnTo>
                  <a:lnTo>
                    <a:pt x="188" y="40"/>
                  </a:lnTo>
                  <a:lnTo>
                    <a:pt x="170" y="30"/>
                  </a:lnTo>
                  <a:lnTo>
                    <a:pt x="150" y="24"/>
                  </a:lnTo>
                  <a:lnTo>
                    <a:pt x="150" y="0"/>
                  </a:lnTo>
                  <a:lnTo>
                    <a:pt x="110" y="0"/>
                  </a:lnTo>
                  <a:lnTo>
                    <a:pt x="110" y="24"/>
                  </a:lnTo>
                  <a:lnTo>
                    <a:pt x="110" y="24"/>
                  </a:lnTo>
                  <a:lnTo>
                    <a:pt x="90" y="30"/>
                  </a:lnTo>
                  <a:lnTo>
                    <a:pt x="70" y="40"/>
                  </a:lnTo>
                  <a:lnTo>
                    <a:pt x="52" y="22"/>
                  </a:lnTo>
                  <a:lnTo>
                    <a:pt x="24" y="52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32" y="88"/>
                  </a:lnTo>
                  <a:lnTo>
                    <a:pt x="26" y="108"/>
                  </a:lnTo>
                  <a:lnTo>
                    <a:pt x="0" y="108"/>
                  </a:lnTo>
                  <a:lnTo>
                    <a:pt x="0" y="148"/>
                  </a:lnTo>
                  <a:lnTo>
                    <a:pt x="26" y="148"/>
                  </a:lnTo>
                  <a:lnTo>
                    <a:pt x="26" y="148"/>
                  </a:lnTo>
                  <a:lnTo>
                    <a:pt x="32" y="168"/>
                  </a:lnTo>
                  <a:lnTo>
                    <a:pt x="42" y="188"/>
                  </a:lnTo>
                  <a:lnTo>
                    <a:pt x="24" y="206"/>
                  </a:lnTo>
                  <a:lnTo>
                    <a:pt x="52" y="234"/>
                  </a:lnTo>
                  <a:lnTo>
                    <a:pt x="70" y="216"/>
                  </a:lnTo>
                  <a:lnTo>
                    <a:pt x="70" y="216"/>
                  </a:lnTo>
                  <a:lnTo>
                    <a:pt x="90" y="226"/>
                  </a:lnTo>
                  <a:lnTo>
                    <a:pt x="110" y="232"/>
                  </a:lnTo>
                  <a:lnTo>
                    <a:pt x="110" y="258"/>
                  </a:lnTo>
                  <a:lnTo>
                    <a:pt x="150" y="258"/>
                  </a:lnTo>
                  <a:lnTo>
                    <a:pt x="150" y="232"/>
                  </a:lnTo>
                  <a:lnTo>
                    <a:pt x="150" y="232"/>
                  </a:lnTo>
                  <a:lnTo>
                    <a:pt x="170" y="226"/>
                  </a:lnTo>
                  <a:lnTo>
                    <a:pt x="188" y="216"/>
                  </a:lnTo>
                  <a:lnTo>
                    <a:pt x="206" y="234"/>
                  </a:lnTo>
                  <a:lnTo>
                    <a:pt x="236" y="206"/>
                  </a:lnTo>
                  <a:lnTo>
                    <a:pt x="216" y="188"/>
                  </a:lnTo>
                  <a:lnTo>
                    <a:pt x="216" y="188"/>
                  </a:lnTo>
                  <a:lnTo>
                    <a:pt x="226" y="168"/>
                  </a:lnTo>
                  <a:lnTo>
                    <a:pt x="234" y="148"/>
                  </a:lnTo>
                  <a:lnTo>
                    <a:pt x="258" y="148"/>
                  </a:lnTo>
                  <a:close/>
                  <a:moveTo>
                    <a:pt x="130" y="210"/>
                  </a:moveTo>
                  <a:lnTo>
                    <a:pt x="130" y="210"/>
                  </a:lnTo>
                  <a:lnTo>
                    <a:pt x="114" y="208"/>
                  </a:lnTo>
                  <a:lnTo>
                    <a:pt x="98" y="204"/>
                  </a:lnTo>
                  <a:lnTo>
                    <a:pt x="84" y="196"/>
                  </a:lnTo>
                  <a:lnTo>
                    <a:pt x="72" y="186"/>
                  </a:lnTo>
                  <a:lnTo>
                    <a:pt x="62" y="174"/>
                  </a:lnTo>
                  <a:lnTo>
                    <a:pt x="54" y="160"/>
                  </a:lnTo>
                  <a:lnTo>
                    <a:pt x="50" y="144"/>
                  </a:lnTo>
                  <a:lnTo>
                    <a:pt x="48" y="128"/>
                  </a:lnTo>
                  <a:lnTo>
                    <a:pt x="48" y="128"/>
                  </a:lnTo>
                  <a:lnTo>
                    <a:pt x="50" y="112"/>
                  </a:lnTo>
                  <a:lnTo>
                    <a:pt x="54" y="96"/>
                  </a:lnTo>
                  <a:lnTo>
                    <a:pt x="62" y="82"/>
                  </a:lnTo>
                  <a:lnTo>
                    <a:pt x="72" y="70"/>
                  </a:lnTo>
                  <a:lnTo>
                    <a:pt x="84" y="60"/>
                  </a:lnTo>
                  <a:lnTo>
                    <a:pt x="98" y="52"/>
                  </a:lnTo>
                  <a:lnTo>
                    <a:pt x="114" y="48"/>
                  </a:lnTo>
                  <a:lnTo>
                    <a:pt x="130" y="46"/>
                  </a:lnTo>
                  <a:lnTo>
                    <a:pt x="130" y="46"/>
                  </a:lnTo>
                  <a:lnTo>
                    <a:pt x="146" y="48"/>
                  </a:lnTo>
                  <a:lnTo>
                    <a:pt x="162" y="52"/>
                  </a:lnTo>
                  <a:lnTo>
                    <a:pt x="176" y="60"/>
                  </a:lnTo>
                  <a:lnTo>
                    <a:pt x="188" y="70"/>
                  </a:lnTo>
                  <a:lnTo>
                    <a:pt x="198" y="82"/>
                  </a:lnTo>
                  <a:lnTo>
                    <a:pt x="206" y="96"/>
                  </a:lnTo>
                  <a:lnTo>
                    <a:pt x="210" y="112"/>
                  </a:lnTo>
                  <a:lnTo>
                    <a:pt x="212" y="128"/>
                  </a:lnTo>
                  <a:lnTo>
                    <a:pt x="212" y="128"/>
                  </a:lnTo>
                  <a:lnTo>
                    <a:pt x="210" y="144"/>
                  </a:lnTo>
                  <a:lnTo>
                    <a:pt x="206" y="160"/>
                  </a:lnTo>
                  <a:lnTo>
                    <a:pt x="198" y="174"/>
                  </a:lnTo>
                  <a:lnTo>
                    <a:pt x="188" y="186"/>
                  </a:lnTo>
                  <a:lnTo>
                    <a:pt x="176" y="196"/>
                  </a:lnTo>
                  <a:lnTo>
                    <a:pt x="162" y="204"/>
                  </a:lnTo>
                  <a:lnTo>
                    <a:pt x="146" y="208"/>
                  </a:lnTo>
                  <a:lnTo>
                    <a:pt x="130" y="210"/>
                  </a:lnTo>
                  <a:lnTo>
                    <a:pt x="130" y="210"/>
                  </a:lnTo>
                  <a:close/>
                  <a:moveTo>
                    <a:pt x="130" y="66"/>
                  </a:moveTo>
                  <a:lnTo>
                    <a:pt x="130" y="66"/>
                  </a:lnTo>
                  <a:lnTo>
                    <a:pt x="118" y="68"/>
                  </a:lnTo>
                  <a:lnTo>
                    <a:pt x="106" y="70"/>
                  </a:lnTo>
                  <a:lnTo>
                    <a:pt x="94" y="76"/>
                  </a:lnTo>
                  <a:lnTo>
                    <a:pt x="86" y="84"/>
                  </a:lnTo>
                  <a:lnTo>
                    <a:pt x="78" y="94"/>
                  </a:lnTo>
                  <a:lnTo>
                    <a:pt x="72" y="104"/>
                  </a:lnTo>
                  <a:lnTo>
                    <a:pt x="68" y="116"/>
                  </a:lnTo>
                  <a:lnTo>
                    <a:pt x="68" y="128"/>
                  </a:lnTo>
                  <a:lnTo>
                    <a:pt x="68" y="128"/>
                  </a:lnTo>
                  <a:lnTo>
                    <a:pt x="68" y="140"/>
                  </a:lnTo>
                  <a:lnTo>
                    <a:pt x="72" y="152"/>
                  </a:lnTo>
                  <a:lnTo>
                    <a:pt x="78" y="162"/>
                  </a:lnTo>
                  <a:lnTo>
                    <a:pt x="86" y="172"/>
                  </a:lnTo>
                  <a:lnTo>
                    <a:pt x="94" y="180"/>
                  </a:lnTo>
                  <a:lnTo>
                    <a:pt x="106" y="186"/>
                  </a:lnTo>
                  <a:lnTo>
                    <a:pt x="118" y="190"/>
                  </a:lnTo>
                  <a:lnTo>
                    <a:pt x="130" y="190"/>
                  </a:lnTo>
                  <a:lnTo>
                    <a:pt x="130" y="190"/>
                  </a:lnTo>
                  <a:lnTo>
                    <a:pt x="142" y="190"/>
                  </a:lnTo>
                  <a:lnTo>
                    <a:pt x="154" y="186"/>
                  </a:lnTo>
                  <a:lnTo>
                    <a:pt x="164" y="180"/>
                  </a:lnTo>
                  <a:lnTo>
                    <a:pt x="174" y="172"/>
                  </a:lnTo>
                  <a:lnTo>
                    <a:pt x="182" y="162"/>
                  </a:lnTo>
                  <a:lnTo>
                    <a:pt x="188" y="152"/>
                  </a:lnTo>
                  <a:lnTo>
                    <a:pt x="190" y="140"/>
                  </a:lnTo>
                  <a:lnTo>
                    <a:pt x="192" y="128"/>
                  </a:lnTo>
                  <a:lnTo>
                    <a:pt x="192" y="128"/>
                  </a:lnTo>
                  <a:lnTo>
                    <a:pt x="190" y="116"/>
                  </a:lnTo>
                  <a:lnTo>
                    <a:pt x="188" y="104"/>
                  </a:lnTo>
                  <a:lnTo>
                    <a:pt x="182" y="94"/>
                  </a:lnTo>
                  <a:lnTo>
                    <a:pt x="174" y="84"/>
                  </a:lnTo>
                  <a:lnTo>
                    <a:pt x="164" y="76"/>
                  </a:lnTo>
                  <a:lnTo>
                    <a:pt x="154" y="70"/>
                  </a:lnTo>
                  <a:lnTo>
                    <a:pt x="142" y="68"/>
                  </a:lnTo>
                  <a:lnTo>
                    <a:pt x="130" y="66"/>
                  </a:lnTo>
                  <a:lnTo>
                    <a:pt x="130" y="66"/>
                  </a:lnTo>
                  <a:close/>
                  <a:moveTo>
                    <a:pt x="130" y="156"/>
                  </a:moveTo>
                  <a:lnTo>
                    <a:pt x="130" y="156"/>
                  </a:lnTo>
                  <a:lnTo>
                    <a:pt x="120" y="152"/>
                  </a:lnTo>
                  <a:lnTo>
                    <a:pt x="110" y="148"/>
                  </a:lnTo>
                  <a:lnTo>
                    <a:pt x="104" y="138"/>
                  </a:lnTo>
                  <a:lnTo>
                    <a:pt x="102" y="128"/>
                  </a:lnTo>
                  <a:lnTo>
                    <a:pt x="102" y="128"/>
                  </a:lnTo>
                  <a:lnTo>
                    <a:pt x="104" y="118"/>
                  </a:lnTo>
                  <a:lnTo>
                    <a:pt x="110" y="110"/>
                  </a:lnTo>
                  <a:lnTo>
                    <a:pt x="120" y="104"/>
                  </a:lnTo>
                  <a:lnTo>
                    <a:pt x="130" y="102"/>
                  </a:lnTo>
                  <a:lnTo>
                    <a:pt x="130" y="102"/>
                  </a:lnTo>
                  <a:lnTo>
                    <a:pt x="140" y="104"/>
                  </a:lnTo>
                  <a:lnTo>
                    <a:pt x="148" y="110"/>
                  </a:lnTo>
                  <a:lnTo>
                    <a:pt x="154" y="118"/>
                  </a:lnTo>
                  <a:lnTo>
                    <a:pt x="156" y="128"/>
                  </a:lnTo>
                  <a:lnTo>
                    <a:pt x="156" y="128"/>
                  </a:lnTo>
                  <a:lnTo>
                    <a:pt x="154" y="138"/>
                  </a:lnTo>
                  <a:lnTo>
                    <a:pt x="148" y="148"/>
                  </a:lnTo>
                  <a:lnTo>
                    <a:pt x="140" y="152"/>
                  </a:lnTo>
                  <a:lnTo>
                    <a:pt x="130" y="156"/>
                  </a:lnTo>
                  <a:lnTo>
                    <a:pt x="130" y="156"/>
                  </a:lnTo>
                  <a:close/>
                  <a:moveTo>
                    <a:pt x="370" y="248"/>
                  </a:moveTo>
                  <a:lnTo>
                    <a:pt x="388" y="244"/>
                  </a:lnTo>
                  <a:lnTo>
                    <a:pt x="382" y="212"/>
                  </a:lnTo>
                  <a:lnTo>
                    <a:pt x="364" y="214"/>
                  </a:lnTo>
                  <a:lnTo>
                    <a:pt x="364" y="214"/>
                  </a:lnTo>
                  <a:lnTo>
                    <a:pt x="356" y="202"/>
                  </a:lnTo>
                  <a:lnTo>
                    <a:pt x="346" y="192"/>
                  </a:lnTo>
                  <a:lnTo>
                    <a:pt x="352" y="174"/>
                  </a:lnTo>
                  <a:lnTo>
                    <a:pt x="320" y="162"/>
                  </a:lnTo>
                  <a:lnTo>
                    <a:pt x="314" y="180"/>
                  </a:lnTo>
                  <a:lnTo>
                    <a:pt x="314" y="180"/>
                  </a:lnTo>
                  <a:lnTo>
                    <a:pt x="300" y="182"/>
                  </a:lnTo>
                  <a:lnTo>
                    <a:pt x="286" y="186"/>
                  </a:lnTo>
                  <a:lnTo>
                    <a:pt x="272" y="172"/>
                  </a:lnTo>
                  <a:lnTo>
                    <a:pt x="246" y="194"/>
                  </a:lnTo>
                  <a:lnTo>
                    <a:pt x="260" y="208"/>
                  </a:lnTo>
                  <a:lnTo>
                    <a:pt x="260" y="208"/>
                  </a:lnTo>
                  <a:lnTo>
                    <a:pt x="252" y="220"/>
                  </a:lnTo>
                  <a:lnTo>
                    <a:pt x="250" y="234"/>
                  </a:lnTo>
                  <a:lnTo>
                    <a:pt x="230" y="238"/>
                  </a:lnTo>
                  <a:lnTo>
                    <a:pt x="236" y="272"/>
                  </a:lnTo>
                  <a:lnTo>
                    <a:pt x="256" y="268"/>
                  </a:lnTo>
                  <a:lnTo>
                    <a:pt x="256" y="268"/>
                  </a:lnTo>
                  <a:lnTo>
                    <a:pt x="264" y="280"/>
                  </a:lnTo>
                  <a:lnTo>
                    <a:pt x="274" y="290"/>
                  </a:lnTo>
                  <a:lnTo>
                    <a:pt x="268" y="308"/>
                  </a:lnTo>
                  <a:lnTo>
                    <a:pt x="300" y="320"/>
                  </a:lnTo>
                  <a:lnTo>
                    <a:pt x="306" y="302"/>
                  </a:lnTo>
                  <a:lnTo>
                    <a:pt x="306" y="302"/>
                  </a:lnTo>
                  <a:lnTo>
                    <a:pt x="320" y="302"/>
                  </a:lnTo>
                  <a:lnTo>
                    <a:pt x="334" y="298"/>
                  </a:lnTo>
                  <a:lnTo>
                    <a:pt x="346" y="312"/>
                  </a:lnTo>
                  <a:lnTo>
                    <a:pt x="372" y="290"/>
                  </a:lnTo>
                  <a:lnTo>
                    <a:pt x="360" y="276"/>
                  </a:lnTo>
                  <a:lnTo>
                    <a:pt x="360" y="276"/>
                  </a:lnTo>
                  <a:lnTo>
                    <a:pt x="366" y="262"/>
                  </a:lnTo>
                  <a:lnTo>
                    <a:pt x="370" y="248"/>
                  </a:lnTo>
                  <a:lnTo>
                    <a:pt x="370" y="248"/>
                  </a:lnTo>
                  <a:close/>
                  <a:moveTo>
                    <a:pt x="320" y="264"/>
                  </a:moveTo>
                  <a:lnTo>
                    <a:pt x="320" y="264"/>
                  </a:lnTo>
                  <a:lnTo>
                    <a:pt x="310" y="266"/>
                  </a:lnTo>
                  <a:lnTo>
                    <a:pt x="302" y="264"/>
                  </a:lnTo>
                  <a:lnTo>
                    <a:pt x="294" y="260"/>
                  </a:lnTo>
                  <a:lnTo>
                    <a:pt x="288" y="252"/>
                  </a:lnTo>
                  <a:lnTo>
                    <a:pt x="288" y="252"/>
                  </a:lnTo>
                  <a:lnTo>
                    <a:pt x="286" y="242"/>
                  </a:lnTo>
                  <a:lnTo>
                    <a:pt x="288" y="234"/>
                  </a:lnTo>
                  <a:lnTo>
                    <a:pt x="292" y="226"/>
                  </a:lnTo>
                  <a:lnTo>
                    <a:pt x="300" y="220"/>
                  </a:lnTo>
                  <a:lnTo>
                    <a:pt x="300" y="220"/>
                  </a:lnTo>
                  <a:lnTo>
                    <a:pt x="308" y="218"/>
                  </a:lnTo>
                  <a:lnTo>
                    <a:pt x="318" y="220"/>
                  </a:lnTo>
                  <a:lnTo>
                    <a:pt x="326" y="224"/>
                  </a:lnTo>
                  <a:lnTo>
                    <a:pt x="332" y="232"/>
                  </a:lnTo>
                  <a:lnTo>
                    <a:pt x="332" y="232"/>
                  </a:lnTo>
                  <a:lnTo>
                    <a:pt x="334" y="240"/>
                  </a:lnTo>
                  <a:lnTo>
                    <a:pt x="332" y="250"/>
                  </a:lnTo>
                  <a:lnTo>
                    <a:pt x="328" y="258"/>
                  </a:lnTo>
                  <a:lnTo>
                    <a:pt x="320" y="264"/>
                  </a:lnTo>
                  <a:lnTo>
                    <a:pt x="320" y="26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p:grpSp>
        <p:nvGrpSpPr>
          <p:cNvPr id="41" name="Group 1882"/>
          <p:cNvGrpSpPr/>
          <p:nvPr/>
        </p:nvGrpSpPr>
        <p:grpSpPr>
          <a:xfrm>
            <a:off x="1341165" y="3740538"/>
            <a:ext cx="432000" cy="432000"/>
            <a:chOff x="592807" y="3474401"/>
            <a:chExt cx="612000" cy="612000"/>
          </a:xfrm>
        </p:grpSpPr>
        <p:sp>
          <p:nvSpPr>
            <p:cNvPr id="42" name="Oval 252"/>
            <p:cNvSpPr/>
            <p:nvPr/>
          </p:nvSpPr>
          <p:spPr bwMode="ltGray">
            <a:xfrm>
              <a:off x="592807" y="3474401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43" name="Freeform 4901"/>
            <p:cNvSpPr>
              <a:spLocks noEditPoints="1"/>
            </p:cNvSpPr>
            <p:nvPr/>
          </p:nvSpPr>
          <p:spPr bwMode="auto">
            <a:xfrm>
              <a:off x="754527" y="3549195"/>
              <a:ext cx="288561" cy="443753"/>
            </a:xfrm>
            <a:custGeom>
              <a:avLst/>
              <a:gdLst>
                <a:gd name="T0" fmla="*/ 232 w 238"/>
                <a:gd name="T1" fmla="*/ 242 h 366"/>
                <a:gd name="T2" fmla="*/ 216 w 238"/>
                <a:gd name="T3" fmla="*/ 290 h 366"/>
                <a:gd name="T4" fmla="*/ 206 w 238"/>
                <a:gd name="T5" fmla="*/ 274 h 366"/>
                <a:gd name="T6" fmla="*/ 188 w 238"/>
                <a:gd name="T7" fmla="*/ 268 h 366"/>
                <a:gd name="T8" fmla="*/ 186 w 238"/>
                <a:gd name="T9" fmla="*/ 260 h 366"/>
                <a:gd name="T10" fmla="*/ 192 w 238"/>
                <a:gd name="T11" fmla="*/ 224 h 366"/>
                <a:gd name="T12" fmla="*/ 184 w 238"/>
                <a:gd name="T13" fmla="*/ 186 h 366"/>
                <a:gd name="T14" fmla="*/ 164 w 238"/>
                <a:gd name="T15" fmla="*/ 154 h 366"/>
                <a:gd name="T16" fmla="*/ 184 w 238"/>
                <a:gd name="T17" fmla="*/ 130 h 366"/>
                <a:gd name="T18" fmla="*/ 196 w 238"/>
                <a:gd name="T19" fmla="*/ 130 h 366"/>
                <a:gd name="T20" fmla="*/ 220 w 238"/>
                <a:gd name="T21" fmla="*/ 166 h 366"/>
                <a:gd name="T22" fmla="*/ 232 w 238"/>
                <a:gd name="T23" fmla="*/ 208 h 366"/>
                <a:gd name="T24" fmla="*/ 188 w 238"/>
                <a:gd name="T25" fmla="*/ 310 h 366"/>
                <a:gd name="T26" fmla="*/ 200 w 238"/>
                <a:gd name="T27" fmla="*/ 306 h 366"/>
                <a:gd name="T28" fmla="*/ 204 w 238"/>
                <a:gd name="T29" fmla="*/ 296 h 366"/>
                <a:gd name="T30" fmla="*/ 194 w 238"/>
                <a:gd name="T31" fmla="*/ 282 h 366"/>
                <a:gd name="T32" fmla="*/ 182 w 238"/>
                <a:gd name="T33" fmla="*/ 282 h 366"/>
                <a:gd name="T34" fmla="*/ 174 w 238"/>
                <a:gd name="T35" fmla="*/ 296 h 366"/>
                <a:gd name="T36" fmla="*/ 178 w 238"/>
                <a:gd name="T37" fmla="*/ 306 h 366"/>
                <a:gd name="T38" fmla="*/ 188 w 238"/>
                <a:gd name="T39" fmla="*/ 310 h 366"/>
                <a:gd name="T40" fmla="*/ 140 w 238"/>
                <a:gd name="T41" fmla="*/ 98 h 366"/>
                <a:gd name="T42" fmla="*/ 126 w 238"/>
                <a:gd name="T43" fmla="*/ 120 h 366"/>
                <a:gd name="T44" fmla="*/ 132 w 238"/>
                <a:gd name="T45" fmla="*/ 134 h 366"/>
                <a:gd name="T46" fmla="*/ 148 w 238"/>
                <a:gd name="T47" fmla="*/ 142 h 366"/>
                <a:gd name="T48" fmla="*/ 168 w 238"/>
                <a:gd name="T49" fmla="*/ 128 h 366"/>
                <a:gd name="T50" fmla="*/ 168 w 238"/>
                <a:gd name="T51" fmla="*/ 110 h 366"/>
                <a:gd name="T52" fmla="*/ 148 w 238"/>
                <a:gd name="T53" fmla="*/ 98 h 366"/>
                <a:gd name="T54" fmla="*/ 192 w 238"/>
                <a:gd name="T55" fmla="*/ 322 h 366"/>
                <a:gd name="T56" fmla="*/ 188 w 238"/>
                <a:gd name="T57" fmla="*/ 322 h 366"/>
                <a:gd name="T58" fmla="*/ 164 w 238"/>
                <a:gd name="T59" fmla="*/ 306 h 366"/>
                <a:gd name="T60" fmla="*/ 150 w 238"/>
                <a:gd name="T61" fmla="*/ 306 h 366"/>
                <a:gd name="T62" fmla="*/ 106 w 238"/>
                <a:gd name="T63" fmla="*/ 322 h 366"/>
                <a:gd name="T64" fmla="*/ 6 w 238"/>
                <a:gd name="T65" fmla="*/ 322 h 366"/>
                <a:gd name="T66" fmla="*/ 0 w 238"/>
                <a:gd name="T67" fmla="*/ 332 h 366"/>
                <a:gd name="T68" fmla="*/ 0 w 238"/>
                <a:gd name="T69" fmla="*/ 360 h 366"/>
                <a:gd name="T70" fmla="*/ 10 w 238"/>
                <a:gd name="T71" fmla="*/ 366 h 366"/>
                <a:gd name="T72" fmla="*/ 232 w 238"/>
                <a:gd name="T73" fmla="*/ 366 h 366"/>
                <a:gd name="T74" fmla="*/ 238 w 238"/>
                <a:gd name="T75" fmla="*/ 356 h 366"/>
                <a:gd name="T76" fmla="*/ 236 w 238"/>
                <a:gd name="T77" fmla="*/ 328 h 366"/>
                <a:gd name="T78" fmla="*/ 228 w 238"/>
                <a:gd name="T79" fmla="*/ 322 h 366"/>
                <a:gd name="T80" fmla="*/ 16 w 238"/>
                <a:gd name="T81" fmla="*/ 206 h 366"/>
                <a:gd name="T82" fmla="*/ 114 w 238"/>
                <a:gd name="T83" fmla="*/ 262 h 366"/>
                <a:gd name="T84" fmla="*/ 96 w 238"/>
                <a:gd name="T85" fmla="*/ 236 h 366"/>
                <a:gd name="T86" fmla="*/ 106 w 238"/>
                <a:gd name="T87" fmla="*/ 238 h 366"/>
                <a:gd name="T88" fmla="*/ 154 w 238"/>
                <a:gd name="T89" fmla="*/ 156 h 366"/>
                <a:gd name="T90" fmla="*/ 140 w 238"/>
                <a:gd name="T91" fmla="*/ 156 h 366"/>
                <a:gd name="T92" fmla="*/ 120 w 238"/>
                <a:gd name="T93" fmla="*/ 146 h 366"/>
                <a:gd name="T94" fmla="*/ 110 w 238"/>
                <a:gd name="T95" fmla="*/ 126 h 366"/>
                <a:gd name="T96" fmla="*/ 110 w 238"/>
                <a:gd name="T97" fmla="*/ 112 h 366"/>
                <a:gd name="T98" fmla="*/ 120 w 238"/>
                <a:gd name="T99" fmla="*/ 92 h 366"/>
                <a:gd name="T100" fmla="*/ 140 w 238"/>
                <a:gd name="T101" fmla="*/ 82 h 366"/>
                <a:gd name="T102" fmla="*/ 160 w 238"/>
                <a:gd name="T103" fmla="*/ 84 h 366"/>
                <a:gd name="T104" fmla="*/ 184 w 238"/>
                <a:gd name="T105" fmla="*/ 106 h 366"/>
                <a:gd name="T106" fmla="*/ 202 w 238"/>
                <a:gd name="T107" fmla="*/ 76 h 366"/>
                <a:gd name="T108" fmla="*/ 200 w 238"/>
                <a:gd name="T109" fmla="*/ 68 h 366"/>
                <a:gd name="T110" fmla="*/ 196 w 238"/>
                <a:gd name="T111" fmla="*/ 40 h 366"/>
                <a:gd name="T112" fmla="*/ 166 w 238"/>
                <a:gd name="T113" fmla="*/ 0 h 366"/>
                <a:gd name="T114" fmla="*/ 156 w 238"/>
                <a:gd name="T115" fmla="*/ 42 h 366"/>
                <a:gd name="T116" fmla="*/ 142 w 238"/>
                <a:gd name="T117" fmla="*/ 34 h 366"/>
                <a:gd name="T118" fmla="*/ 132 w 238"/>
                <a:gd name="T119" fmla="*/ 40 h 366"/>
                <a:gd name="T120" fmla="*/ 40 w 238"/>
                <a:gd name="T121" fmla="*/ 198 h 366"/>
                <a:gd name="T122" fmla="*/ 42 w 238"/>
                <a:gd name="T123" fmla="*/ 204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366">
                  <a:moveTo>
                    <a:pt x="232" y="224"/>
                  </a:moveTo>
                  <a:lnTo>
                    <a:pt x="232" y="224"/>
                  </a:lnTo>
                  <a:lnTo>
                    <a:pt x="232" y="242"/>
                  </a:lnTo>
                  <a:lnTo>
                    <a:pt x="228" y="260"/>
                  </a:lnTo>
                  <a:lnTo>
                    <a:pt x="222" y="276"/>
                  </a:lnTo>
                  <a:lnTo>
                    <a:pt x="216" y="290"/>
                  </a:lnTo>
                  <a:lnTo>
                    <a:pt x="216" y="290"/>
                  </a:lnTo>
                  <a:lnTo>
                    <a:pt x="212" y="282"/>
                  </a:lnTo>
                  <a:lnTo>
                    <a:pt x="206" y="274"/>
                  </a:lnTo>
                  <a:lnTo>
                    <a:pt x="198" y="270"/>
                  </a:lnTo>
                  <a:lnTo>
                    <a:pt x="188" y="268"/>
                  </a:lnTo>
                  <a:lnTo>
                    <a:pt x="188" y="268"/>
                  </a:lnTo>
                  <a:lnTo>
                    <a:pt x="182" y="270"/>
                  </a:lnTo>
                  <a:lnTo>
                    <a:pt x="182" y="270"/>
                  </a:lnTo>
                  <a:lnTo>
                    <a:pt x="186" y="260"/>
                  </a:lnTo>
                  <a:lnTo>
                    <a:pt x="190" y="248"/>
                  </a:lnTo>
                  <a:lnTo>
                    <a:pt x="192" y="236"/>
                  </a:lnTo>
                  <a:lnTo>
                    <a:pt x="192" y="224"/>
                  </a:lnTo>
                  <a:lnTo>
                    <a:pt x="192" y="224"/>
                  </a:lnTo>
                  <a:lnTo>
                    <a:pt x="190" y="204"/>
                  </a:lnTo>
                  <a:lnTo>
                    <a:pt x="184" y="186"/>
                  </a:lnTo>
                  <a:lnTo>
                    <a:pt x="176" y="168"/>
                  </a:lnTo>
                  <a:lnTo>
                    <a:pt x="164" y="154"/>
                  </a:lnTo>
                  <a:lnTo>
                    <a:pt x="164" y="154"/>
                  </a:lnTo>
                  <a:lnTo>
                    <a:pt x="172" y="148"/>
                  </a:lnTo>
                  <a:lnTo>
                    <a:pt x="180" y="140"/>
                  </a:lnTo>
                  <a:lnTo>
                    <a:pt x="184" y="130"/>
                  </a:lnTo>
                  <a:lnTo>
                    <a:pt x="186" y="120"/>
                  </a:lnTo>
                  <a:lnTo>
                    <a:pt x="186" y="120"/>
                  </a:lnTo>
                  <a:lnTo>
                    <a:pt x="196" y="130"/>
                  </a:lnTo>
                  <a:lnTo>
                    <a:pt x="206" y="142"/>
                  </a:lnTo>
                  <a:lnTo>
                    <a:pt x="214" y="154"/>
                  </a:lnTo>
                  <a:lnTo>
                    <a:pt x="220" y="166"/>
                  </a:lnTo>
                  <a:lnTo>
                    <a:pt x="226" y="180"/>
                  </a:lnTo>
                  <a:lnTo>
                    <a:pt x="230" y="194"/>
                  </a:lnTo>
                  <a:lnTo>
                    <a:pt x="232" y="208"/>
                  </a:lnTo>
                  <a:lnTo>
                    <a:pt x="232" y="224"/>
                  </a:lnTo>
                  <a:lnTo>
                    <a:pt x="232" y="224"/>
                  </a:lnTo>
                  <a:close/>
                  <a:moveTo>
                    <a:pt x="188" y="310"/>
                  </a:moveTo>
                  <a:lnTo>
                    <a:pt x="188" y="310"/>
                  </a:lnTo>
                  <a:lnTo>
                    <a:pt x="194" y="310"/>
                  </a:lnTo>
                  <a:lnTo>
                    <a:pt x="200" y="306"/>
                  </a:lnTo>
                  <a:lnTo>
                    <a:pt x="202" y="302"/>
                  </a:lnTo>
                  <a:lnTo>
                    <a:pt x="204" y="296"/>
                  </a:lnTo>
                  <a:lnTo>
                    <a:pt x="204" y="296"/>
                  </a:lnTo>
                  <a:lnTo>
                    <a:pt x="202" y="290"/>
                  </a:lnTo>
                  <a:lnTo>
                    <a:pt x="200" y="284"/>
                  </a:lnTo>
                  <a:lnTo>
                    <a:pt x="194" y="282"/>
                  </a:lnTo>
                  <a:lnTo>
                    <a:pt x="188" y="280"/>
                  </a:lnTo>
                  <a:lnTo>
                    <a:pt x="188" y="280"/>
                  </a:lnTo>
                  <a:lnTo>
                    <a:pt x="182" y="282"/>
                  </a:lnTo>
                  <a:lnTo>
                    <a:pt x="178" y="284"/>
                  </a:lnTo>
                  <a:lnTo>
                    <a:pt x="174" y="290"/>
                  </a:lnTo>
                  <a:lnTo>
                    <a:pt x="174" y="296"/>
                  </a:lnTo>
                  <a:lnTo>
                    <a:pt x="174" y="296"/>
                  </a:lnTo>
                  <a:lnTo>
                    <a:pt x="174" y="302"/>
                  </a:lnTo>
                  <a:lnTo>
                    <a:pt x="178" y="306"/>
                  </a:lnTo>
                  <a:lnTo>
                    <a:pt x="182" y="310"/>
                  </a:lnTo>
                  <a:lnTo>
                    <a:pt x="188" y="310"/>
                  </a:lnTo>
                  <a:lnTo>
                    <a:pt x="188" y="310"/>
                  </a:lnTo>
                  <a:close/>
                  <a:moveTo>
                    <a:pt x="148" y="98"/>
                  </a:moveTo>
                  <a:lnTo>
                    <a:pt x="148" y="98"/>
                  </a:lnTo>
                  <a:lnTo>
                    <a:pt x="140" y="98"/>
                  </a:lnTo>
                  <a:lnTo>
                    <a:pt x="132" y="104"/>
                  </a:lnTo>
                  <a:lnTo>
                    <a:pt x="128" y="110"/>
                  </a:lnTo>
                  <a:lnTo>
                    <a:pt x="126" y="120"/>
                  </a:lnTo>
                  <a:lnTo>
                    <a:pt x="126" y="120"/>
                  </a:lnTo>
                  <a:lnTo>
                    <a:pt x="128" y="128"/>
                  </a:lnTo>
                  <a:lnTo>
                    <a:pt x="132" y="134"/>
                  </a:lnTo>
                  <a:lnTo>
                    <a:pt x="140" y="140"/>
                  </a:lnTo>
                  <a:lnTo>
                    <a:pt x="148" y="142"/>
                  </a:lnTo>
                  <a:lnTo>
                    <a:pt x="148" y="142"/>
                  </a:lnTo>
                  <a:lnTo>
                    <a:pt x="156" y="140"/>
                  </a:lnTo>
                  <a:lnTo>
                    <a:pt x="164" y="134"/>
                  </a:lnTo>
                  <a:lnTo>
                    <a:pt x="168" y="128"/>
                  </a:lnTo>
                  <a:lnTo>
                    <a:pt x="170" y="120"/>
                  </a:lnTo>
                  <a:lnTo>
                    <a:pt x="170" y="120"/>
                  </a:lnTo>
                  <a:lnTo>
                    <a:pt x="168" y="110"/>
                  </a:lnTo>
                  <a:lnTo>
                    <a:pt x="164" y="104"/>
                  </a:lnTo>
                  <a:lnTo>
                    <a:pt x="156" y="98"/>
                  </a:lnTo>
                  <a:lnTo>
                    <a:pt x="148" y="98"/>
                  </a:lnTo>
                  <a:lnTo>
                    <a:pt x="148" y="98"/>
                  </a:lnTo>
                  <a:close/>
                  <a:moveTo>
                    <a:pt x="228" y="322"/>
                  </a:moveTo>
                  <a:lnTo>
                    <a:pt x="192" y="322"/>
                  </a:lnTo>
                  <a:lnTo>
                    <a:pt x="192" y="322"/>
                  </a:lnTo>
                  <a:lnTo>
                    <a:pt x="188" y="322"/>
                  </a:lnTo>
                  <a:lnTo>
                    <a:pt x="188" y="322"/>
                  </a:lnTo>
                  <a:lnTo>
                    <a:pt x="178" y="320"/>
                  </a:lnTo>
                  <a:lnTo>
                    <a:pt x="170" y="314"/>
                  </a:lnTo>
                  <a:lnTo>
                    <a:pt x="164" y="306"/>
                  </a:lnTo>
                  <a:lnTo>
                    <a:pt x="162" y="296"/>
                  </a:lnTo>
                  <a:lnTo>
                    <a:pt x="162" y="296"/>
                  </a:lnTo>
                  <a:lnTo>
                    <a:pt x="150" y="306"/>
                  </a:lnTo>
                  <a:lnTo>
                    <a:pt x="136" y="314"/>
                  </a:lnTo>
                  <a:lnTo>
                    <a:pt x="122" y="318"/>
                  </a:lnTo>
                  <a:lnTo>
                    <a:pt x="106" y="322"/>
                  </a:lnTo>
                  <a:lnTo>
                    <a:pt x="10" y="322"/>
                  </a:lnTo>
                  <a:lnTo>
                    <a:pt x="10" y="322"/>
                  </a:lnTo>
                  <a:lnTo>
                    <a:pt x="6" y="322"/>
                  </a:lnTo>
                  <a:lnTo>
                    <a:pt x="2" y="326"/>
                  </a:lnTo>
                  <a:lnTo>
                    <a:pt x="0" y="328"/>
                  </a:lnTo>
                  <a:lnTo>
                    <a:pt x="0" y="332"/>
                  </a:lnTo>
                  <a:lnTo>
                    <a:pt x="0" y="356"/>
                  </a:lnTo>
                  <a:lnTo>
                    <a:pt x="0" y="356"/>
                  </a:lnTo>
                  <a:lnTo>
                    <a:pt x="0" y="360"/>
                  </a:lnTo>
                  <a:lnTo>
                    <a:pt x="2" y="362"/>
                  </a:lnTo>
                  <a:lnTo>
                    <a:pt x="6" y="366"/>
                  </a:lnTo>
                  <a:lnTo>
                    <a:pt x="10" y="366"/>
                  </a:lnTo>
                  <a:lnTo>
                    <a:pt x="228" y="366"/>
                  </a:lnTo>
                  <a:lnTo>
                    <a:pt x="228" y="366"/>
                  </a:lnTo>
                  <a:lnTo>
                    <a:pt x="232" y="366"/>
                  </a:lnTo>
                  <a:lnTo>
                    <a:pt x="234" y="362"/>
                  </a:lnTo>
                  <a:lnTo>
                    <a:pt x="236" y="360"/>
                  </a:lnTo>
                  <a:lnTo>
                    <a:pt x="238" y="356"/>
                  </a:lnTo>
                  <a:lnTo>
                    <a:pt x="238" y="332"/>
                  </a:lnTo>
                  <a:lnTo>
                    <a:pt x="238" y="332"/>
                  </a:lnTo>
                  <a:lnTo>
                    <a:pt x="236" y="328"/>
                  </a:lnTo>
                  <a:lnTo>
                    <a:pt x="234" y="326"/>
                  </a:lnTo>
                  <a:lnTo>
                    <a:pt x="232" y="322"/>
                  </a:lnTo>
                  <a:lnTo>
                    <a:pt x="228" y="322"/>
                  </a:lnTo>
                  <a:lnTo>
                    <a:pt x="228" y="322"/>
                  </a:lnTo>
                  <a:close/>
                  <a:moveTo>
                    <a:pt x="114" y="262"/>
                  </a:moveTo>
                  <a:lnTo>
                    <a:pt x="16" y="206"/>
                  </a:lnTo>
                  <a:lnTo>
                    <a:pt x="6" y="222"/>
                  </a:lnTo>
                  <a:lnTo>
                    <a:pt x="104" y="278"/>
                  </a:lnTo>
                  <a:lnTo>
                    <a:pt x="114" y="262"/>
                  </a:lnTo>
                  <a:close/>
                  <a:moveTo>
                    <a:pt x="46" y="208"/>
                  </a:moveTo>
                  <a:lnTo>
                    <a:pt x="96" y="236"/>
                  </a:lnTo>
                  <a:lnTo>
                    <a:pt x="96" y="236"/>
                  </a:lnTo>
                  <a:lnTo>
                    <a:pt x="102" y="238"/>
                  </a:lnTo>
                  <a:lnTo>
                    <a:pt x="102" y="238"/>
                  </a:lnTo>
                  <a:lnTo>
                    <a:pt x="106" y="238"/>
                  </a:lnTo>
                  <a:lnTo>
                    <a:pt x="110" y="234"/>
                  </a:lnTo>
                  <a:lnTo>
                    <a:pt x="154" y="156"/>
                  </a:lnTo>
                  <a:lnTo>
                    <a:pt x="154" y="156"/>
                  </a:lnTo>
                  <a:lnTo>
                    <a:pt x="148" y="158"/>
                  </a:lnTo>
                  <a:lnTo>
                    <a:pt x="148" y="158"/>
                  </a:lnTo>
                  <a:lnTo>
                    <a:pt x="140" y="156"/>
                  </a:lnTo>
                  <a:lnTo>
                    <a:pt x="132" y="154"/>
                  </a:lnTo>
                  <a:lnTo>
                    <a:pt x="126" y="150"/>
                  </a:lnTo>
                  <a:lnTo>
                    <a:pt x="120" y="146"/>
                  </a:lnTo>
                  <a:lnTo>
                    <a:pt x="116" y="140"/>
                  </a:lnTo>
                  <a:lnTo>
                    <a:pt x="112" y="134"/>
                  </a:lnTo>
                  <a:lnTo>
                    <a:pt x="110" y="126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10" y="112"/>
                  </a:lnTo>
                  <a:lnTo>
                    <a:pt x="112" y="104"/>
                  </a:lnTo>
                  <a:lnTo>
                    <a:pt x="116" y="98"/>
                  </a:lnTo>
                  <a:lnTo>
                    <a:pt x="120" y="92"/>
                  </a:lnTo>
                  <a:lnTo>
                    <a:pt x="126" y="88"/>
                  </a:lnTo>
                  <a:lnTo>
                    <a:pt x="132" y="84"/>
                  </a:lnTo>
                  <a:lnTo>
                    <a:pt x="140" y="82"/>
                  </a:lnTo>
                  <a:lnTo>
                    <a:pt x="148" y="82"/>
                  </a:lnTo>
                  <a:lnTo>
                    <a:pt x="148" y="82"/>
                  </a:lnTo>
                  <a:lnTo>
                    <a:pt x="160" y="84"/>
                  </a:lnTo>
                  <a:lnTo>
                    <a:pt x="170" y="88"/>
                  </a:lnTo>
                  <a:lnTo>
                    <a:pt x="178" y="96"/>
                  </a:lnTo>
                  <a:lnTo>
                    <a:pt x="184" y="106"/>
                  </a:lnTo>
                  <a:lnTo>
                    <a:pt x="200" y="78"/>
                  </a:lnTo>
                  <a:lnTo>
                    <a:pt x="200" y="78"/>
                  </a:lnTo>
                  <a:lnTo>
                    <a:pt x="202" y="76"/>
                  </a:lnTo>
                  <a:lnTo>
                    <a:pt x="200" y="72"/>
                  </a:lnTo>
                  <a:lnTo>
                    <a:pt x="200" y="72"/>
                  </a:lnTo>
                  <a:lnTo>
                    <a:pt x="200" y="68"/>
                  </a:lnTo>
                  <a:lnTo>
                    <a:pt x="196" y="66"/>
                  </a:lnTo>
                  <a:lnTo>
                    <a:pt x="184" y="58"/>
                  </a:lnTo>
                  <a:lnTo>
                    <a:pt x="196" y="40"/>
                  </a:lnTo>
                  <a:lnTo>
                    <a:pt x="206" y="46"/>
                  </a:lnTo>
                  <a:lnTo>
                    <a:pt x="216" y="30"/>
                  </a:lnTo>
                  <a:lnTo>
                    <a:pt x="166" y="0"/>
                  </a:lnTo>
                  <a:lnTo>
                    <a:pt x="156" y="16"/>
                  </a:lnTo>
                  <a:lnTo>
                    <a:pt x="168" y="24"/>
                  </a:lnTo>
                  <a:lnTo>
                    <a:pt x="156" y="42"/>
                  </a:lnTo>
                  <a:lnTo>
                    <a:pt x="144" y="36"/>
                  </a:lnTo>
                  <a:lnTo>
                    <a:pt x="144" y="36"/>
                  </a:lnTo>
                  <a:lnTo>
                    <a:pt x="142" y="34"/>
                  </a:lnTo>
                  <a:lnTo>
                    <a:pt x="138" y="34"/>
                  </a:lnTo>
                  <a:lnTo>
                    <a:pt x="134" y="36"/>
                  </a:lnTo>
                  <a:lnTo>
                    <a:pt x="132" y="40"/>
                  </a:lnTo>
                  <a:lnTo>
                    <a:pt x="42" y="194"/>
                  </a:lnTo>
                  <a:lnTo>
                    <a:pt x="42" y="194"/>
                  </a:lnTo>
                  <a:lnTo>
                    <a:pt x="40" y="198"/>
                  </a:lnTo>
                  <a:lnTo>
                    <a:pt x="42" y="202"/>
                  </a:lnTo>
                  <a:lnTo>
                    <a:pt x="42" y="202"/>
                  </a:lnTo>
                  <a:lnTo>
                    <a:pt x="42" y="204"/>
                  </a:lnTo>
                  <a:lnTo>
                    <a:pt x="46" y="208"/>
                  </a:lnTo>
                  <a:lnTo>
                    <a:pt x="46" y="20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p:grpSp>
        <p:nvGrpSpPr>
          <p:cNvPr id="44" name="Group 6320"/>
          <p:cNvGrpSpPr/>
          <p:nvPr/>
        </p:nvGrpSpPr>
        <p:grpSpPr>
          <a:xfrm>
            <a:off x="1341165" y="4384477"/>
            <a:ext cx="432000" cy="432000"/>
            <a:chOff x="7867755" y="4690710"/>
            <a:chExt cx="612000" cy="612000"/>
          </a:xfrm>
        </p:grpSpPr>
        <p:sp>
          <p:nvSpPr>
            <p:cNvPr id="45" name="Oval 161"/>
            <p:cNvSpPr/>
            <p:nvPr/>
          </p:nvSpPr>
          <p:spPr bwMode="ltGray">
            <a:xfrm>
              <a:off x="7867755" y="4690710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46" name="Freeform 4849"/>
            <p:cNvSpPr>
              <a:spLocks noEditPoints="1"/>
            </p:cNvSpPr>
            <p:nvPr/>
          </p:nvSpPr>
          <p:spPr bwMode="auto">
            <a:xfrm>
              <a:off x="7975966" y="4844837"/>
              <a:ext cx="394802" cy="319253"/>
            </a:xfrm>
            <a:custGeom>
              <a:avLst/>
              <a:gdLst>
                <a:gd name="T0" fmla="*/ 0 w 324"/>
                <a:gd name="T1" fmla="*/ 136 h 262"/>
                <a:gd name="T2" fmla="*/ 0 w 324"/>
                <a:gd name="T3" fmla="*/ 132 h 262"/>
                <a:gd name="T4" fmla="*/ 6 w 324"/>
                <a:gd name="T5" fmla="*/ 126 h 262"/>
                <a:gd name="T6" fmla="*/ 46 w 324"/>
                <a:gd name="T7" fmla="*/ 126 h 262"/>
                <a:gd name="T8" fmla="*/ 50 w 324"/>
                <a:gd name="T9" fmla="*/ 126 h 262"/>
                <a:gd name="T10" fmla="*/ 56 w 324"/>
                <a:gd name="T11" fmla="*/ 132 h 262"/>
                <a:gd name="T12" fmla="*/ 56 w 324"/>
                <a:gd name="T13" fmla="*/ 212 h 262"/>
                <a:gd name="T14" fmla="*/ 56 w 324"/>
                <a:gd name="T15" fmla="*/ 216 h 262"/>
                <a:gd name="T16" fmla="*/ 50 w 324"/>
                <a:gd name="T17" fmla="*/ 220 h 262"/>
                <a:gd name="T18" fmla="*/ 10 w 324"/>
                <a:gd name="T19" fmla="*/ 222 h 262"/>
                <a:gd name="T20" fmla="*/ 6 w 324"/>
                <a:gd name="T21" fmla="*/ 220 h 262"/>
                <a:gd name="T22" fmla="*/ 0 w 324"/>
                <a:gd name="T23" fmla="*/ 216 h 262"/>
                <a:gd name="T24" fmla="*/ 0 w 324"/>
                <a:gd name="T25" fmla="*/ 212 h 262"/>
                <a:gd name="T26" fmla="*/ 136 w 324"/>
                <a:gd name="T27" fmla="*/ 222 h 262"/>
                <a:gd name="T28" fmla="*/ 140 w 324"/>
                <a:gd name="T29" fmla="*/ 220 h 262"/>
                <a:gd name="T30" fmla="*/ 144 w 324"/>
                <a:gd name="T31" fmla="*/ 216 h 262"/>
                <a:gd name="T32" fmla="*/ 146 w 324"/>
                <a:gd name="T33" fmla="*/ 58 h 262"/>
                <a:gd name="T34" fmla="*/ 144 w 324"/>
                <a:gd name="T35" fmla="*/ 54 h 262"/>
                <a:gd name="T36" fmla="*/ 140 w 324"/>
                <a:gd name="T37" fmla="*/ 50 h 262"/>
                <a:gd name="T38" fmla="*/ 100 w 324"/>
                <a:gd name="T39" fmla="*/ 48 h 262"/>
                <a:gd name="T40" fmla="*/ 96 w 324"/>
                <a:gd name="T41" fmla="*/ 50 h 262"/>
                <a:gd name="T42" fmla="*/ 90 w 324"/>
                <a:gd name="T43" fmla="*/ 54 h 262"/>
                <a:gd name="T44" fmla="*/ 90 w 324"/>
                <a:gd name="T45" fmla="*/ 212 h 262"/>
                <a:gd name="T46" fmla="*/ 90 w 324"/>
                <a:gd name="T47" fmla="*/ 216 h 262"/>
                <a:gd name="T48" fmla="*/ 96 w 324"/>
                <a:gd name="T49" fmla="*/ 220 h 262"/>
                <a:gd name="T50" fmla="*/ 100 w 324"/>
                <a:gd name="T51" fmla="*/ 222 h 262"/>
                <a:gd name="T52" fmla="*/ 224 w 324"/>
                <a:gd name="T53" fmla="*/ 222 h 262"/>
                <a:gd name="T54" fmla="*/ 228 w 324"/>
                <a:gd name="T55" fmla="*/ 220 h 262"/>
                <a:gd name="T56" fmla="*/ 234 w 324"/>
                <a:gd name="T57" fmla="*/ 216 h 262"/>
                <a:gd name="T58" fmla="*/ 234 w 324"/>
                <a:gd name="T59" fmla="*/ 86 h 262"/>
                <a:gd name="T60" fmla="*/ 234 w 324"/>
                <a:gd name="T61" fmla="*/ 82 h 262"/>
                <a:gd name="T62" fmla="*/ 228 w 324"/>
                <a:gd name="T63" fmla="*/ 76 h 262"/>
                <a:gd name="T64" fmla="*/ 188 w 324"/>
                <a:gd name="T65" fmla="*/ 76 h 262"/>
                <a:gd name="T66" fmla="*/ 184 w 324"/>
                <a:gd name="T67" fmla="*/ 76 h 262"/>
                <a:gd name="T68" fmla="*/ 180 w 324"/>
                <a:gd name="T69" fmla="*/ 82 h 262"/>
                <a:gd name="T70" fmla="*/ 178 w 324"/>
                <a:gd name="T71" fmla="*/ 212 h 262"/>
                <a:gd name="T72" fmla="*/ 180 w 324"/>
                <a:gd name="T73" fmla="*/ 216 h 262"/>
                <a:gd name="T74" fmla="*/ 184 w 324"/>
                <a:gd name="T75" fmla="*/ 220 h 262"/>
                <a:gd name="T76" fmla="*/ 188 w 324"/>
                <a:gd name="T77" fmla="*/ 222 h 262"/>
                <a:gd name="T78" fmla="*/ 278 w 324"/>
                <a:gd name="T79" fmla="*/ 0 h 262"/>
                <a:gd name="T80" fmla="*/ 274 w 324"/>
                <a:gd name="T81" fmla="*/ 0 h 262"/>
                <a:gd name="T82" fmla="*/ 268 w 324"/>
                <a:gd name="T83" fmla="*/ 6 h 262"/>
                <a:gd name="T84" fmla="*/ 268 w 324"/>
                <a:gd name="T85" fmla="*/ 212 h 262"/>
                <a:gd name="T86" fmla="*/ 268 w 324"/>
                <a:gd name="T87" fmla="*/ 216 h 262"/>
                <a:gd name="T88" fmla="*/ 274 w 324"/>
                <a:gd name="T89" fmla="*/ 220 h 262"/>
                <a:gd name="T90" fmla="*/ 314 w 324"/>
                <a:gd name="T91" fmla="*/ 222 h 262"/>
                <a:gd name="T92" fmla="*/ 318 w 324"/>
                <a:gd name="T93" fmla="*/ 220 h 262"/>
                <a:gd name="T94" fmla="*/ 324 w 324"/>
                <a:gd name="T95" fmla="*/ 216 h 262"/>
                <a:gd name="T96" fmla="*/ 324 w 324"/>
                <a:gd name="T97" fmla="*/ 10 h 262"/>
                <a:gd name="T98" fmla="*/ 324 w 324"/>
                <a:gd name="T99" fmla="*/ 6 h 262"/>
                <a:gd name="T100" fmla="*/ 318 w 324"/>
                <a:gd name="T101" fmla="*/ 0 h 262"/>
                <a:gd name="T102" fmla="*/ 314 w 324"/>
                <a:gd name="T103" fmla="*/ 0 h 262"/>
                <a:gd name="T104" fmla="*/ 0 w 324"/>
                <a:gd name="T105" fmla="*/ 242 h 262"/>
                <a:gd name="T106" fmla="*/ 324 w 324"/>
                <a:gd name="T107" fmla="*/ 262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24" h="262">
                  <a:moveTo>
                    <a:pt x="0" y="212"/>
                  </a:moveTo>
                  <a:lnTo>
                    <a:pt x="0" y="136"/>
                  </a:lnTo>
                  <a:lnTo>
                    <a:pt x="0" y="136"/>
                  </a:lnTo>
                  <a:lnTo>
                    <a:pt x="0" y="132"/>
                  </a:lnTo>
                  <a:lnTo>
                    <a:pt x="2" y="128"/>
                  </a:lnTo>
                  <a:lnTo>
                    <a:pt x="6" y="126"/>
                  </a:lnTo>
                  <a:lnTo>
                    <a:pt x="10" y="126"/>
                  </a:lnTo>
                  <a:lnTo>
                    <a:pt x="46" y="126"/>
                  </a:lnTo>
                  <a:lnTo>
                    <a:pt x="46" y="126"/>
                  </a:lnTo>
                  <a:lnTo>
                    <a:pt x="50" y="126"/>
                  </a:lnTo>
                  <a:lnTo>
                    <a:pt x="54" y="128"/>
                  </a:lnTo>
                  <a:lnTo>
                    <a:pt x="56" y="132"/>
                  </a:lnTo>
                  <a:lnTo>
                    <a:pt x="56" y="136"/>
                  </a:lnTo>
                  <a:lnTo>
                    <a:pt x="56" y="212"/>
                  </a:lnTo>
                  <a:lnTo>
                    <a:pt x="56" y="212"/>
                  </a:lnTo>
                  <a:lnTo>
                    <a:pt x="56" y="216"/>
                  </a:lnTo>
                  <a:lnTo>
                    <a:pt x="54" y="218"/>
                  </a:lnTo>
                  <a:lnTo>
                    <a:pt x="50" y="220"/>
                  </a:lnTo>
                  <a:lnTo>
                    <a:pt x="46" y="222"/>
                  </a:lnTo>
                  <a:lnTo>
                    <a:pt x="10" y="222"/>
                  </a:lnTo>
                  <a:lnTo>
                    <a:pt x="10" y="222"/>
                  </a:lnTo>
                  <a:lnTo>
                    <a:pt x="6" y="220"/>
                  </a:lnTo>
                  <a:lnTo>
                    <a:pt x="2" y="218"/>
                  </a:lnTo>
                  <a:lnTo>
                    <a:pt x="0" y="216"/>
                  </a:lnTo>
                  <a:lnTo>
                    <a:pt x="0" y="212"/>
                  </a:lnTo>
                  <a:lnTo>
                    <a:pt x="0" y="212"/>
                  </a:lnTo>
                  <a:close/>
                  <a:moveTo>
                    <a:pt x="100" y="222"/>
                  </a:moveTo>
                  <a:lnTo>
                    <a:pt x="136" y="222"/>
                  </a:lnTo>
                  <a:lnTo>
                    <a:pt x="136" y="222"/>
                  </a:lnTo>
                  <a:lnTo>
                    <a:pt x="140" y="220"/>
                  </a:lnTo>
                  <a:lnTo>
                    <a:pt x="142" y="218"/>
                  </a:lnTo>
                  <a:lnTo>
                    <a:pt x="144" y="216"/>
                  </a:lnTo>
                  <a:lnTo>
                    <a:pt x="146" y="212"/>
                  </a:lnTo>
                  <a:lnTo>
                    <a:pt x="146" y="58"/>
                  </a:lnTo>
                  <a:lnTo>
                    <a:pt x="146" y="58"/>
                  </a:lnTo>
                  <a:lnTo>
                    <a:pt x="144" y="54"/>
                  </a:lnTo>
                  <a:lnTo>
                    <a:pt x="142" y="52"/>
                  </a:lnTo>
                  <a:lnTo>
                    <a:pt x="140" y="50"/>
                  </a:lnTo>
                  <a:lnTo>
                    <a:pt x="136" y="48"/>
                  </a:lnTo>
                  <a:lnTo>
                    <a:pt x="100" y="48"/>
                  </a:lnTo>
                  <a:lnTo>
                    <a:pt x="100" y="48"/>
                  </a:lnTo>
                  <a:lnTo>
                    <a:pt x="96" y="50"/>
                  </a:lnTo>
                  <a:lnTo>
                    <a:pt x="92" y="52"/>
                  </a:lnTo>
                  <a:lnTo>
                    <a:pt x="90" y="54"/>
                  </a:lnTo>
                  <a:lnTo>
                    <a:pt x="90" y="58"/>
                  </a:lnTo>
                  <a:lnTo>
                    <a:pt x="90" y="212"/>
                  </a:lnTo>
                  <a:lnTo>
                    <a:pt x="90" y="212"/>
                  </a:lnTo>
                  <a:lnTo>
                    <a:pt x="90" y="216"/>
                  </a:lnTo>
                  <a:lnTo>
                    <a:pt x="92" y="218"/>
                  </a:lnTo>
                  <a:lnTo>
                    <a:pt x="96" y="220"/>
                  </a:lnTo>
                  <a:lnTo>
                    <a:pt x="100" y="222"/>
                  </a:lnTo>
                  <a:lnTo>
                    <a:pt x="100" y="222"/>
                  </a:lnTo>
                  <a:close/>
                  <a:moveTo>
                    <a:pt x="188" y="222"/>
                  </a:moveTo>
                  <a:lnTo>
                    <a:pt x="224" y="222"/>
                  </a:lnTo>
                  <a:lnTo>
                    <a:pt x="224" y="222"/>
                  </a:lnTo>
                  <a:lnTo>
                    <a:pt x="228" y="220"/>
                  </a:lnTo>
                  <a:lnTo>
                    <a:pt x="232" y="218"/>
                  </a:lnTo>
                  <a:lnTo>
                    <a:pt x="234" y="216"/>
                  </a:lnTo>
                  <a:lnTo>
                    <a:pt x="234" y="212"/>
                  </a:lnTo>
                  <a:lnTo>
                    <a:pt x="234" y="86"/>
                  </a:lnTo>
                  <a:lnTo>
                    <a:pt x="234" y="86"/>
                  </a:lnTo>
                  <a:lnTo>
                    <a:pt x="234" y="82"/>
                  </a:lnTo>
                  <a:lnTo>
                    <a:pt x="232" y="78"/>
                  </a:lnTo>
                  <a:lnTo>
                    <a:pt x="228" y="76"/>
                  </a:lnTo>
                  <a:lnTo>
                    <a:pt x="224" y="76"/>
                  </a:lnTo>
                  <a:lnTo>
                    <a:pt x="188" y="76"/>
                  </a:lnTo>
                  <a:lnTo>
                    <a:pt x="188" y="76"/>
                  </a:lnTo>
                  <a:lnTo>
                    <a:pt x="184" y="76"/>
                  </a:lnTo>
                  <a:lnTo>
                    <a:pt x="182" y="78"/>
                  </a:lnTo>
                  <a:lnTo>
                    <a:pt x="180" y="82"/>
                  </a:lnTo>
                  <a:lnTo>
                    <a:pt x="178" y="86"/>
                  </a:lnTo>
                  <a:lnTo>
                    <a:pt x="178" y="212"/>
                  </a:lnTo>
                  <a:lnTo>
                    <a:pt x="178" y="212"/>
                  </a:lnTo>
                  <a:lnTo>
                    <a:pt x="180" y="216"/>
                  </a:lnTo>
                  <a:lnTo>
                    <a:pt x="182" y="218"/>
                  </a:lnTo>
                  <a:lnTo>
                    <a:pt x="184" y="220"/>
                  </a:lnTo>
                  <a:lnTo>
                    <a:pt x="188" y="222"/>
                  </a:lnTo>
                  <a:lnTo>
                    <a:pt x="188" y="222"/>
                  </a:lnTo>
                  <a:close/>
                  <a:moveTo>
                    <a:pt x="314" y="0"/>
                  </a:moveTo>
                  <a:lnTo>
                    <a:pt x="278" y="0"/>
                  </a:lnTo>
                  <a:lnTo>
                    <a:pt x="278" y="0"/>
                  </a:lnTo>
                  <a:lnTo>
                    <a:pt x="274" y="0"/>
                  </a:lnTo>
                  <a:lnTo>
                    <a:pt x="270" y="2"/>
                  </a:lnTo>
                  <a:lnTo>
                    <a:pt x="268" y="6"/>
                  </a:lnTo>
                  <a:lnTo>
                    <a:pt x="268" y="10"/>
                  </a:lnTo>
                  <a:lnTo>
                    <a:pt x="268" y="212"/>
                  </a:lnTo>
                  <a:lnTo>
                    <a:pt x="268" y="212"/>
                  </a:lnTo>
                  <a:lnTo>
                    <a:pt x="268" y="216"/>
                  </a:lnTo>
                  <a:lnTo>
                    <a:pt x="270" y="218"/>
                  </a:lnTo>
                  <a:lnTo>
                    <a:pt x="274" y="220"/>
                  </a:lnTo>
                  <a:lnTo>
                    <a:pt x="278" y="222"/>
                  </a:lnTo>
                  <a:lnTo>
                    <a:pt x="314" y="222"/>
                  </a:lnTo>
                  <a:lnTo>
                    <a:pt x="314" y="222"/>
                  </a:lnTo>
                  <a:lnTo>
                    <a:pt x="318" y="220"/>
                  </a:lnTo>
                  <a:lnTo>
                    <a:pt x="322" y="218"/>
                  </a:lnTo>
                  <a:lnTo>
                    <a:pt x="324" y="216"/>
                  </a:lnTo>
                  <a:lnTo>
                    <a:pt x="324" y="212"/>
                  </a:lnTo>
                  <a:lnTo>
                    <a:pt x="324" y="10"/>
                  </a:lnTo>
                  <a:lnTo>
                    <a:pt x="324" y="10"/>
                  </a:lnTo>
                  <a:lnTo>
                    <a:pt x="324" y="6"/>
                  </a:lnTo>
                  <a:lnTo>
                    <a:pt x="322" y="2"/>
                  </a:lnTo>
                  <a:lnTo>
                    <a:pt x="318" y="0"/>
                  </a:lnTo>
                  <a:lnTo>
                    <a:pt x="314" y="0"/>
                  </a:lnTo>
                  <a:lnTo>
                    <a:pt x="314" y="0"/>
                  </a:lnTo>
                  <a:close/>
                  <a:moveTo>
                    <a:pt x="324" y="242"/>
                  </a:moveTo>
                  <a:lnTo>
                    <a:pt x="0" y="242"/>
                  </a:lnTo>
                  <a:lnTo>
                    <a:pt x="0" y="262"/>
                  </a:lnTo>
                  <a:lnTo>
                    <a:pt x="324" y="262"/>
                  </a:lnTo>
                  <a:lnTo>
                    <a:pt x="324" y="24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p:grpSp>
        <p:nvGrpSpPr>
          <p:cNvPr id="47" name="Group 104"/>
          <p:cNvGrpSpPr/>
          <p:nvPr/>
        </p:nvGrpSpPr>
        <p:grpSpPr>
          <a:xfrm>
            <a:off x="1341165" y="5032621"/>
            <a:ext cx="432000" cy="432000"/>
            <a:chOff x="9322641" y="2258092"/>
            <a:chExt cx="612000" cy="612000"/>
          </a:xfrm>
        </p:grpSpPr>
        <p:sp>
          <p:nvSpPr>
            <p:cNvPr id="48" name="Oval 338"/>
            <p:cNvSpPr/>
            <p:nvPr/>
          </p:nvSpPr>
          <p:spPr bwMode="ltGray">
            <a:xfrm>
              <a:off x="9322641" y="2258092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49" name="Freeform 4959"/>
            <p:cNvSpPr>
              <a:spLocks noEditPoints="1"/>
            </p:cNvSpPr>
            <p:nvPr/>
          </p:nvSpPr>
          <p:spPr bwMode="auto">
            <a:xfrm>
              <a:off x="9411821" y="2426874"/>
              <a:ext cx="433640" cy="337276"/>
            </a:xfrm>
            <a:custGeom>
              <a:avLst/>
              <a:gdLst>
                <a:gd name="T0" fmla="*/ 348 w 360"/>
                <a:gd name="T1" fmla="*/ 0 h 280"/>
                <a:gd name="T2" fmla="*/ 8 w 360"/>
                <a:gd name="T3" fmla="*/ 0 h 280"/>
                <a:gd name="T4" fmla="*/ 0 w 360"/>
                <a:gd name="T5" fmla="*/ 8 h 280"/>
                <a:gd name="T6" fmla="*/ 8 w 360"/>
                <a:gd name="T7" fmla="*/ 242 h 280"/>
                <a:gd name="T8" fmla="*/ 180 w 360"/>
                <a:gd name="T9" fmla="*/ 280 h 280"/>
                <a:gd name="T10" fmla="*/ 358 w 360"/>
                <a:gd name="T11" fmla="*/ 238 h 280"/>
                <a:gd name="T12" fmla="*/ 360 w 360"/>
                <a:gd name="T13" fmla="*/ 4 h 280"/>
                <a:gd name="T14" fmla="*/ 20 w 360"/>
                <a:gd name="T15" fmla="*/ 224 h 280"/>
                <a:gd name="T16" fmla="*/ 200 w 360"/>
                <a:gd name="T17" fmla="*/ 54 h 280"/>
                <a:gd name="T18" fmla="*/ 334 w 360"/>
                <a:gd name="T19" fmla="*/ 26 h 280"/>
                <a:gd name="T20" fmla="*/ 338 w 360"/>
                <a:gd name="T21" fmla="*/ 36 h 280"/>
                <a:gd name="T22" fmla="*/ 204 w 360"/>
                <a:gd name="T23" fmla="*/ 72 h 280"/>
                <a:gd name="T24" fmla="*/ 196 w 360"/>
                <a:gd name="T25" fmla="*/ 72 h 280"/>
                <a:gd name="T26" fmla="*/ 194 w 360"/>
                <a:gd name="T27" fmla="*/ 58 h 280"/>
                <a:gd name="T28" fmla="*/ 200 w 360"/>
                <a:gd name="T29" fmla="*/ 90 h 280"/>
                <a:gd name="T30" fmla="*/ 270 w 360"/>
                <a:gd name="T31" fmla="*/ 76 h 280"/>
                <a:gd name="T32" fmla="*/ 274 w 360"/>
                <a:gd name="T33" fmla="*/ 86 h 280"/>
                <a:gd name="T34" fmla="*/ 204 w 360"/>
                <a:gd name="T35" fmla="*/ 108 h 280"/>
                <a:gd name="T36" fmla="*/ 196 w 360"/>
                <a:gd name="T37" fmla="*/ 106 h 280"/>
                <a:gd name="T38" fmla="*/ 194 w 360"/>
                <a:gd name="T39" fmla="*/ 94 h 280"/>
                <a:gd name="T40" fmla="*/ 340 w 360"/>
                <a:gd name="T41" fmla="*/ 168 h 280"/>
                <a:gd name="T42" fmla="*/ 336 w 360"/>
                <a:gd name="T43" fmla="*/ 174 h 280"/>
                <a:gd name="T44" fmla="*/ 326 w 360"/>
                <a:gd name="T45" fmla="*/ 172 h 280"/>
                <a:gd name="T46" fmla="*/ 284 w 360"/>
                <a:gd name="T47" fmla="*/ 192 h 280"/>
                <a:gd name="T48" fmla="*/ 210 w 360"/>
                <a:gd name="T49" fmla="*/ 242 h 280"/>
                <a:gd name="T50" fmla="*/ 196 w 360"/>
                <a:gd name="T51" fmla="*/ 246 h 280"/>
                <a:gd name="T52" fmla="*/ 192 w 360"/>
                <a:gd name="T53" fmla="*/ 236 h 280"/>
                <a:gd name="T54" fmla="*/ 234 w 360"/>
                <a:gd name="T55" fmla="*/ 156 h 280"/>
                <a:gd name="T56" fmla="*/ 280 w 360"/>
                <a:gd name="T57" fmla="*/ 170 h 280"/>
                <a:gd name="T58" fmla="*/ 290 w 360"/>
                <a:gd name="T59" fmla="*/ 134 h 280"/>
                <a:gd name="T60" fmla="*/ 298 w 360"/>
                <a:gd name="T61" fmla="*/ 124 h 280"/>
                <a:gd name="T62" fmla="*/ 336 w 360"/>
                <a:gd name="T63" fmla="*/ 124 h 280"/>
                <a:gd name="T64" fmla="*/ 340 w 360"/>
                <a:gd name="T65" fmla="*/ 168 h 280"/>
                <a:gd name="T66" fmla="*/ 46 w 360"/>
                <a:gd name="T67" fmla="*/ 68 h 280"/>
                <a:gd name="T68" fmla="*/ 38 w 360"/>
                <a:gd name="T69" fmla="*/ 60 h 280"/>
                <a:gd name="T70" fmla="*/ 42 w 360"/>
                <a:gd name="T71" fmla="*/ 50 h 280"/>
                <a:gd name="T72" fmla="*/ 140 w 360"/>
                <a:gd name="T73" fmla="*/ 68 h 280"/>
                <a:gd name="T74" fmla="*/ 148 w 360"/>
                <a:gd name="T75" fmla="*/ 80 h 280"/>
                <a:gd name="T76" fmla="*/ 138 w 360"/>
                <a:gd name="T77" fmla="*/ 88 h 280"/>
                <a:gd name="T78" fmla="*/ 70 w 360"/>
                <a:gd name="T79" fmla="*/ 126 h 280"/>
                <a:gd name="T80" fmla="*/ 44 w 360"/>
                <a:gd name="T81" fmla="*/ 142 h 280"/>
                <a:gd name="T82" fmla="*/ 38 w 360"/>
                <a:gd name="T83" fmla="*/ 168 h 280"/>
                <a:gd name="T84" fmla="*/ 50 w 360"/>
                <a:gd name="T85" fmla="*/ 202 h 280"/>
                <a:gd name="T86" fmla="*/ 78 w 360"/>
                <a:gd name="T87" fmla="*/ 218 h 280"/>
                <a:gd name="T88" fmla="*/ 98 w 360"/>
                <a:gd name="T89" fmla="*/ 212 h 280"/>
                <a:gd name="T90" fmla="*/ 116 w 360"/>
                <a:gd name="T91" fmla="*/ 186 h 280"/>
                <a:gd name="T92" fmla="*/ 128 w 360"/>
                <a:gd name="T93" fmla="*/ 166 h 280"/>
                <a:gd name="T94" fmla="*/ 116 w 360"/>
                <a:gd name="T95" fmla="*/ 132 h 280"/>
                <a:gd name="T96" fmla="*/ 88 w 360"/>
                <a:gd name="T97" fmla="*/ 114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60" h="280">
                  <a:moveTo>
                    <a:pt x="356" y="2"/>
                  </a:moveTo>
                  <a:lnTo>
                    <a:pt x="356" y="2"/>
                  </a:lnTo>
                  <a:lnTo>
                    <a:pt x="352" y="0"/>
                  </a:lnTo>
                  <a:lnTo>
                    <a:pt x="348" y="0"/>
                  </a:lnTo>
                  <a:lnTo>
                    <a:pt x="180" y="38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4" y="2"/>
                  </a:lnTo>
                  <a:lnTo>
                    <a:pt x="4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232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8" y="242"/>
                  </a:lnTo>
                  <a:lnTo>
                    <a:pt x="178" y="280"/>
                  </a:lnTo>
                  <a:lnTo>
                    <a:pt x="178" y="280"/>
                  </a:lnTo>
                  <a:lnTo>
                    <a:pt x="180" y="280"/>
                  </a:lnTo>
                  <a:lnTo>
                    <a:pt x="180" y="280"/>
                  </a:lnTo>
                  <a:lnTo>
                    <a:pt x="182" y="280"/>
                  </a:lnTo>
                  <a:lnTo>
                    <a:pt x="352" y="242"/>
                  </a:lnTo>
                  <a:lnTo>
                    <a:pt x="352" y="242"/>
                  </a:lnTo>
                  <a:lnTo>
                    <a:pt x="358" y="238"/>
                  </a:lnTo>
                  <a:lnTo>
                    <a:pt x="360" y="232"/>
                  </a:lnTo>
                  <a:lnTo>
                    <a:pt x="360" y="8"/>
                  </a:lnTo>
                  <a:lnTo>
                    <a:pt x="360" y="8"/>
                  </a:lnTo>
                  <a:lnTo>
                    <a:pt x="360" y="4"/>
                  </a:lnTo>
                  <a:lnTo>
                    <a:pt x="356" y="2"/>
                  </a:lnTo>
                  <a:lnTo>
                    <a:pt x="356" y="2"/>
                  </a:lnTo>
                  <a:close/>
                  <a:moveTo>
                    <a:pt x="170" y="258"/>
                  </a:moveTo>
                  <a:lnTo>
                    <a:pt x="20" y="224"/>
                  </a:lnTo>
                  <a:lnTo>
                    <a:pt x="20" y="22"/>
                  </a:lnTo>
                  <a:lnTo>
                    <a:pt x="170" y="56"/>
                  </a:lnTo>
                  <a:lnTo>
                    <a:pt x="170" y="258"/>
                  </a:lnTo>
                  <a:close/>
                  <a:moveTo>
                    <a:pt x="200" y="54"/>
                  </a:moveTo>
                  <a:lnTo>
                    <a:pt x="326" y="24"/>
                  </a:lnTo>
                  <a:lnTo>
                    <a:pt x="326" y="24"/>
                  </a:lnTo>
                  <a:lnTo>
                    <a:pt x="330" y="24"/>
                  </a:lnTo>
                  <a:lnTo>
                    <a:pt x="334" y="26"/>
                  </a:lnTo>
                  <a:lnTo>
                    <a:pt x="336" y="28"/>
                  </a:lnTo>
                  <a:lnTo>
                    <a:pt x="338" y="32"/>
                  </a:lnTo>
                  <a:lnTo>
                    <a:pt x="338" y="32"/>
                  </a:lnTo>
                  <a:lnTo>
                    <a:pt x="338" y="36"/>
                  </a:lnTo>
                  <a:lnTo>
                    <a:pt x="336" y="40"/>
                  </a:lnTo>
                  <a:lnTo>
                    <a:pt x="334" y="42"/>
                  </a:lnTo>
                  <a:lnTo>
                    <a:pt x="330" y="44"/>
                  </a:lnTo>
                  <a:lnTo>
                    <a:pt x="204" y="72"/>
                  </a:lnTo>
                  <a:lnTo>
                    <a:pt x="204" y="72"/>
                  </a:lnTo>
                  <a:lnTo>
                    <a:pt x="202" y="74"/>
                  </a:lnTo>
                  <a:lnTo>
                    <a:pt x="202" y="74"/>
                  </a:lnTo>
                  <a:lnTo>
                    <a:pt x="196" y="72"/>
                  </a:lnTo>
                  <a:lnTo>
                    <a:pt x="192" y="66"/>
                  </a:lnTo>
                  <a:lnTo>
                    <a:pt x="192" y="66"/>
                  </a:lnTo>
                  <a:lnTo>
                    <a:pt x="192" y="62"/>
                  </a:lnTo>
                  <a:lnTo>
                    <a:pt x="194" y="58"/>
                  </a:lnTo>
                  <a:lnTo>
                    <a:pt x="196" y="56"/>
                  </a:lnTo>
                  <a:lnTo>
                    <a:pt x="200" y="54"/>
                  </a:lnTo>
                  <a:lnTo>
                    <a:pt x="200" y="54"/>
                  </a:lnTo>
                  <a:close/>
                  <a:moveTo>
                    <a:pt x="200" y="90"/>
                  </a:moveTo>
                  <a:lnTo>
                    <a:pt x="262" y="74"/>
                  </a:lnTo>
                  <a:lnTo>
                    <a:pt x="262" y="74"/>
                  </a:lnTo>
                  <a:lnTo>
                    <a:pt x="266" y="74"/>
                  </a:lnTo>
                  <a:lnTo>
                    <a:pt x="270" y="76"/>
                  </a:lnTo>
                  <a:lnTo>
                    <a:pt x="274" y="78"/>
                  </a:lnTo>
                  <a:lnTo>
                    <a:pt x="274" y="82"/>
                  </a:lnTo>
                  <a:lnTo>
                    <a:pt x="274" y="82"/>
                  </a:lnTo>
                  <a:lnTo>
                    <a:pt x="274" y="86"/>
                  </a:lnTo>
                  <a:lnTo>
                    <a:pt x="274" y="90"/>
                  </a:lnTo>
                  <a:lnTo>
                    <a:pt x="270" y="92"/>
                  </a:lnTo>
                  <a:lnTo>
                    <a:pt x="268" y="94"/>
                  </a:lnTo>
                  <a:lnTo>
                    <a:pt x="204" y="108"/>
                  </a:lnTo>
                  <a:lnTo>
                    <a:pt x="204" y="108"/>
                  </a:lnTo>
                  <a:lnTo>
                    <a:pt x="202" y="108"/>
                  </a:lnTo>
                  <a:lnTo>
                    <a:pt x="202" y="108"/>
                  </a:lnTo>
                  <a:lnTo>
                    <a:pt x="196" y="106"/>
                  </a:lnTo>
                  <a:lnTo>
                    <a:pt x="192" y="102"/>
                  </a:lnTo>
                  <a:lnTo>
                    <a:pt x="192" y="102"/>
                  </a:lnTo>
                  <a:lnTo>
                    <a:pt x="192" y="98"/>
                  </a:lnTo>
                  <a:lnTo>
                    <a:pt x="194" y="94"/>
                  </a:lnTo>
                  <a:lnTo>
                    <a:pt x="196" y="90"/>
                  </a:lnTo>
                  <a:lnTo>
                    <a:pt x="200" y="90"/>
                  </a:lnTo>
                  <a:lnTo>
                    <a:pt x="200" y="90"/>
                  </a:lnTo>
                  <a:close/>
                  <a:moveTo>
                    <a:pt x="340" y="168"/>
                  </a:moveTo>
                  <a:lnTo>
                    <a:pt x="340" y="168"/>
                  </a:lnTo>
                  <a:lnTo>
                    <a:pt x="340" y="172"/>
                  </a:lnTo>
                  <a:lnTo>
                    <a:pt x="336" y="174"/>
                  </a:lnTo>
                  <a:lnTo>
                    <a:pt x="336" y="174"/>
                  </a:lnTo>
                  <a:lnTo>
                    <a:pt x="332" y="176"/>
                  </a:lnTo>
                  <a:lnTo>
                    <a:pt x="332" y="176"/>
                  </a:lnTo>
                  <a:lnTo>
                    <a:pt x="330" y="174"/>
                  </a:lnTo>
                  <a:lnTo>
                    <a:pt x="326" y="172"/>
                  </a:lnTo>
                  <a:lnTo>
                    <a:pt x="316" y="162"/>
                  </a:lnTo>
                  <a:lnTo>
                    <a:pt x="288" y="190"/>
                  </a:lnTo>
                  <a:lnTo>
                    <a:pt x="288" y="190"/>
                  </a:lnTo>
                  <a:lnTo>
                    <a:pt x="284" y="192"/>
                  </a:lnTo>
                  <a:lnTo>
                    <a:pt x="278" y="192"/>
                  </a:lnTo>
                  <a:lnTo>
                    <a:pt x="246" y="178"/>
                  </a:lnTo>
                  <a:lnTo>
                    <a:pt x="210" y="242"/>
                  </a:lnTo>
                  <a:lnTo>
                    <a:pt x="210" y="242"/>
                  </a:lnTo>
                  <a:lnTo>
                    <a:pt x="206" y="246"/>
                  </a:lnTo>
                  <a:lnTo>
                    <a:pt x="200" y="248"/>
                  </a:lnTo>
                  <a:lnTo>
                    <a:pt x="200" y="248"/>
                  </a:lnTo>
                  <a:lnTo>
                    <a:pt x="196" y="246"/>
                  </a:lnTo>
                  <a:lnTo>
                    <a:pt x="196" y="246"/>
                  </a:lnTo>
                  <a:lnTo>
                    <a:pt x="194" y="244"/>
                  </a:lnTo>
                  <a:lnTo>
                    <a:pt x="192" y="240"/>
                  </a:lnTo>
                  <a:lnTo>
                    <a:pt x="192" y="236"/>
                  </a:lnTo>
                  <a:lnTo>
                    <a:pt x="192" y="234"/>
                  </a:lnTo>
                  <a:lnTo>
                    <a:pt x="232" y="160"/>
                  </a:lnTo>
                  <a:lnTo>
                    <a:pt x="232" y="160"/>
                  </a:lnTo>
                  <a:lnTo>
                    <a:pt x="234" y="156"/>
                  </a:lnTo>
                  <a:lnTo>
                    <a:pt x="238" y="154"/>
                  </a:lnTo>
                  <a:lnTo>
                    <a:pt x="242" y="154"/>
                  </a:lnTo>
                  <a:lnTo>
                    <a:pt x="246" y="154"/>
                  </a:lnTo>
                  <a:lnTo>
                    <a:pt x="280" y="170"/>
                  </a:lnTo>
                  <a:lnTo>
                    <a:pt x="302" y="148"/>
                  </a:lnTo>
                  <a:lnTo>
                    <a:pt x="292" y="138"/>
                  </a:lnTo>
                  <a:lnTo>
                    <a:pt x="292" y="138"/>
                  </a:lnTo>
                  <a:lnTo>
                    <a:pt x="290" y="134"/>
                  </a:lnTo>
                  <a:lnTo>
                    <a:pt x="290" y="128"/>
                  </a:lnTo>
                  <a:lnTo>
                    <a:pt x="290" y="128"/>
                  </a:lnTo>
                  <a:lnTo>
                    <a:pt x="292" y="126"/>
                  </a:lnTo>
                  <a:lnTo>
                    <a:pt x="298" y="124"/>
                  </a:lnTo>
                  <a:lnTo>
                    <a:pt x="298" y="124"/>
                  </a:lnTo>
                  <a:lnTo>
                    <a:pt x="332" y="124"/>
                  </a:lnTo>
                  <a:lnTo>
                    <a:pt x="332" y="124"/>
                  </a:lnTo>
                  <a:lnTo>
                    <a:pt x="336" y="124"/>
                  </a:lnTo>
                  <a:lnTo>
                    <a:pt x="338" y="126"/>
                  </a:lnTo>
                  <a:lnTo>
                    <a:pt x="340" y="128"/>
                  </a:lnTo>
                  <a:lnTo>
                    <a:pt x="340" y="132"/>
                  </a:lnTo>
                  <a:lnTo>
                    <a:pt x="340" y="168"/>
                  </a:lnTo>
                  <a:close/>
                  <a:moveTo>
                    <a:pt x="138" y="88"/>
                  </a:moveTo>
                  <a:lnTo>
                    <a:pt x="138" y="88"/>
                  </a:lnTo>
                  <a:lnTo>
                    <a:pt x="136" y="8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42" y="66"/>
                  </a:lnTo>
                  <a:lnTo>
                    <a:pt x="40" y="62"/>
                  </a:lnTo>
                  <a:lnTo>
                    <a:pt x="38" y="60"/>
                  </a:lnTo>
                  <a:lnTo>
                    <a:pt x="38" y="56"/>
                  </a:lnTo>
                  <a:lnTo>
                    <a:pt x="38" y="56"/>
                  </a:lnTo>
                  <a:lnTo>
                    <a:pt x="40" y="52"/>
                  </a:lnTo>
                  <a:lnTo>
                    <a:pt x="42" y="50"/>
                  </a:lnTo>
                  <a:lnTo>
                    <a:pt x="46" y="48"/>
                  </a:lnTo>
                  <a:lnTo>
                    <a:pt x="50" y="48"/>
                  </a:lnTo>
                  <a:lnTo>
                    <a:pt x="140" y="68"/>
                  </a:lnTo>
                  <a:lnTo>
                    <a:pt x="140" y="68"/>
                  </a:lnTo>
                  <a:lnTo>
                    <a:pt x="144" y="70"/>
                  </a:lnTo>
                  <a:lnTo>
                    <a:pt x="146" y="72"/>
                  </a:lnTo>
                  <a:lnTo>
                    <a:pt x="148" y="76"/>
                  </a:lnTo>
                  <a:lnTo>
                    <a:pt x="148" y="80"/>
                  </a:lnTo>
                  <a:lnTo>
                    <a:pt x="148" y="80"/>
                  </a:lnTo>
                  <a:lnTo>
                    <a:pt x="144" y="86"/>
                  </a:lnTo>
                  <a:lnTo>
                    <a:pt x="138" y="88"/>
                  </a:lnTo>
                  <a:lnTo>
                    <a:pt x="138" y="88"/>
                  </a:lnTo>
                  <a:close/>
                  <a:moveTo>
                    <a:pt x="78" y="172"/>
                  </a:moveTo>
                  <a:lnTo>
                    <a:pt x="78" y="126"/>
                  </a:lnTo>
                  <a:lnTo>
                    <a:pt x="78" y="126"/>
                  </a:lnTo>
                  <a:lnTo>
                    <a:pt x="70" y="126"/>
                  </a:lnTo>
                  <a:lnTo>
                    <a:pt x="62" y="128"/>
                  </a:lnTo>
                  <a:lnTo>
                    <a:pt x="56" y="132"/>
                  </a:lnTo>
                  <a:lnTo>
                    <a:pt x="50" y="136"/>
                  </a:lnTo>
                  <a:lnTo>
                    <a:pt x="44" y="142"/>
                  </a:lnTo>
                  <a:lnTo>
                    <a:pt x="42" y="150"/>
                  </a:lnTo>
                  <a:lnTo>
                    <a:pt x="40" y="158"/>
                  </a:lnTo>
                  <a:lnTo>
                    <a:pt x="38" y="168"/>
                  </a:lnTo>
                  <a:lnTo>
                    <a:pt x="38" y="168"/>
                  </a:lnTo>
                  <a:lnTo>
                    <a:pt x="40" y="176"/>
                  </a:lnTo>
                  <a:lnTo>
                    <a:pt x="42" y="186"/>
                  </a:lnTo>
                  <a:lnTo>
                    <a:pt x="44" y="194"/>
                  </a:lnTo>
                  <a:lnTo>
                    <a:pt x="50" y="202"/>
                  </a:lnTo>
                  <a:lnTo>
                    <a:pt x="56" y="208"/>
                  </a:lnTo>
                  <a:lnTo>
                    <a:pt x="62" y="212"/>
                  </a:lnTo>
                  <a:lnTo>
                    <a:pt x="70" y="216"/>
                  </a:lnTo>
                  <a:lnTo>
                    <a:pt x="78" y="218"/>
                  </a:lnTo>
                  <a:lnTo>
                    <a:pt x="78" y="218"/>
                  </a:lnTo>
                  <a:lnTo>
                    <a:pt x="84" y="218"/>
                  </a:lnTo>
                  <a:lnTo>
                    <a:pt x="92" y="216"/>
                  </a:lnTo>
                  <a:lnTo>
                    <a:pt x="98" y="212"/>
                  </a:lnTo>
                  <a:lnTo>
                    <a:pt x="104" y="208"/>
                  </a:lnTo>
                  <a:lnTo>
                    <a:pt x="110" y="202"/>
                  </a:lnTo>
                  <a:lnTo>
                    <a:pt x="114" y="194"/>
                  </a:lnTo>
                  <a:lnTo>
                    <a:pt x="116" y="186"/>
                  </a:lnTo>
                  <a:lnTo>
                    <a:pt x="116" y="176"/>
                  </a:lnTo>
                  <a:lnTo>
                    <a:pt x="78" y="172"/>
                  </a:lnTo>
                  <a:close/>
                  <a:moveTo>
                    <a:pt x="128" y="166"/>
                  </a:moveTo>
                  <a:lnTo>
                    <a:pt x="128" y="166"/>
                  </a:lnTo>
                  <a:lnTo>
                    <a:pt x="126" y="156"/>
                  </a:lnTo>
                  <a:lnTo>
                    <a:pt x="124" y="146"/>
                  </a:lnTo>
                  <a:lnTo>
                    <a:pt x="122" y="138"/>
                  </a:lnTo>
                  <a:lnTo>
                    <a:pt x="116" y="132"/>
                  </a:lnTo>
                  <a:lnTo>
                    <a:pt x="110" y="126"/>
                  </a:lnTo>
                  <a:lnTo>
                    <a:pt x="104" y="120"/>
                  </a:lnTo>
                  <a:lnTo>
                    <a:pt x="96" y="116"/>
                  </a:lnTo>
                  <a:lnTo>
                    <a:pt x="88" y="114"/>
                  </a:lnTo>
                  <a:lnTo>
                    <a:pt x="88" y="160"/>
                  </a:lnTo>
                  <a:lnTo>
                    <a:pt x="128" y="16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21368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201333" y="597367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/>
              <a:t>Leitfähigkeit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3322214" y="6475958"/>
            <a:ext cx="574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Leitfähigkeit SAA-007                     </a:t>
            </a:r>
            <a:r>
              <a:rPr lang="de-DE" sz="1400" dirty="0" smtClean="0"/>
              <a:t>Stand: 25.10.2023        Folie 2/12</a:t>
            </a:r>
            <a:endParaRPr lang="de-DE" dirty="0"/>
          </a:p>
        </p:txBody>
      </p:sp>
      <p:cxnSp>
        <p:nvCxnSpPr>
          <p:cNvPr id="19" name="Gerade Verbindung 18"/>
          <p:cNvCxnSpPr/>
          <p:nvPr/>
        </p:nvCxnSpPr>
        <p:spPr>
          <a:xfrm>
            <a:off x="35496" y="6458202"/>
            <a:ext cx="9108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10" y="6475958"/>
            <a:ext cx="2604425" cy="3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hteck 32"/>
          <p:cNvSpPr/>
          <p:nvPr/>
        </p:nvSpPr>
        <p:spPr>
          <a:xfrm>
            <a:off x="906075" y="4944751"/>
            <a:ext cx="1382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dirty="0" smtClean="0"/>
              <a:t>Der </a:t>
            </a:r>
            <a:r>
              <a:rPr lang="de-DE" dirty="0" err="1"/>
              <a:t>Ionenart</a:t>
            </a:r>
            <a:endParaRPr lang="de-DE" dirty="0"/>
          </a:p>
        </p:txBody>
      </p:sp>
      <p:sp>
        <p:nvSpPr>
          <p:cNvPr id="34" name="Rechteck 33"/>
          <p:cNvSpPr/>
          <p:nvPr/>
        </p:nvSpPr>
        <p:spPr>
          <a:xfrm>
            <a:off x="3266467" y="4875502"/>
            <a:ext cx="238930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0">
              <a:lnSpc>
                <a:spcPct val="150000"/>
              </a:lnSpc>
            </a:pPr>
            <a:r>
              <a:rPr lang="de-DE" dirty="0" smtClean="0"/>
              <a:t>Der </a:t>
            </a:r>
            <a:r>
              <a:rPr lang="de-DE" dirty="0"/>
              <a:t>Ionenkonzentration</a:t>
            </a:r>
          </a:p>
        </p:txBody>
      </p:sp>
      <p:grpSp>
        <p:nvGrpSpPr>
          <p:cNvPr id="5" name="Gruppieren 4"/>
          <p:cNvGrpSpPr/>
          <p:nvPr/>
        </p:nvGrpSpPr>
        <p:grpSpPr>
          <a:xfrm>
            <a:off x="3245372" y="3308142"/>
            <a:ext cx="2445411" cy="1430632"/>
            <a:chOff x="3301119" y="2732534"/>
            <a:chExt cx="2445411" cy="1430632"/>
          </a:xfrm>
        </p:grpSpPr>
        <p:sp>
          <p:nvSpPr>
            <p:cNvPr id="49" name="Ellipse 48"/>
            <p:cNvSpPr/>
            <p:nvPr/>
          </p:nvSpPr>
          <p:spPr>
            <a:xfrm>
              <a:off x="5382135" y="3050231"/>
              <a:ext cx="351656" cy="35165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+</a:t>
              </a:r>
              <a:endParaRPr lang="de-DE" sz="2400" b="1" dirty="0"/>
            </a:p>
          </p:txBody>
        </p:sp>
        <p:sp>
          <p:nvSpPr>
            <p:cNvPr id="48" name="Ellipse 47"/>
            <p:cNvSpPr/>
            <p:nvPr/>
          </p:nvSpPr>
          <p:spPr>
            <a:xfrm>
              <a:off x="4889487" y="3365613"/>
              <a:ext cx="279648" cy="25931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-</a:t>
              </a:r>
              <a:endParaRPr lang="de-DE" sz="2400" b="1" dirty="0" smtClean="0"/>
            </a:p>
          </p:txBody>
        </p:sp>
        <p:sp>
          <p:nvSpPr>
            <p:cNvPr id="43" name="Ellipse 42"/>
            <p:cNvSpPr/>
            <p:nvPr/>
          </p:nvSpPr>
          <p:spPr>
            <a:xfrm>
              <a:off x="4929344" y="2732535"/>
              <a:ext cx="279648" cy="25931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-</a:t>
              </a:r>
              <a:endParaRPr lang="de-DE" sz="2400" b="1" dirty="0" smtClean="0"/>
            </a:p>
          </p:txBody>
        </p:sp>
        <p:sp>
          <p:nvSpPr>
            <p:cNvPr id="25" name="Ellipse 24"/>
            <p:cNvSpPr/>
            <p:nvPr/>
          </p:nvSpPr>
          <p:spPr>
            <a:xfrm>
              <a:off x="3699978" y="3678053"/>
              <a:ext cx="351656" cy="35165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+</a:t>
              </a:r>
              <a:endParaRPr lang="de-DE" sz="2400" b="1" dirty="0"/>
            </a:p>
          </p:txBody>
        </p:sp>
        <p:sp>
          <p:nvSpPr>
            <p:cNvPr id="36" name="Ellipse 35"/>
            <p:cNvSpPr/>
            <p:nvPr/>
          </p:nvSpPr>
          <p:spPr>
            <a:xfrm>
              <a:off x="5065315" y="2846738"/>
              <a:ext cx="351656" cy="35165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+</a:t>
              </a:r>
              <a:endParaRPr lang="de-DE" sz="2400" b="1" dirty="0"/>
            </a:p>
          </p:txBody>
        </p:sp>
        <p:sp>
          <p:nvSpPr>
            <p:cNvPr id="37" name="Ellipse 36"/>
            <p:cNvSpPr/>
            <p:nvPr/>
          </p:nvSpPr>
          <p:spPr>
            <a:xfrm>
              <a:off x="4889487" y="3580079"/>
              <a:ext cx="351656" cy="35165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+</a:t>
              </a:r>
              <a:endParaRPr lang="de-DE" sz="2400" b="1" dirty="0"/>
            </a:p>
          </p:txBody>
        </p:sp>
        <p:sp>
          <p:nvSpPr>
            <p:cNvPr id="38" name="Ellipse 37"/>
            <p:cNvSpPr/>
            <p:nvPr/>
          </p:nvSpPr>
          <p:spPr>
            <a:xfrm>
              <a:off x="5241143" y="3300377"/>
              <a:ext cx="351656" cy="35165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+</a:t>
              </a:r>
              <a:endParaRPr lang="de-DE" sz="2400" b="1" dirty="0"/>
            </a:p>
          </p:txBody>
        </p:sp>
        <p:sp>
          <p:nvSpPr>
            <p:cNvPr id="39" name="Ellipse 38"/>
            <p:cNvSpPr/>
            <p:nvPr/>
          </p:nvSpPr>
          <p:spPr>
            <a:xfrm>
              <a:off x="4648856" y="2936255"/>
              <a:ext cx="351656" cy="35165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+</a:t>
              </a:r>
              <a:endParaRPr lang="de-DE" sz="2400" b="1" dirty="0"/>
            </a:p>
          </p:txBody>
        </p:sp>
        <p:sp>
          <p:nvSpPr>
            <p:cNvPr id="40" name="Ellipse 39"/>
            <p:cNvSpPr/>
            <p:nvPr/>
          </p:nvSpPr>
          <p:spPr>
            <a:xfrm>
              <a:off x="3301119" y="3529277"/>
              <a:ext cx="279648" cy="25931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-</a:t>
              </a:r>
              <a:endParaRPr lang="de-DE" sz="2400" b="1" dirty="0" smtClean="0"/>
            </a:p>
          </p:txBody>
        </p:sp>
        <p:sp>
          <p:nvSpPr>
            <p:cNvPr id="41" name="Ellipse 40"/>
            <p:cNvSpPr/>
            <p:nvPr/>
          </p:nvSpPr>
          <p:spPr>
            <a:xfrm>
              <a:off x="3580767" y="2911404"/>
              <a:ext cx="279648" cy="25931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-</a:t>
              </a:r>
              <a:endParaRPr lang="de-DE" sz="2400" b="1" dirty="0" smtClean="0"/>
            </a:p>
          </p:txBody>
        </p:sp>
        <p:sp>
          <p:nvSpPr>
            <p:cNvPr id="42" name="Ellipse 41"/>
            <p:cNvSpPr/>
            <p:nvPr/>
          </p:nvSpPr>
          <p:spPr>
            <a:xfrm>
              <a:off x="4627338" y="3226059"/>
              <a:ext cx="279648" cy="25931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-</a:t>
              </a:r>
              <a:endParaRPr lang="de-DE" sz="2400" b="1" dirty="0" smtClean="0"/>
            </a:p>
          </p:txBody>
        </p:sp>
        <p:sp>
          <p:nvSpPr>
            <p:cNvPr id="44" name="Ellipse 43"/>
            <p:cNvSpPr/>
            <p:nvPr/>
          </p:nvSpPr>
          <p:spPr>
            <a:xfrm>
              <a:off x="5101319" y="3170719"/>
              <a:ext cx="279648" cy="25931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-</a:t>
              </a:r>
              <a:endParaRPr lang="de-DE" sz="2400" b="1" dirty="0" smtClean="0"/>
            </a:p>
          </p:txBody>
        </p:sp>
        <p:sp>
          <p:nvSpPr>
            <p:cNvPr id="45" name="Ellipse 44"/>
            <p:cNvSpPr/>
            <p:nvPr/>
          </p:nvSpPr>
          <p:spPr>
            <a:xfrm>
              <a:off x="4684860" y="3751451"/>
              <a:ext cx="279648" cy="25931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-</a:t>
              </a:r>
              <a:endParaRPr lang="de-DE" sz="2400" b="1" dirty="0" smtClean="0"/>
            </a:p>
          </p:txBody>
        </p:sp>
        <p:sp>
          <p:nvSpPr>
            <p:cNvPr id="46" name="Ellipse 45"/>
            <p:cNvSpPr/>
            <p:nvPr/>
          </p:nvSpPr>
          <p:spPr>
            <a:xfrm>
              <a:off x="5241143" y="3629099"/>
              <a:ext cx="279648" cy="25931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-</a:t>
              </a:r>
              <a:endParaRPr lang="de-DE" sz="2400" b="1" dirty="0" smtClean="0"/>
            </a:p>
          </p:txBody>
        </p:sp>
        <p:sp>
          <p:nvSpPr>
            <p:cNvPr id="47" name="Ellipse 46"/>
            <p:cNvSpPr/>
            <p:nvPr/>
          </p:nvSpPr>
          <p:spPr>
            <a:xfrm>
              <a:off x="5382135" y="2732534"/>
              <a:ext cx="279648" cy="25931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-</a:t>
              </a:r>
              <a:endParaRPr lang="de-DE" sz="2400" b="1" dirty="0" smtClean="0"/>
            </a:p>
          </p:txBody>
        </p:sp>
        <p:sp>
          <p:nvSpPr>
            <p:cNvPr id="50" name="Ellipse 49"/>
            <p:cNvSpPr/>
            <p:nvPr/>
          </p:nvSpPr>
          <p:spPr>
            <a:xfrm>
              <a:off x="5344963" y="3758756"/>
              <a:ext cx="351656" cy="35165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+</a:t>
              </a:r>
              <a:endParaRPr lang="de-DE" sz="2400" b="1" dirty="0"/>
            </a:p>
          </p:txBody>
        </p:sp>
        <p:sp>
          <p:nvSpPr>
            <p:cNvPr id="51" name="Ellipse 50"/>
            <p:cNvSpPr/>
            <p:nvPr/>
          </p:nvSpPr>
          <p:spPr>
            <a:xfrm>
              <a:off x="5118198" y="3892744"/>
              <a:ext cx="279648" cy="25931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-</a:t>
              </a:r>
              <a:endParaRPr lang="de-DE" sz="2400" b="1" dirty="0" smtClean="0"/>
            </a:p>
          </p:txBody>
        </p:sp>
        <p:sp>
          <p:nvSpPr>
            <p:cNvPr id="52" name="Ellipse 51"/>
            <p:cNvSpPr/>
            <p:nvPr/>
          </p:nvSpPr>
          <p:spPr>
            <a:xfrm>
              <a:off x="4837260" y="3903851"/>
              <a:ext cx="279648" cy="25931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-</a:t>
              </a:r>
              <a:endParaRPr lang="de-DE" sz="2400" b="1" dirty="0" smtClean="0"/>
            </a:p>
          </p:txBody>
        </p:sp>
        <p:sp>
          <p:nvSpPr>
            <p:cNvPr id="53" name="Ellipse 52"/>
            <p:cNvSpPr/>
            <p:nvPr/>
          </p:nvSpPr>
          <p:spPr>
            <a:xfrm>
              <a:off x="5466882" y="3357646"/>
              <a:ext cx="279648" cy="25931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-</a:t>
              </a:r>
              <a:endParaRPr lang="de-DE" sz="2400" b="1" dirty="0" smtClean="0"/>
            </a:p>
          </p:txBody>
        </p:sp>
      </p:grpSp>
      <p:sp>
        <p:nvSpPr>
          <p:cNvPr id="54" name="Rechteck 53"/>
          <p:cNvSpPr/>
          <p:nvPr/>
        </p:nvSpPr>
        <p:spPr>
          <a:xfrm>
            <a:off x="6475372" y="4944751"/>
            <a:ext cx="19427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/>
              <a:t>Der </a:t>
            </a:r>
            <a:r>
              <a:rPr lang="de-DE" b="1" u="sng" dirty="0"/>
              <a:t>TEMPERATUR</a:t>
            </a:r>
            <a:r>
              <a:rPr lang="de-DE" b="1" dirty="0"/>
              <a:t> </a:t>
            </a:r>
            <a:endParaRPr lang="de-DE" dirty="0"/>
          </a:p>
        </p:txBody>
      </p:sp>
      <p:grpSp>
        <p:nvGrpSpPr>
          <p:cNvPr id="2" name="Gruppieren 1"/>
          <p:cNvGrpSpPr/>
          <p:nvPr/>
        </p:nvGrpSpPr>
        <p:grpSpPr>
          <a:xfrm>
            <a:off x="1037327" y="3689770"/>
            <a:ext cx="1022112" cy="1021532"/>
            <a:chOff x="958366" y="3048349"/>
            <a:chExt cx="1022112" cy="1021532"/>
          </a:xfrm>
        </p:grpSpPr>
        <p:sp>
          <p:nvSpPr>
            <p:cNvPr id="8" name="Ellipse 7"/>
            <p:cNvSpPr/>
            <p:nvPr/>
          </p:nvSpPr>
          <p:spPr>
            <a:xfrm>
              <a:off x="958366" y="3048349"/>
              <a:ext cx="504056" cy="50405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/>
                <a:t>-</a:t>
              </a:r>
            </a:p>
          </p:txBody>
        </p:sp>
        <p:sp>
          <p:nvSpPr>
            <p:cNvPr id="23" name="Ellipse 22"/>
            <p:cNvSpPr/>
            <p:nvPr/>
          </p:nvSpPr>
          <p:spPr>
            <a:xfrm>
              <a:off x="1628822" y="3124549"/>
              <a:ext cx="351656" cy="351656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+</a:t>
              </a:r>
              <a:endParaRPr lang="de-DE" sz="2400" b="1" dirty="0"/>
            </a:p>
          </p:txBody>
        </p:sp>
        <p:sp>
          <p:nvSpPr>
            <p:cNvPr id="26" name="Ellipse 25"/>
            <p:cNvSpPr/>
            <p:nvPr/>
          </p:nvSpPr>
          <p:spPr>
            <a:xfrm>
              <a:off x="994227" y="3637881"/>
              <a:ext cx="432048" cy="432000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+</a:t>
              </a:r>
              <a:endParaRPr lang="de-DE" sz="2400" b="1" dirty="0"/>
            </a:p>
          </p:txBody>
        </p:sp>
        <p:sp>
          <p:nvSpPr>
            <p:cNvPr id="55" name="Ellipse 54"/>
            <p:cNvSpPr/>
            <p:nvPr/>
          </p:nvSpPr>
          <p:spPr>
            <a:xfrm>
              <a:off x="1664826" y="3724223"/>
              <a:ext cx="279648" cy="25931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-</a:t>
              </a:r>
              <a:endParaRPr lang="de-DE" sz="2400" b="1" dirty="0" smtClean="0"/>
            </a:p>
          </p:txBody>
        </p:sp>
      </p:grpSp>
      <p:sp>
        <p:nvSpPr>
          <p:cNvPr id="65" name="Abgerundetes Rechteck 64">
            <a:hlinkClick r:id="rId3"/>
          </p:cNvPr>
          <p:cNvSpPr/>
          <p:nvPr/>
        </p:nvSpPr>
        <p:spPr>
          <a:xfrm>
            <a:off x="7356939" y="1528924"/>
            <a:ext cx="673335" cy="648072"/>
          </a:xfrm>
          <a:prstGeom prst="roundRect">
            <a:avLst>
              <a:gd name="adj" fmla="val 21991"/>
            </a:avLst>
          </a:prstGeom>
          <a:solidFill>
            <a:schemeClr val="bg1">
              <a:lumMod val="85000"/>
            </a:schemeClr>
          </a:solidFill>
          <a:ln w="38100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4000" b="1" dirty="0">
                <a:solidFill>
                  <a:srgbClr val="0070C0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i</a:t>
            </a:r>
          </a:p>
        </p:txBody>
      </p:sp>
      <p:grpSp>
        <p:nvGrpSpPr>
          <p:cNvPr id="6" name="Gruppieren 5"/>
          <p:cNvGrpSpPr/>
          <p:nvPr/>
        </p:nvGrpSpPr>
        <p:grpSpPr>
          <a:xfrm>
            <a:off x="6769453" y="3284984"/>
            <a:ext cx="1354613" cy="1591062"/>
            <a:chOff x="6948264" y="2726172"/>
            <a:chExt cx="1354613" cy="1591062"/>
          </a:xfrm>
        </p:grpSpPr>
        <p:pic>
          <p:nvPicPr>
            <p:cNvPr id="70" name="Picture 4" descr="Thermometersymbol Stock Vektor Art und mehr Bilder von Thermometer -  Thermometer, Icon, Wärme - iStock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464" t="11240" r="31808" b="10748"/>
            <a:stretch/>
          </p:blipFill>
          <p:spPr bwMode="auto">
            <a:xfrm>
              <a:off x="7594586" y="2726172"/>
              <a:ext cx="708291" cy="15910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69" name="Gruppieren 68"/>
            <p:cNvGrpSpPr/>
            <p:nvPr/>
          </p:nvGrpSpPr>
          <p:grpSpPr>
            <a:xfrm>
              <a:off x="6948264" y="2726172"/>
              <a:ext cx="708291" cy="1591062"/>
              <a:chOff x="6948264" y="2726172"/>
              <a:chExt cx="708291" cy="1591062"/>
            </a:xfrm>
          </p:grpSpPr>
          <p:pic>
            <p:nvPicPr>
              <p:cNvPr id="1028" name="Picture 4" descr="Thermometersymbol Stock Vektor Art und mehr Bilder von Thermometer -  Thermometer, Icon, Wärme - iStock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3464" t="11240" r="31808" b="10748"/>
              <a:stretch/>
            </p:blipFill>
            <p:spPr bwMode="auto">
              <a:xfrm>
                <a:off x="6948264" y="2726172"/>
                <a:ext cx="708291" cy="15910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8" name="Rechteck 67"/>
              <p:cNvSpPr/>
              <p:nvPr/>
            </p:nvSpPr>
            <p:spPr>
              <a:xfrm>
                <a:off x="7185496" y="3356992"/>
                <a:ext cx="144016" cy="39445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</p:grpSp>
      <p:sp>
        <p:nvSpPr>
          <p:cNvPr id="56" name="Textfeld 55"/>
          <p:cNvSpPr txBox="1"/>
          <p:nvPr/>
        </p:nvSpPr>
        <p:spPr>
          <a:xfrm>
            <a:off x="631099" y="2420888"/>
            <a:ext cx="61772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>
              <a:lnSpc>
                <a:spcPct val="150000"/>
              </a:lnSpc>
            </a:pPr>
            <a:r>
              <a:rPr lang="de-DE" dirty="0" smtClean="0"/>
              <a:t>Sie </a:t>
            </a:r>
            <a:r>
              <a:rPr lang="de-DE" dirty="0"/>
              <a:t>ist abhängig </a:t>
            </a:r>
            <a:r>
              <a:rPr lang="de-DE" dirty="0" smtClean="0"/>
              <a:t>von: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3040745" y="2928719"/>
            <a:ext cx="1243223" cy="1946783"/>
          </a:xfrm>
          <a:prstGeom prst="roundRect">
            <a:avLst>
              <a:gd name="adj" fmla="val 5941"/>
            </a:avLst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niedrig</a:t>
            </a:r>
          </a:p>
          <a:p>
            <a:pPr algn="ctr"/>
            <a:endParaRPr lang="de-DE" sz="1600" dirty="0">
              <a:solidFill>
                <a:schemeClr val="tx1"/>
              </a:solidFill>
            </a:endParaRPr>
          </a:p>
          <a:p>
            <a:pPr algn="ctr"/>
            <a:endParaRPr lang="de-DE" sz="1600" dirty="0" smtClean="0">
              <a:solidFill>
                <a:schemeClr val="tx1"/>
              </a:solidFill>
            </a:endParaRPr>
          </a:p>
          <a:p>
            <a:pPr algn="ctr"/>
            <a:endParaRPr lang="de-DE" sz="1600" dirty="0">
              <a:solidFill>
                <a:schemeClr val="tx1"/>
              </a:solidFill>
            </a:endParaRPr>
          </a:p>
          <a:p>
            <a:pPr algn="ctr"/>
            <a:endParaRPr lang="de-DE" sz="1600" dirty="0" smtClean="0">
              <a:solidFill>
                <a:schemeClr val="tx1"/>
              </a:solidFill>
            </a:endParaRPr>
          </a:p>
          <a:p>
            <a:pPr algn="ctr"/>
            <a:endParaRPr lang="de-DE" sz="1600" dirty="0">
              <a:solidFill>
                <a:schemeClr val="tx1"/>
              </a:solidFill>
            </a:endParaRPr>
          </a:p>
          <a:p>
            <a:pPr algn="ctr"/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58" name="Abgerundetes Rechteck 57"/>
          <p:cNvSpPr/>
          <p:nvPr/>
        </p:nvSpPr>
        <p:spPr>
          <a:xfrm>
            <a:off x="4505288" y="2924944"/>
            <a:ext cx="1243223" cy="1946783"/>
          </a:xfrm>
          <a:prstGeom prst="roundRect">
            <a:avLst>
              <a:gd name="adj" fmla="val 5941"/>
            </a:avLst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hoch</a:t>
            </a:r>
          </a:p>
          <a:p>
            <a:pPr algn="ctr"/>
            <a:endParaRPr lang="de-DE" sz="1600" dirty="0">
              <a:solidFill>
                <a:schemeClr val="tx1"/>
              </a:solidFill>
            </a:endParaRPr>
          </a:p>
          <a:p>
            <a:pPr algn="ctr"/>
            <a:endParaRPr lang="de-DE" sz="1600" dirty="0" smtClean="0">
              <a:solidFill>
                <a:schemeClr val="tx1"/>
              </a:solidFill>
            </a:endParaRPr>
          </a:p>
          <a:p>
            <a:pPr algn="ctr"/>
            <a:endParaRPr lang="de-DE" sz="1600" dirty="0">
              <a:solidFill>
                <a:schemeClr val="tx1"/>
              </a:solidFill>
            </a:endParaRPr>
          </a:p>
          <a:p>
            <a:pPr algn="ctr"/>
            <a:endParaRPr lang="de-DE" sz="1600" dirty="0" smtClean="0">
              <a:solidFill>
                <a:schemeClr val="tx1"/>
              </a:solidFill>
            </a:endParaRPr>
          </a:p>
          <a:p>
            <a:pPr algn="ctr"/>
            <a:endParaRPr lang="de-DE" sz="1600" dirty="0">
              <a:solidFill>
                <a:schemeClr val="tx1"/>
              </a:solidFill>
            </a:endParaRPr>
          </a:p>
          <a:p>
            <a:pPr algn="ctr"/>
            <a:endParaRPr lang="de-DE" sz="1600" dirty="0">
              <a:solidFill>
                <a:schemeClr val="tx1"/>
              </a:solidFill>
            </a:endParaRPr>
          </a:p>
        </p:txBody>
      </p:sp>
      <p:grpSp>
        <p:nvGrpSpPr>
          <p:cNvPr id="57" name="Group 122"/>
          <p:cNvGrpSpPr/>
          <p:nvPr/>
        </p:nvGrpSpPr>
        <p:grpSpPr>
          <a:xfrm>
            <a:off x="769333" y="627032"/>
            <a:ext cx="432000" cy="432000"/>
            <a:chOff x="592807" y="5907019"/>
            <a:chExt cx="612000" cy="612000"/>
          </a:xfrm>
        </p:grpSpPr>
        <p:sp>
          <p:nvSpPr>
            <p:cNvPr id="59" name="Oval 327"/>
            <p:cNvSpPr/>
            <p:nvPr/>
          </p:nvSpPr>
          <p:spPr bwMode="ltGray">
            <a:xfrm>
              <a:off x="592807" y="5907019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60" name="Freeform 4926"/>
            <p:cNvSpPr>
              <a:spLocks noEditPoints="1"/>
            </p:cNvSpPr>
            <p:nvPr/>
          </p:nvSpPr>
          <p:spPr bwMode="auto">
            <a:xfrm>
              <a:off x="672351" y="6086312"/>
              <a:ext cx="452913" cy="310775"/>
            </a:xfrm>
            <a:custGeom>
              <a:avLst/>
              <a:gdLst>
                <a:gd name="T0" fmla="*/ 306 w 376"/>
                <a:gd name="T1" fmla="*/ 112 h 258"/>
                <a:gd name="T2" fmla="*/ 306 w 376"/>
                <a:gd name="T3" fmla="*/ 178 h 258"/>
                <a:gd name="T4" fmla="*/ 282 w 376"/>
                <a:gd name="T5" fmla="*/ 200 h 258"/>
                <a:gd name="T6" fmla="*/ 254 w 376"/>
                <a:gd name="T7" fmla="*/ 216 h 258"/>
                <a:gd name="T8" fmla="*/ 222 w 376"/>
                <a:gd name="T9" fmla="*/ 226 h 258"/>
                <a:gd name="T10" fmla="*/ 190 w 376"/>
                <a:gd name="T11" fmla="*/ 230 h 258"/>
                <a:gd name="T12" fmla="*/ 172 w 376"/>
                <a:gd name="T13" fmla="*/ 230 h 258"/>
                <a:gd name="T14" fmla="*/ 138 w 376"/>
                <a:gd name="T15" fmla="*/ 222 h 258"/>
                <a:gd name="T16" fmla="*/ 108 w 376"/>
                <a:gd name="T17" fmla="*/ 208 h 258"/>
                <a:gd name="T18" fmla="*/ 82 w 376"/>
                <a:gd name="T19" fmla="*/ 188 h 258"/>
                <a:gd name="T20" fmla="*/ 70 w 376"/>
                <a:gd name="T21" fmla="*/ 112 h 258"/>
                <a:gd name="T22" fmla="*/ 176 w 376"/>
                <a:gd name="T23" fmla="*/ 148 h 258"/>
                <a:gd name="T24" fmla="*/ 188 w 376"/>
                <a:gd name="T25" fmla="*/ 150 h 258"/>
                <a:gd name="T26" fmla="*/ 200 w 376"/>
                <a:gd name="T27" fmla="*/ 148 h 258"/>
                <a:gd name="T28" fmla="*/ 190 w 376"/>
                <a:gd name="T29" fmla="*/ 0 h 258"/>
                <a:gd name="T30" fmla="*/ 186 w 376"/>
                <a:gd name="T31" fmla="*/ 0 h 258"/>
                <a:gd name="T32" fmla="*/ 8 w 376"/>
                <a:gd name="T33" fmla="*/ 44 h 258"/>
                <a:gd name="T34" fmla="*/ 0 w 376"/>
                <a:gd name="T35" fmla="*/ 54 h 258"/>
                <a:gd name="T36" fmla="*/ 2 w 376"/>
                <a:gd name="T37" fmla="*/ 60 h 258"/>
                <a:gd name="T38" fmla="*/ 184 w 376"/>
                <a:gd name="T39" fmla="*/ 124 h 258"/>
                <a:gd name="T40" fmla="*/ 188 w 376"/>
                <a:gd name="T41" fmla="*/ 124 h 258"/>
                <a:gd name="T42" fmla="*/ 192 w 376"/>
                <a:gd name="T43" fmla="*/ 124 h 258"/>
                <a:gd name="T44" fmla="*/ 370 w 376"/>
                <a:gd name="T45" fmla="*/ 64 h 258"/>
                <a:gd name="T46" fmla="*/ 376 w 376"/>
                <a:gd name="T47" fmla="*/ 54 h 258"/>
                <a:gd name="T48" fmla="*/ 374 w 376"/>
                <a:gd name="T49" fmla="*/ 48 h 258"/>
                <a:gd name="T50" fmla="*/ 368 w 376"/>
                <a:gd name="T51" fmla="*/ 44 h 258"/>
                <a:gd name="T52" fmla="*/ 348 w 376"/>
                <a:gd name="T53" fmla="*/ 98 h 258"/>
                <a:gd name="T54" fmla="*/ 328 w 376"/>
                <a:gd name="T55" fmla="*/ 172 h 258"/>
                <a:gd name="T56" fmla="*/ 332 w 376"/>
                <a:gd name="T57" fmla="*/ 170 h 258"/>
                <a:gd name="T58" fmla="*/ 338 w 376"/>
                <a:gd name="T59" fmla="*/ 170 h 258"/>
                <a:gd name="T60" fmla="*/ 348 w 376"/>
                <a:gd name="T61" fmla="*/ 172 h 258"/>
                <a:gd name="T62" fmla="*/ 338 w 376"/>
                <a:gd name="T63" fmla="*/ 200 h 258"/>
                <a:gd name="T64" fmla="*/ 332 w 376"/>
                <a:gd name="T65" fmla="*/ 198 h 258"/>
                <a:gd name="T66" fmla="*/ 318 w 376"/>
                <a:gd name="T67" fmla="*/ 258 h 258"/>
                <a:gd name="T68" fmla="*/ 348 w 376"/>
                <a:gd name="T69" fmla="*/ 194 h 258"/>
                <a:gd name="T70" fmla="*/ 344 w 376"/>
                <a:gd name="T71" fmla="*/ 198 h 258"/>
                <a:gd name="T72" fmla="*/ 338 w 376"/>
                <a:gd name="T73" fmla="*/ 200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76" h="258">
                  <a:moveTo>
                    <a:pt x="200" y="148"/>
                  </a:moveTo>
                  <a:lnTo>
                    <a:pt x="306" y="112"/>
                  </a:lnTo>
                  <a:lnTo>
                    <a:pt x="306" y="178"/>
                  </a:lnTo>
                  <a:lnTo>
                    <a:pt x="306" y="178"/>
                  </a:lnTo>
                  <a:lnTo>
                    <a:pt x="294" y="188"/>
                  </a:lnTo>
                  <a:lnTo>
                    <a:pt x="282" y="200"/>
                  </a:lnTo>
                  <a:lnTo>
                    <a:pt x="268" y="208"/>
                  </a:lnTo>
                  <a:lnTo>
                    <a:pt x="254" y="216"/>
                  </a:lnTo>
                  <a:lnTo>
                    <a:pt x="238" y="222"/>
                  </a:lnTo>
                  <a:lnTo>
                    <a:pt x="222" y="226"/>
                  </a:lnTo>
                  <a:lnTo>
                    <a:pt x="206" y="230"/>
                  </a:lnTo>
                  <a:lnTo>
                    <a:pt x="190" y="230"/>
                  </a:lnTo>
                  <a:lnTo>
                    <a:pt x="190" y="230"/>
                  </a:lnTo>
                  <a:lnTo>
                    <a:pt x="172" y="230"/>
                  </a:lnTo>
                  <a:lnTo>
                    <a:pt x="154" y="226"/>
                  </a:lnTo>
                  <a:lnTo>
                    <a:pt x="138" y="222"/>
                  </a:lnTo>
                  <a:lnTo>
                    <a:pt x="122" y="216"/>
                  </a:lnTo>
                  <a:lnTo>
                    <a:pt x="108" y="208"/>
                  </a:lnTo>
                  <a:lnTo>
                    <a:pt x="94" y="198"/>
                  </a:lnTo>
                  <a:lnTo>
                    <a:pt x="82" y="188"/>
                  </a:lnTo>
                  <a:lnTo>
                    <a:pt x="70" y="176"/>
                  </a:lnTo>
                  <a:lnTo>
                    <a:pt x="70" y="112"/>
                  </a:lnTo>
                  <a:lnTo>
                    <a:pt x="176" y="148"/>
                  </a:lnTo>
                  <a:lnTo>
                    <a:pt x="176" y="148"/>
                  </a:lnTo>
                  <a:lnTo>
                    <a:pt x="188" y="150"/>
                  </a:lnTo>
                  <a:lnTo>
                    <a:pt x="188" y="150"/>
                  </a:lnTo>
                  <a:lnTo>
                    <a:pt x="200" y="148"/>
                  </a:lnTo>
                  <a:lnTo>
                    <a:pt x="200" y="148"/>
                  </a:lnTo>
                  <a:close/>
                  <a:moveTo>
                    <a:pt x="368" y="44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186" y="0"/>
                  </a:lnTo>
                  <a:lnTo>
                    <a:pt x="8" y="44"/>
                  </a:lnTo>
                  <a:lnTo>
                    <a:pt x="8" y="44"/>
                  </a:lnTo>
                  <a:lnTo>
                    <a:pt x="2" y="48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2" y="60"/>
                  </a:lnTo>
                  <a:lnTo>
                    <a:pt x="6" y="64"/>
                  </a:lnTo>
                  <a:lnTo>
                    <a:pt x="184" y="124"/>
                  </a:lnTo>
                  <a:lnTo>
                    <a:pt x="184" y="124"/>
                  </a:lnTo>
                  <a:lnTo>
                    <a:pt x="188" y="124"/>
                  </a:lnTo>
                  <a:lnTo>
                    <a:pt x="188" y="124"/>
                  </a:lnTo>
                  <a:lnTo>
                    <a:pt x="192" y="124"/>
                  </a:lnTo>
                  <a:lnTo>
                    <a:pt x="370" y="64"/>
                  </a:lnTo>
                  <a:lnTo>
                    <a:pt x="370" y="64"/>
                  </a:lnTo>
                  <a:lnTo>
                    <a:pt x="374" y="60"/>
                  </a:lnTo>
                  <a:lnTo>
                    <a:pt x="376" y="54"/>
                  </a:lnTo>
                  <a:lnTo>
                    <a:pt x="376" y="54"/>
                  </a:lnTo>
                  <a:lnTo>
                    <a:pt x="374" y="48"/>
                  </a:lnTo>
                  <a:lnTo>
                    <a:pt x="368" y="44"/>
                  </a:lnTo>
                  <a:lnTo>
                    <a:pt x="368" y="44"/>
                  </a:lnTo>
                  <a:close/>
                  <a:moveTo>
                    <a:pt x="348" y="172"/>
                  </a:moveTo>
                  <a:lnTo>
                    <a:pt x="348" y="98"/>
                  </a:lnTo>
                  <a:lnTo>
                    <a:pt x="328" y="106"/>
                  </a:lnTo>
                  <a:lnTo>
                    <a:pt x="328" y="172"/>
                  </a:lnTo>
                  <a:lnTo>
                    <a:pt x="328" y="172"/>
                  </a:lnTo>
                  <a:lnTo>
                    <a:pt x="332" y="170"/>
                  </a:lnTo>
                  <a:lnTo>
                    <a:pt x="338" y="170"/>
                  </a:lnTo>
                  <a:lnTo>
                    <a:pt x="338" y="170"/>
                  </a:lnTo>
                  <a:lnTo>
                    <a:pt x="344" y="170"/>
                  </a:lnTo>
                  <a:lnTo>
                    <a:pt x="348" y="172"/>
                  </a:lnTo>
                  <a:lnTo>
                    <a:pt x="348" y="172"/>
                  </a:lnTo>
                  <a:close/>
                  <a:moveTo>
                    <a:pt x="338" y="200"/>
                  </a:moveTo>
                  <a:lnTo>
                    <a:pt x="338" y="200"/>
                  </a:lnTo>
                  <a:lnTo>
                    <a:pt x="332" y="198"/>
                  </a:lnTo>
                  <a:lnTo>
                    <a:pt x="326" y="194"/>
                  </a:lnTo>
                  <a:lnTo>
                    <a:pt x="318" y="258"/>
                  </a:lnTo>
                  <a:lnTo>
                    <a:pt x="356" y="258"/>
                  </a:lnTo>
                  <a:lnTo>
                    <a:pt x="348" y="194"/>
                  </a:lnTo>
                  <a:lnTo>
                    <a:pt x="348" y="194"/>
                  </a:lnTo>
                  <a:lnTo>
                    <a:pt x="344" y="198"/>
                  </a:lnTo>
                  <a:lnTo>
                    <a:pt x="338" y="200"/>
                  </a:lnTo>
                  <a:lnTo>
                    <a:pt x="338" y="20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p:sp>
        <p:nvSpPr>
          <p:cNvPr id="62" name="Abgerundetes Rechteck 61"/>
          <p:cNvSpPr/>
          <p:nvPr/>
        </p:nvSpPr>
        <p:spPr>
          <a:xfrm>
            <a:off x="717095" y="1268760"/>
            <a:ext cx="6229684" cy="1080120"/>
          </a:xfrm>
          <a:prstGeom prst="roundRect">
            <a:avLst>
              <a:gd name="adj" fmla="val 7718"/>
            </a:avLst>
          </a:prstGeom>
          <a:solidFill>
            <a:srgbClr val="80B726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Die elektrische Leitfähigkeit ist ein Maß für den elektrischen Strom, den im Wasser anwesende Ionen leiten.</a:t>
            </a:r>
          </a:p>
        </p:txBody>
      </p:sp>
      <p:sp>
        <p:nvSpPr>
          <p:cNvPr id="3" name="AutoShape 2" descr="Öle | OKS Spezialschmierstoffe GmbH"/>
          <p:cNvSpPr>
            <a:spLocks noChangeAspect="1" noChangeArrowheads="1"/>
          </p:cNvSpPr>
          <p:nvPr/>
        </p:nvSpPr>
        <p:spPr bwMode="auto">
          <a:xfrm>
            <a:off x="155575" y="-898525"/>
            <a:ext cx="24193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6506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54956" y="1340767"/>
            <a:ext cx="3960000" cy="4802400"/>
          </a:xfrm>
          <a:prstGeom prst="roundRect">
            <a:avLst>
              <a:gd name="adj" fmla="val 3679"/>
            </a:avLst>
          </a:prstGeom>
          <a:solidFill>
            <a:schemeClr val="accent3">
              <a:lumMod val="40000"/>
              <a:lumOff val="60000"/>
            </a:schemeClr>
          </a:solidFill>
          <a:effectLst/>
        </p:spPr>
        <p:txBody>
          <a:bodyPr wrap="square" rtlCol="0">
            <a:spAutoFit/>
          </a:bodyPr>
          <a:lstStyle/>
          <a:p>
            <a:pPr hangingPunct="0">
              <a:lnSpc>
                <a:spcPct val="150000"/>
              </a:lnSpc>
            </a:pPr>
            <a:r>
              <a:rPr lang="de-DE" sz="2000" b="1" dirty="0" smtClean="0"/>
              <a:t>Lagerung</a:t>
            </a:r>
          </a:p>
          <a:p>
            <a:pPr hangingPunct="0">
              <a:lnSpc>
                <a:spcPct val="150000"/>
              </a:lnSpc>
            </a:pPr>
            <a:endParaRPr lang="de-DE" sz="2000" b="1" dirty="0" smtClean="0"/>
          </a:p>
          <a:p>
            <a:pPr hangingPunct="0">
              <a:lnSpc>
                <a:spcPct val="150000"/>
              </a:lnSpc>
            </a:pPr>
            <a:endParaRPr lang="de-DE" sz="2000" b="1" dirty="0"/>
          </a:p>
          <a:p>
            <a:pPr hangingPunct="0">
              <a:lnSpc>
                <a:spcPct val="150000"/>
              </a:lnSpc>
            </a:pPr>
            <a:endParaRPr lang="de-DE" sz="2000" b="1" dirty="0" smtClean="0"/>
          </a:p>
          <a:p>
            <a:pPr hangingPunct="0">
              <a:lnSpc>
                <a:spcPct val="150000"/>
              </a:lnSpc>
            </a:pPr>
            <a:endParaRPr lang="de-DE" sz="2000" b="1" dirty="0"/>
          </a:p>
          <a:p>
            <a:pPr hangingPunct="0">
              <a:lnSpc>
                <a:spcPct val="150000"/>
              </a:lnSpc>
            </a:pPr>
            <a:endParaRPr lang="de-DE" sz="2000" b="1" dirty="0" smtClean="0"/>
          </a:p>
          <a:p>
            <a:pPr hangingPunct="0">
              <a:lnSpc>
                <a:spcPct val="150000"/>
              </a:lnSpc>
            </a:pPr>
            <a:endParaRPr lang="de-DE" sz="2000" b="1" dirty="0" smtClean="0"/>
          </a:p>
          <a:p>
            <a:pPr hangingPunct="0">
              <a:lnSpc>
                <a:spcPct val="150000"/>
              </a:lnSpc>
            </a:pPr>
            <a:r>
              <a:rPr lang="de-DE" sz="2000" dirty="0" smtClean="0"/>
              <a:t>Im Kühlschrank bei </a:t>
            </a:r>
            <a:r>
              <a:rPr lang="de-DE" sz="2000" dirty="0"/>
              <a:t>4°C in Kunststoff- oder </a:t>
            </a:r>
            <a:r>
              <a:rPr lang="de-DE" sz="2000" dirty="0" err="1" smtClean="0"/>
              <a:t>Borosilikatflasche</a:t>
            </a:r>
            <a:endParaRPr lang="de-DE" sz="2000" dirty="0" smtClean="0"/>
          </a:p>
        </p:txBody>
      </p:sp>
      <p:sp>
        <p:nvSpPr>
          <p:cNvPr id="12" name="Textfeld 11"/>
          <p:cNvSpPr txBox="1"/>
          <p:nvPr/>
        </p:nvSpPr>
        <p:spPr>
          <a:xfrm>
            <a:off x="1115616" y="644895"/>
            <a:ext cx="49685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 smtClean="0"/>
              <a:t>Probenvorbereitung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3322214" y="6475958"/>
            <a:ext cx="574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Leitfähigkeit SAA-007                     </a:t>
            </a:r>
            <a:r>
              <a:rPr lang="de-DE" sz="1400" dirty="0" smtClean="0"/>
              <a:t>Stand: 25.10.2023        Folie 3/12</a:t>
            </a:r>
            <a:endParaRPr lang="de-DE" dirty="0"/>
          </a:p>
        </p:txBody>
      </p:sp>
      <p:cxnSp>
        <p:nvCxnSpPr>
          <p:cNvPr id="20" name="Gerade Verbindung 19"/>
          <p:cNvCxnSpPr/>
          <p:nvPr/>
        </p:nvCxnSpPr>
        <p:spPr>
          <a:xfrm>
            <a:off x="35496" y="6458202"/>
            <a:ext cx="9108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10" y="6475958"/>
            <a:ext cx="2604425" cy="3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feld 22"/>
          <p:cNvSpPr txBox="1"/>
          <p:nvPr/>
        </p:nvSpPr>
        <p:spPr>
          <a:xfrm>
            <a:off x="4788024" y="1340767"/>
            <a:ext cx="3960000" cy="4813200"/>
          </a:xfrm>
          <a:prstGeom prst="roundRect">
            <a:avLst>
              <a:gd name="adj" fmla="val 3437"/>
            </a:avLst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hangingPunct="0">
              <a:lnSpc>
                <a:spcPct val="150000"/>
              </a:lnSpc>
            </a:pPr>
            <a:r>
              <a:rPr lang="de-DE" sz="2000" b="1" dirty="0" smtClean="0"/>
              <a:t>Vorbereitung</a:t>
            </a:r>
            <a:endParaRPr lang="de-DE" sz="2000" b="1" dirty="0"/>
          </a:p>
          <a:p>
            <a:pPr hangingPunct="0">
              <a:lnSpc>
                <a:spcPct val="150000"/>
              </a:lnSpc>
            </a:pPr>
            <a:endParaRPr lang="de-DE" sz="2000" dirty="0" smtClean="0"/>
          </a:p>
          <a:p>
            <a:pPr hangingPunct="0">
              <a:lnSpc>
                <a:spcPct val="150000"/>
              </a:lnSpc>
            </a:pPr>
            <a:endParaRPr lang="de-DE" sz="2000" dirty="0"/>
          </a:p>
          <a:p>
            <a:pPr hangingPunct="0">
              <a:lnSpc>
                <a:spcPct val="150000"/>
              </a:lnSpc>
            </a:pPr>
            <a:r>
              <a:rPr lang="de-DE" sz="2000" dirty="0" smtClean="0"/>
              <a:t>	             	          </a:t>
            </a:r>
            <a:r>
              <a:rPr lang="de-DE" sz="2000" b="1" dirty="0" smtClean="0">
                <a:solidFill>
                  <a:schemeClr val="accent2">
                    <a:lumMod val="75000"/>
                  </a:schemeClr>
                </a:solidFill>
              </a:rPr>
              <a:t>25°C</a:t>
            </a:r>
          </a:p>
          <a:p>
            <a:pPr hangingPunct="0">
              <a:lnSpc>
                <a:spcPct val="150000"/>
              </a:lnSpc>
            </a:pPr>
            <a:endParaRPr lang="de-DE" sz="2000" dirty="0" smtClean="0"/>
          </a:p>
          <a:p>
            <a:pPr hangingPunct="0">
              <a:lnSpc>
                <a:spcPct val="150000"/>
              </a:lnSpc>
            </a:pPr>
            <a:endParaRPr lang="de-DE" sz="2000" dirty="0"/>
          </a:p>
          <a:p>
            <a:pPr hangingPunct="0">
              <a:lnSpc>
                <a:spcPct val="150000"/>
              </a:lnSpc>
            </a:pPr>
            <a:endParaRPr lang="de-DE" sz="2000" dirty="0" smtClean="0"/>
          </a:p>
          <a:p>
            <a:pPr hangingPunct="0">
              <a:lnSpc>
                <a:spcPct val="150000"/>
              </a:lnSpc>
            </a:pPr>
            <a:r>
              <a:rPr lang="de-DE" sz="2000" u="sng" dirty="0" smtClean="0"/>
              <a:t>Temperieren </a:t>
            </a:r>
            <a:r>
              <a:rPr lang="de-DE" sz="2000" u="sng" dirty="0"/>
              <a:t>auf 25 °C (± 1 °C)</a:t>
            </a:r>
            <a:r>
              <a:rPr lang="de-DE" sz="2000" dirty="0"/>
              <a:t> </a:t>
            </a:r>
            <a:r>
              <a:rPr lang="de-DE" sz="2000" dirty="0" smtClean="0"/>
              <a:t>im </a:t>
            </a:r>
            <a:r>
              <a:rPr lang="de-DE" sz="2000" dirty="0" smtClean="0"/>
              <a:t>Wasserbad (Tref</a:t>
            </a:r>
            <a:r>
              <a:rPr lang="de-DE" sz="2000" dirty="0" smtClean="0"/>
              <a:t>25)</a:t>
            </a:r>
            <a:endParaRPr lang="de-DE" sz="2000" dirty="0"/>
          </a:p>
          <a:p>
            <a:pPr hangingPunct="0">
              <a:lnSpc>
                <a:spcPct val="150000"/>
              </a:lnSpc>
            </a:pPr>
            <a:endParaRPr lang="de-DE" sz="2400" b="1" dirty="0" smtClean="0">
              <a:solidFill>
                <a:schemeClr val="bg1"/>
              </a:solidFill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2060905" y="2381327"/>
            <a:ext cx="915284" cy="2016223"/>
            <a:chOff x="1619672" y="3573016"/>
            <a:chExt cx="1224136" cy="2550089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2" name="Abgerundetes Rechteck 1"/>
            <p:cNvSpPr/>
            <p:nvPr/>
          </p:nvSpPr>
          <p:spPr>
            <a:xfrm>
              <a:off x="1619672" y="3573016"/>
              <a:ext cx="1224136" cy="792088"/>
            </a:xfrm>
            <a:prstGeom prst="roundRect">
              <a:avLst>
                <a:gd name="adj" fmla="val 10895"/>
              </a:avLst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Abgerundetes Rechteck 25"/>
            <p:cNvSpPr/>
            <p:nvPr/>
          </p:nvSpPr>
          <p:spPr>
            <a:xfrm>
              <a:off x="1619672" y="4365104"/>
              <a:ext cx="1224136" cy="1656184"/>
            </a:xfrm>
            <a:prstGeom prst="roundRect">
              <a:avLst>
                <a:gd name="adj" fmla="val 9197"/>
              </a:avLst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4°C</a:t>
              </a:r>
              <a:endParaRPr lang="de-DE" sz="2400" b="1" dirty="0"/>
            </a:p>
          </p:txBody>
        </p:sp>
        <p:sp>
          <p:nvSpPr>
            <p:cNvPr id="27" name="Abgerundetes Rechteck 26"/>
            <p:cNvSpPr/>
            <p:nvPr/>
          </p:nvSpPr>
          <p:spPr>
            <a:xfrm>
              <a:off x="2716643" y="3867243"/>
              <a:ext cx="45719" cy="203634"/>
            </a:xfrm>
            <a:prstGeom prst="round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Abgerundetes Rechteck 27"/>
            <p:cNvSpPr/>
            <p:nvPr/>
          </p:nvSpPr>
          <p:spPr>
            <a:xfrm>
              <a:off x="2716643" y="4653136"/>
              <a:ext cx="45719" cy="203634"/>
            </a:xfrm>
            <a:prstGeom prst="round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Abgerundetes Rechteck 28"/>
            <p:cNvSpPr/>
            <p:nvPr/>
          </p:nvSpPr>
          <p:spPr>
            <a:xfrm>
              <a:off x="1812249" y="6021288"/>
              <a:ext cx="118781" cy="101817"/>
            </a:xfrm>
            <a:prstGeom prst="round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Abgerundetes Rechteck 30"/>
            <p:cNvSpPr/>
            <p:nvPr/>
          </p:nvSpPr>
          <p:spPr>
            <a:xfrm>
              <a:off x="2514097" y="6021288"/>
              <a:ext cx="118781" cy="101817"/>
            </a:xfrm>
            <a:prstGeom prst="roundRect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32" name="Picture 4" descr="Thermometersymbol Stock Vektor Art und mehr Bilder von Thermometer -  Thermometer, Icon, Wärme - iStock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5523" b="83987" l="36765" r="64706">
                        <a14:foregroundMark x1="41830" y1="30882" x2="41830" y2="30882"/>
                        <a14:foregroundMark x1="54902" y1="24346" x2="54902" y2="24346"/>
                        <a14:foregroundMark x1="50654" y1="15686" x2="50654" y2="15686"/>
                        <a14:foregroundMark x1="46242" y1="83987" x2="46242" y2="83987"/>
                        <a14:foregroundMark x1="58987" y1="62092" x2="58987" y2="62092"/>
                        <a14:foregroundMark x1="58987" y1="52941" x2="58987" y2="52941"/>
                        <a14:foregroundMark x1="61111" y1="43627" x2="61111" y2="43627"/>
                        <a14:foregroundMark x1="60621" y1="34804" x2="60621" y2="34804"/>
                        <a14:foregroundMark x1="59804" y1="25490" x2="59804" y2="254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464" t="11240" r="31808" b="10748"/>
          <a:stretch/>
        </p:blipFill>
        <p:spPr bwMode="auto">
          <a:xfrm>
            <a:off x="6372200" y="2540286"/>
            <a:ext cx="933088" cy="1881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" name="Group 14"/>
          <p:cNvGrpSpPr/>
          <p:nvPr/>
        </p:nvGrpSpPr>
        <p:grpSpPr>
          <a:xfrm>
            <a:off x="688923" y="644895"/>
            <a:ext cx="432000" cy="432000"/>
            <a:chOff x="4966372" y="2258092"/>
            <a:chExt cx="612000" cy="612000"/>
          </a:xfrm>
        </p:grpSpPr>
        <p:sp>
          <p:nvSpPr>
            <p:cNvPr id="33" name="Oval 119"/>
            <p:cNvSpPr/>
            <p:nvPr/>
          </p:nvSpPr>
          <p:spPr bwMode="ltGray">
            <a:xfrm>
              <a:off x="4966372" y="2258092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4" name="Freeform 4808"/>
            <p:cNvSpPr>
              <a:spLocks noEditPoints="1"/>
            </p:cNvSpPr>
            <p:nvPr/>
          </p:nvSpPr>
          <p:spPr bwMode="auto">
            <a:xfrm>
              <a:off x="5139993" y="2312827"/>
              <a:ext cx="264759" cy="500101"/>
            </a:xfrm>
            <a:custGeom>
              <a:avLst/>
              <a:gdLst>
                <a:gd name="T0" fmla="*/ 48 w 216"/>
                <a:gd name="T1" fmla="*/ 16 h 408"/>
                <a:gd name="T2" fmla="*/ 56 w 216"/>
                <a:gd name="T3" fmla="*/ 0 h 408"/>
                <a:gd name="T4" fmla="*/ 72 w 216"/>
                <a:gd name="T5" fmla="*/ 12 h 408"/>
                <a:gd name="T6" fmla="*/ 60 w 216"/>
                <a:gd name="T7" fmla="*/ 24 h 408"/>
                <a:gd name="T8" fmla="*/ 198 w 216"/>
                <a:gd name="T9" fmla="*/ 36 h 408"/>
                <a:gd name="T10" fmla="*/ 182 w 216"/>
                <a:gd name="T11" fmla="*/ 24 h 408"/>
                <a:gd name="T12" fmla="*/ 174 w 216"/>
                <a:gd name="T13" fmla="*/ 40 h 408"/>
                <a:gd name="T14" fmla="*/ 190 w 216"/>
                <a:gd name="T15" fmla="*/ 46 h 408"/>
                <a:gd name="T16" fmla="*/ 164 w 216"/>
                <a:gd name="T17" fmla="*/ 58 h 408"/>
                <a:gd name="T18" fmla="*/ 152 w 216"/>
                <a:gd name="T19" fmla="*/ 46 h 408"/>
                <a:gd name="T20" fmla="*/ 140 w 216"/>
                <a:gd name="T21" fmla="*/ 58 h 408"/>
                <a:gd name="T22" fmla="*/ 152 w 216"/>
                <a:gd name="T23" fmla="*/ 70 h 408"/>
                <a:gd name="T24" fmla="*/ 110 w 216"/>
                <a:gd name="T25" fmla="*/ 102 h 408"/>
                <a:gd name="T26" fmla="*/ 102 w 216"/>
                <a:gd name="T27" fmla="*/ 86 h 408"/>
                <a:gd name="T28" fmla="*/ 86 w 216"/>
                <a:gd name="T29" fmla="*/ 96 h 408"/>
                <a:gd name="T30" fmla="*/ 98 w 216"/>
                <a:gd name="T31" fmla="*/ 108 h 408"/>
                <a:gd name="T32" fmla="*/ 128 w 216"/>
                <a:gd name="T33" fmla="*/ 352 h 408"/>
                <a:gd name="T34" fmla="*/ 128 w 216"/>
                <a:gd name="T35" fmla="*/ 322 h 408"/>
                <a:gd name="T36" fmla="*/ 96 w 216"/>
                <a:gd name="T37" fmla="*/ 330 h 408"/>
                <a:gd name="T38" fmla="*/ 108 w 216"/>
                <a:gd name="T39" fmla="*/ 356 h 408"/>
                <a:gd name="T40" fmla="*/ 122 w 216"/>
                <a:gd name="T41" fmla="*/ 44 h 408"/>
                <a:gd name="T42" fmla="*/ 122 w 216"/>
                <a:gd name="T43" fmla="*/ 16 h 408"/>
                <a:gd name="T44" fmla="*/ 94 w 216"/>
                <a:gd name="T45" fmla="*/ 16 h 408"/>
                <a:gd name="T46" fmla="*/ 94 w 216"/>
                <a:gd name="T47" fmla="*/ 44 h 408"/>
                <a:gd name="T48" fmla="*/ 122 w 216"/>
                <a:gd name="T49" fmla="*/ 44 h 408"/>
                <a:gd name="T50" fmla="*/ 60 w 216"/>
                <a:gd name="T51" fmla="*/ 56 h 408"/>
                <a:gd name="T52" fmla="*/ 34 w 216"/>
                <a:gd name="T53" fmla="*/ 52 h 408"/>
                <a:gd name="T54" fmla="*/ 34 w 216"/>
                <a:gd name="T55" fmla="*/ 74 h 408"/>
                <a:gd name="T56" fmla="*/ 56 w 216"/>
                <a:gd name="T57" fmla="*/ 74 h 408"/>
                <a:gd name="T58" fmla="*/ 182 w 216"/>
                <a:gd name="T59" fmla="*/ 406 h 408"/>
                <a:gd name="T60" fmla="*/ 16 w 216"/>
                <a:gd name="T61" fmla="*/ 394 h 408"/>
                <a:gd name="T62" fmla="*/ 4 w 216"/>
                <a:gd name="T63" fmla="*/ 338 h 408"/>
                <a:gd name="T64" fmla="*/ 64 w 216"/>
                <a:gd name="T65" fmla="*/ 132 h 408"/>
                <a:gd name="T66" fmla="*/ 68 w 216"/>
                <a:gd name="T67" fmla="*/ 116 h 408"/>
                <a:gd name="T68" fmla="*/ 148 w 216"/>
                <a:gd name="T69" fmla="*/ 116 h 408"/>
                <a:gd name="T70" fmla="*/ 152 w 216"/>
                <a:gd name="T71" fmla="*/ 132 h 408"/>
                <a:gd name="T72" fmla="*/ 212 w 216"/>
                <a:gd name="T73" fmla="*/ 336 h 408"/>
                <a:gd name="T74" fmla="*/ 102 w 216"/>
                <a:gd name="T75" fmla="*/ 158 h 408"/>
                <a:gd name="T76" fmla="*/ 114 w 216"/>
                <a:gd name="T77" fmla="*/ 170 h 408"/>
                <a:gd name="T78" fmla="*/ 126 w 216"/>
                <a:gd name="T79" fmla="*/ 158 h 408"/>
                <a:gd name="T80" fmla="*/ 114 w 216"/>
                <a:gd name="T81" fmla="*/ 146 h 408"/>
                <a:gd name="T82" fmla="*/ 102 w 216"/>
                <a:gd name="T83" fmla="*/ 158 h 408"/>
                <a:gd name="T84" fmla="*/ 80 w 216"/>
                <a:gd name="T85" fmla="*/ 280 h 408"/>
                <a:gd name="T86" fmla="*/ 106 w 216"/>
                <a:gd name="T87" fmla="*/ 268 h 408"/>
                <a:gd name="T88" fmla="*/ 94 w 216"/>
                <a:gd name="T89" fmla="*/ 242 h 408"/>
                <a:gd name="T90" fmla="*/ 66 w 216"/>
                <a:gd name="T91" fmla="*/ 262 h 408"/>
                <a:gd name="T92" fmla="*/ 136 w 216"/>
                <a:gd name="T93" fmla="*/ 308 h 408"/>
                <a:gd name="T94" fmla="*/ 140 w 216"/>
                <a:gd name="T95" fmla="*/ 298 h 408"/>
                <a:gd name="T96" fmla="*/ 124 w 216"/>
                <a:gd name="T97" fmla="*/ 288 h 408"/>
                <a:gd name="T98" fmla="*/ 116 w 216"/>
                <a:gd name="T99" fmla="*/ 302 h 408"/>
                <a:gd name="T100" fmla="*/ 82 w 216"/>
                <a:gd name="T101" fmla="*/ 298 h 408"/>
                <a:gd name="T102" fmla="*/ 18 w 216"/>
                <a:gd name="T103" fmla="*/ 352 h 408"/>
                <a:gd name="T104" fmla="*/ 32 w 216"/>
                <a:gd name="T105" fmla="*/ 386 h 408"/>
                <a:gd name="T106" fmla="*/ 184 w 216"/>
                <a:gd name="T107" fmla="*/ 386 h 408"/>
                <a:gd name="T108" fmla="*/ 198 w 216"/>
                <a:gd name="T109" fmla="*/ 352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6" h="408">
                  <a:moveTo>
                    <a:pt x="60" y="24"/>
                  </a:moveTo>
                  <a:lnTo>
                    <a:pt x="60" y="24"/>
                  </a:lnTo>
                  <a:lnTo>
                    <a:pt x="56" y="22"/>
                  </a:lnTo>
                  <a:lnTo>
                    <a:pt x="52" y="20"/>
                  </a:lnTo>
                  <a:lnTo>
                    <a:pt x="52" y="20"/>
                  </a:lnTo>
                  <a:lnTo>
                    <a:pt x="48" y="16"/>
                  </a:lnTo>
                  <a:lnTo>
                    <a:pt x="48" y="12"/>
                  </a:lnTo>
                  <a:lnTo>
                    <a:pt x="48" y="12"/>
                  </a:lnTo>
                  <a:lnTo>
                    <a:pt x="48" y="6"/>
                  </a:lnTo>
                  <a:lnTo>
                    <a:pt x="52" y="2"/>
                  </a:lnTo>
                  <a:lnTo>
                    <a:pt x="52" y="2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64" y="0"/>
                  </a:lnTo>
                  <a:lnTo>
                    <a:pt x="68" y="2"/>
                  </a:lnTo>
                  <a:lnTo>
                    <a:pt x="68" y="2"/>
                  </a:lnTo>
                  <a:lnTo>
                    <a:pt x="72" y="6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2" y="16"/>
                  </a:lnTo>
                  <a:lnTo>
                    <a:pt x="68" y="20"/>
                  </a:lnTo>
                  <a:lnTo>
                    <a:pt x="68" y="20"/>
                  </a:lnTo>
                  <a:lnTo>
                    <a:pt x="64" y="22"/>
                  </a:lnTo>
                  <a:lnTo>
                    <a:pt x="60" y="24"/>
                  </a:lnTo>
                  <a:lnTo>
                    <a:pt x="60" y="24"/>
                  </a:lnTo>
                  <a:close/>
                  <a:moveTo>
                    <a:pt x="194" y="44"/>
                  </a:moveTo>
                  <a:lnTo>
                    <a:pt x="194" y="44"/>
                  </a:lnTo>
                  <a:lnTo>
                    <a:pt x="196" y="40"/>
                  </a:lnTo>
                  <a:lnTo>
                    <a:pt x="198" y="36"/>
                  </a:lnTo>
                  <a:lnTo>
                    <a:pt x="198" y="36"/>
                  </a:lnTo>
                  <a:lnTo>
                    <a:pt x="196" y="32"/>
                  </a:lnTo>
                  <a:lnTo>
                    <a:pt x="194" y="28"/>
                  </a:lnTo>
                  <a:lnTo>
                    <a:pt x="194" y="28"/>
                  </a:lnTo>
                  <a:lnTo>
                    <a:pt x="190" y="24"/>
                  </a:lnTo>
                  <a:lnTo>
                    <a:pt x="186" y="24"/>
                  </a:lnTo>
                  <a:lnTo>
                    <a:pt x="182" y="24"/>
                  </a:lnTo>
                  <a:lnTo>
                    <a:pt x="178" y="28"/>
                  </a:lnTo>
                  <a:lnTo>
                    <a:pt x="178" y="28"/>
                  </a:lnTo>
                  <a:lnTo>
                    <a:pt x="174" y="32"/>
                  </a:lnTo>
                  <a:lnTo>
                    <a:pt x="174" y="36"/>
                  </a:lnTo>
                  <a:lnTo>
                    <a:pt x="174" y="36"/>
                  </a:lnTo>
                  <a:lnTo>
                    <a:pt x="174" y="40"/>
                  </a:lnTo>
                  <a:lnTo>
                    <a:pt x="178" y="44"/>
                  </a:lnTo>
                  <a:lnTo>
                    <a:pt x="178" y="44"/>
                  </a:lnTo>
                  <a:lnTo>
                    <a:pt x="182" y="46"/>
                  </a:lnTo>
                  <a:lnTo>
                    <a:pt x="186" y="48"/>
                  </a:lnTo>
                  <a:lnTo>
                    <a:pt x="186" y="48"/>
                  </a:lnTo>
                  <a:lnTo>
                    <a:pt x="190" y="46"/>
                  </a:lnTo>
                  <a:lnTo>
                    <a:pt x="194" y="44"/>
                  </a:lnTo>
                  <a:lnTo>
                    <a:pt x="194" y="44"/>
                  </a:lnTo>
                  <a:close/>
                  <a:moveTo>
                    <a:pt x="160" y="66"/>
                  </a:moveTo>
                  <a:lnTo>
                    <a:pt x="160" y="66"/>
                  </a:lnTo>
                  <a:lnTo>
                    <a:pt x="162" y="62"/>
                  </a:lnTo>
                  <a:lnTo>
                    <a:pt x="164" y="58"/>
                  </a:lnTo>
                  <a:lnTo>
                    <a:pt x="164" y="58"/>
                  </a:lnTo>
                  <a:lnTo>
                    <a:pt x="162" y="54"/>
                  </a:lnTo>
                  <a:lnTo>
                    <a:pt x="160" y="50"/>
                  </a:lnTo>
                  <a:lnTo>
                    <a:pt x="160" y="50"/>
                  </a:lnTo>
                  <a:lnTo>
                    <a:pt x="156" y="46"/>
                  </a:lnTo>
                  <a:lnTo>
                    <a:pt x="152" y="46"/>
                  </a:lnTo>
                  <a:lnTo>
                    <a:pt x="146" y="46"/>
                  </a:lnTo>
                  <a:lnTo>
                    <a:pt x="142" y="50"/>
                  </a:lnTo>
                  <a:lnTo>
                    <a:pt x="142" y="50"/>
                  </a:lnTo>
                  <a:lnTo>
                    <a:pt x="140" y="54"/>
                  </a:lnTo>
                  <a:lnTo>
                    <a:pt x="140" y="58"/>
                  </a:lnTo>
                  <a:lnTo>
                    <a:pt x="140" y="58"/>
                  </a:lnTo>
                  <a:lnTo>
                    <a:pt x="140" y="62"/>
                  </a:lnTo>
                  <a:lnTo>
                    <a:pt x="142" y="66"/>
                  </a:lnTo>
                  <a:lnTo>
                    <a:pt x="142" y="66"/>
                  </a:lnTo>
                  <a:lnTo>
                    <a:pt x="146" y="68"/>
                  </a:lnTo>
                  <a:lnTo>
                    <a:pt x="152" y="70"/>
                  </a:lnTo>
                  <a:lnTo>
                    <a:pt x="152" y="70"/>
                  </a:lnTo>
                  <a:lnTo>
                    <a:pt x="156" y="68"/>
                  </a:lnTo>
                  <a:lnTo>
                    <a:pt x="160" y="66"/>
                  </a:lnTo>
                  <a:lnTo>
                    <a:pt x="160" y="66"/>
                  </a:lnTo>
                  <a:close/>
                  <a:moveTo>
                    <a:pt x="106" y="104"/>
                  </a:moveTo>
                  <a:lnTo>
                    <a:pt x="106" y="104"/>
                  </a:lnTo>
                  <a:lnTo>
                    <a:pt x="110" y="102"/>
                  </a:lnTo>
                  <a:lnTo>
                    <a:pt x="110" y="96"/>
                  </a:lnTo>
                  <a:lnTo>
                    <a:pt x="110" y="96"/>
                  </a:lnTo>
                  <a:lnTo>
                    <a:pt x="110" y="92"/>
                  </a:lnTo>
                  <a:lnTo>
                    <a:pt x="106" y="88"/>
                  </a:lnTo>
                  <a:lnTo>
                    <a:pt x="106" y="88"/>
                  </a:lnTo>
                  <a:lnTo>
                    <a:pt x="102" y="86"/>
                  </a:lnTo>
                  <a:lnTo>
                    <a:pt x="98" y="84"/>
                  </a:lnTo>
                  <a:lnTo>
                    <a:pt x="94" y="86"/>
                  </a:lnTo>
                  <a:lnTo>
                    <a:pt x="90" y="88"/>
                  </a:lnTo>
                  <a:lnTo>
                    <a:pt x="90" y="88"/>
                  </a:lnTo>
                  <a:lnTo>
                    <a:pt x="88" y="92"/>
                  </a:lnTo>
                  <a:lnTo>
                    <a:pt x="86" y="96"/>
                  </a:lnTo>
                  <a:lnTo>
                    <a:pt x="86" y="96"/>
                  </a:lnTo>
                  <a:lnTo>
                    <a:pt x="88" y="102"/>
                  </a:lnTo>
                  <a:lnTo>
                    <a:pt x="90" y="104"/>
                  </a:lnTo>
                  <a:lnTo>
                    <a:pt x="90" y="104"/>
                  </a:lnTo>
                  <a:lnTo>
                    <a:pt x="94" y="108"/>
                  </a:lnTo>
                  <a:lnTo>
                    <a:pt x="98" y="108"/>
                  </a:lnTo>
                  <a:lnTo>
                    <a:pt x="98" y="108"/>
                  </a:lnTo>
                  <a:lnTo>
                    <a:pt x="102" y="108"/>
                  </a:lnTo>
                  <a:lnTo>
                    <a:pt x="106" y="104"/>
                  </a:lnTo>
                  <a:lnTo>
                    <a:pt x="106" y="104"/>
                  </a:lnTo>
                  <a:close/>
                  <a:moveTo>
                    <a:pt x="128" y="352"/>
                  </a:moveTo>
                  <a:lnTo>
                    <a:pt x="128" y="352"/>
                  </a:lnTo>
                  <a:lnTo>
                    <a:pt x="134" y="344"/>
                  </a:lnTo>
                  <a:lnTo>
                    <a:pt x="134" y="336"/>
                  </a:lnTo>
                  <a:lnTo>
                    <a:pt x="134" y="336"/>
                  </a:lnTo>
                  <a:lnTo>
                    <a:pt x="134" y="330"/>
                  </a:lnTo>
                  <a:lnTo>
                    <a:pt x="128" y="322"/>
                  </a:lnTo>
                  <a:lnTo>
                    <a:pt x="128" y="322"/>
                  </a:lnTo>
                  <a:lnTo>
                    <a:pt x="122" y="318"/>
                  </a:lnTo>
                  <a:lnTo>
                    <a:pt x="114" y="318"/>
                  </a:lnTo>
                  <a:lnTo>
                    <a:pt x="108" y="318"/>
                  </a:lnTo>
                  <a:lnTo>
                    <a:pt x="100" y="322"/>
                  </a:lnTo>
                  <a:lnTo>
                    <a:pt x="100" y="322"/>
                  </a:lnTo>
                  <a:lnTo>
                    <a:pt x="96" y="330"/>
                  </a:lnTo>
                  <a:lnTo>
                    <a:pt x="94" y="336"/>
                  </a:lnTo>
                  <a:lnTo>
                    <a:pt x="94" y="336"/>
                  </a:lnTo>
                  <a:lnTo>
                    <a:pt x="96" y="344"/>
                  </a:lnTo>
                  <a:lnTo>
                    <a:pt x="100" y="352"/>
                  </a:lnTo>
                  <a:lnTo>
                    <a:pt x="100" y="352"/>
                  </a:lnTo>
                  <a:lnTo>
                    <a:pt x="108" y="356"/>
                  </a:lnTo>
                  <a:lnTo>
                    <a:pt x="114" y="356"/>
                  </a:lnTo>
                  <a:lnTo>
                    <a:pt x="114" y="356"/>
                  </a:lnTo>
                  <a:lnTo>
                    <a:pt x="122" y="356"/>
                  </a:lnTo>
                  <a:lnTo>
                    <a:pt x="128" y="352"/>
                  </a:lnTo>
                  <a:lnTo>
                    <a:pt x="128" y="352"/>
                  </a:lnTo>
                  <a:close/>
                  <a:moveTo>
                    <a:pt x="122" y="44"/>
                  </a:moveTo>
                  <a:lnTo>
                    <a:pt x="122" y="44"/>
                  </a:lnTo>
                  <a:lnTo>
                    <a:pt x="126" y="38"/>
                  </a:lnTo>
                  <a:lnTo>
                    <a:pt x="128" y="30"/>
                  </a:lnTo>
                  <a:lnTo>
                    <a:pt x="128" y="30"/>
                  </a:lnTo>
                  <a:lnTo>
                    <a:pt x="126" y="22"/>
                  </a:lnTo>
                  <a:lnTo>
                    <a:pt x="122" y="16"/>
                  </a:lnTo>
                  <a:lnTo>
                    <a:pt x="122" y="16"/>
                  </a:lnTo>
                  <a:lnTo>
                    <a:pt x="116" y="12"/>
                  </a:lnTo>
                  <a:lnTo>
                    <a:pt x="108" y="10"/>
                  </a:lnTo>
                  <a:lnTo>
                    <a:pt x="100" y="12"/>
                  </a:lnTo>
                  <a:lnTo>
                    <a:pt x="94" y="16"/>
                  </a:lnTo>
                  <a:lnTo>
                    <a:pt x="94" y="16"/>
                  </a:lnTo>
                  <a:lnTo>
                    <a:pt x="90" y="22"/>
                  </a:lnTo>
                  <a:lnTo>
                    <a:pt x="88" y="30"/>
                  </a:lnTo>
                  <a:lnTo>
                    <a:pt x="88" y="30"/>
                  </a:lnTo>
                  <a:lnTo>
                    <a:pt x="90" y="38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100" y="48"/>
                  </a:lnTo>
                  <a:lnTo>
                    <a:pt x="108" y="50"/>
                  </a:lnTo>
                  <a:lnTo>
                    <a:pt x="108" y="50"/>
                  </a:lnTo>
                  <a:lnTo>
                    <a:pt x="116" y="48"/>
                  </a:lnTo>
                  <a:lnTo>
                    <a:pt x="122" y="44"/>
                  </a:lnTo>
                  <a:lnTo>
                    <a:pt x="122" y="44"/>
                  </a:lnTo>
                  <a:close/>
                  <a:moveTo>
                    <a:pt x="56" y="74"/>
                  </a:moveTo>
                  <a:lnTo>
                    <a:pt x="56" y="74"/>
                  </a:lnTo>
                  <a:lnTo>
                    <a:pt x="60" y="68"/>
                  </a:lnTo>
                  <a:lnTo>
                    <a:pt x="60" y="62"/>
                  </a:lnTo>
                  <a:lnTo>
                    <a:pt x="60" y="62"/>
                  </a:lnTo>
                  <a:lnTo>
                    <a:pt x="60" y="56"/>
                  </a:lnTo>
                  <a:lnTo>
                    <a:pt x="56" y="52"/>
                  </a:lnTo>
                  <a:lnTo>
                    <a:pt x="56" y="52"/>
                  </a:lnTo>
                  <a:lnTo>
                    <a:pt x="50" y="48"/>
                  </a:lnTo>
                  <a:lnTo>
                    <a:pt x="44" y="46"/>
                  </a:lnTo>
                  <a:lnTo>
                    <a:pt x="38" y="48"/>
                  </a:lnTo>
                  <a:lnTo>
                    <a:pt x="34" y="52"/>
                  </a:lnTo>
                  <a:lnTo>
                    <a:pt x="34" y="52"/>
                  </a:lnTo>
                  <a:lnTo>
                    <a:pt x="30" y="56"/>
                  </a:lnTo>
                  <a:lnTo>
                    <a:pt x="28" y="62"/>
                  </a:lnTo>
                  <a:lnTo>
                    <a:pt x="28" y="62"/>
                  </a:lnTo>
                  <a:lnTo>
                    <a:pt x="30" y="68"/>
                  </a:lnTo>
                  <a:lnTo>
                    <a:pt x="34" y="74"/>
                  </a:lnTo>
                  <a:lnTo>
                    <a:pt x="34" y="74"/>
                  </a:lnTo>
                  <a:lnTo>
                    <a:pt x="38" y="78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0" y="78"/>
                  </a:lnTo>
                  <a:lnTo>
                    <a:pt x="56" y="74"/>
                  </a:lnTo>
                  <a:lnTo>
                    <a:pt x="56" y="74"/>
                  </a:lnTo>
                  <a:close/>
                  <a:moveTo>
                    <a:pt x="208" y="386"/>
                  </a:moveTo>
                  <a:lnTo>
                    <a:pt x="208" y="386"/>
                  </a:lnTo>
                  <a:lnTo>
                    <a:pt x="200" y="394"/>
                  </a:lnTo>
                  <a:lnTo>
                    <a:pt x="192" y="402"/>
                  </a:lnTo>
                  <a:lnTo>
                    <a:pt x="182" y="406"/>
                  </a:lnTo>
                  <a:lnTo>
                    <a:pt x="172" y="408"/>
                  </a:lnTo>
                  <a:lnTo>
                    <a:pt x="44" y="408"/>
                  </a:lnTo>
                  <a:lnTo>
                    <a:pt x="44" y="408"/>
                  </a:lnTo>
                  <a:lnTo>
                    <a:pt x="34" y="406"/>
                  </a:lnTo>
                  <a:lnTo>
                    <a:pt x="24" y="402"/>
                  </a:lnTo>
                  <a:lnTo>
                    <a:pt x="16" y="394"/>
                  </a:lnTo>
                  <a:lnTo>
                    <a:pt x="8" y="386"/>
                  </a:lnTo>
                  <a:lnTo>
                    <a:pt x="8" y="386"/>
                  </a:lnTo>
                  <a:lnTo>
                    <a:pt x="2" y="374"/>
                  </a:lnTo>
                  <a:lnTo>
                    <a:pt x="0" y="362"/>
                  </a:lnTo>
                  <a:lnTo>
                    <a:pt x="0" y="350"/>
                  </a:lnTo>
                  <a:lnTo>
                    <a:pt x="4" y="338"/>
                  </a:lnTo>
                  <a:lnTo>
                    <a:pt x="76" y="202"/>
                  </a:lnTo>
                  <a:lnTo>
                    <a:pt x="76" y="136"/>
                  </a:lnTo>
                  <a:lnTo>
                    <a:pt x="72" y="136"/>
                  </a:lnTo>
                  <a:lnTo>
                    <a:pt x="72" y="136"/>
                  </a:lnTo>
                  <a:lnTo>
                    <a:pt x="68" y="134"/>
                  </a:lnTo>
                  <a:lnTo>
                    <a:pt x="64" y="132"/>
                  </a:lnTo>
                  <a:lnTo>
                    <a:pt x="62" y="130"/>
                  </a:lnTo>
                  <a:lnTo>
                    <a:pt x="62" y="126"/>
                  </a:lnTo>
                  <a:lnTo>
                    <a:pt x="62" y="126"/>
                  </a:lnTo>
                  <a:lnTo>
                    <a:pt x="62" y="122"/>
                  </a:lnTo>
                  <a:lnTo>
                    <a:pt x="64" y="118"/>
                  </a:lnTo>
                  <a:lnTo>
                    <a:pt x="68" y="116"/>
                  </a:lnTo>
                  <a:lnTo>
                    <a:pt x="72" y="116"/>
                  </a:lnTo>
                  <a:lnTo>
                    <a:pt x="86" y="116"/>
                  </a:lnTo>
                  <a:lnTo>
                    <a:pt x="130" y="116"/>
                  </a:lnTo>
                  <a:lnTo>
                    <a:pt x="144" y="116"/>
                  </a:lnTo>
                  <a:lnTo>
                    <a:pt x="144" y="116"/>
                  </a:lnTo>
                  <a:lnTo>
                    <a:pt x="148" y="116"/>
                  </a:lnTo>
                  <a:lnTo>
                    <a:pt x="152" y="118"/>
                  </a:lnTo>
                  <a:lnTo>
                    <a:pt x="154" y="122"/>
                  </a:lnTo>
                  <a:lnTo>
                    <a:pt x="154" y="126"/>
                  </a:lnTo>
                  <a:lnTo>
                    <a:pt x="154" y="126"/>
                  </a:lnTo>
                  <a:lnTo>
                    <a:pt x="154" y="130"/>
                  </a:lnTo>
                  <a:lnTo>
                    <a:pt x="152" y="132"/>
                  </a:lnTo>
                  <a:lnTo>
                    <a:pt x="148" y="134"/>
                  </a:lnTo>
                  <a:lnTo>
                    <a:pt x="144" y="136"/>
                  </a:lnTo>
                  <a:lnTo>
                    <a:pt x="140" y="136"/>
                  </a:lnTo>
                  <a:lnTo>
                    <a:pt x="140" y="202"/>
                  </a:lnTo>
                  <a:lnTo>
                    <a:pt x="212" y="336"/>
                  </a:lnTo>
                  <a:lnTo>
                    <a:pt x="212" y="336"/>
                  </a:lnTo>
                  <a:lnTo>
                    <a:pt x="216" y="348"/>
                  </a:lnTo>
                  <a:lnTo>
                    <a:pt x="216" y="362"/>
                  </a:lnTo>
                  <a:lnTo>
                    <a:pt x="214" y="374"/>
                  </a:lnTo>
                  <a:lnTo>
                    <a:pt x="208" y="386"/>
                  </a:lnTo>
                  <a:lnTo>
                    <a:pt x="208" y="386"/>
                  </a:lnTo>
                  <a:close/>
                  <a:moveTo>
                    <a:pt x="102" y="158"/>
                  </a:moveTo>
                  <a:lnTo>
                    <a:pt x="102" y="158"/>
                  </a:lnTo>
                  <a:lnTo>
                    <a:pt x="102" y="162"/>
                  </a:lnTo>
                  <a:lnTo>
                    <a:pt x="104" y="166"/>
                  </a:lnTo>
                  <a:lnTo>
                    <a:pt x="104" y="166"/>
                  </a:lnTo>
                  <a:lnTo>
                    <a:pt x="108" y="168"/>
                  </a:lnTo>
                  <a:lnTo>
                    <a:pt x="114" y="170"/>
                  </a:lnTo>
                  <a:lnTo>
                    <a:pt x="114" y="170"/>
                  </a:lnTo>
                  <a:lnTo>
                    <a:pt x="118" y="168"/>
                  </a:lnTo>
                  <a:lnTo>
                    <a:pt x="122" y="166"/>
                  </a:lnTo>
                  <a:lnTo>
                    <a:pt x="122" y="166"/>
                  </a:lnTo>
                  <a:lnTo>
                    <a:pt x="124" y="162"/>
                  </a:lnTo>
                  <a:lnTo>
                    <a:pt x="126" y="158"/>
                  </a:lnTo>
                  <a:lnTo>
                    <a:pt x="126" y="158"/>
                  </a:lnTo>
                  <a:lnTo>
                    <a:pt x="124" y="152"/>
                  </a:lnTo>
                  <a:lnTo>
                    <a:pt x="122" y="148"/>
                  </a:lnTo>
                  <a:lnTo>
                    <a:pt x="122" y="148"/>
                  </a:lnTo>
                  <a:lnTo>
                    <a:pt x="118" y="146"/>
                  </a:lnTo>
                  <a:lnTo>
                    <a:pt x="114" y="146"/>
                  </a:lnTo>
                  <a:lnTo>
                    <a:pt x="108" y="146"/>
                  </a:lnTo>
                  <a:lnTo>
                    <a:pt x="104" y="148"/>
                  </a:lnTo>
                  <a:lnTo>
                    <a:pt x="104" y="148"/>
                  </a:lnTo>
                  <a:lnTo>
                    <a:pt x="102" y="152"/>
                  </a:lnTo>
                  <a:lnTo>
                    <a:pt x="102" y="158"/>
                  </a:lnTo>
                  <a:lnTo>
                    <a:pt x="102" y="158"/>
                  </a:lnTo>
                  <a:close/>
                  <a:moveTo>
                    <a:pt x="66" y="262"/>
                  </a:moveTo>
                  <a:lnTo>
                    <a:pt x="66" y="262"/>
                  </a:lnTo>
                  <a:lnTo>
                    <a:pt x="68" y="268"/>
                  </a:lnTo>
                  <a:lnTo>
                    <a:pt x="72" y="276"/>
                  </a:lnTo>
                  <a:lnTo>
                    <a:pt x="72" y="276"/>
                  </a:lnTo>
                  <a:lnTo>
                    <a:pt x="80" y="280"/>
                  </a:lnTo>
                  <a:lnTo>
                    <a:pt x="86" y="282"/>
                  </a:lnTo>
                  <a:lnTo>
                    <a:pt x="86" y="282"/>
                  </a:lnTo>
                  <a:lnTo>
                    <a:pt x="94" y="280"/>
                  </a:lnTo>
                  <a:lnTo>
                    <a:pt x="100" y="276"/>
                  </a:lnTo>
                  <a:lnTo>
                    <a:pt x="100" y="276"/>
                  </a:lnTo>
                  <a:lnTo>
                    <a:pt x="106" y="268"/>
                  </a:lnTo>
                  <a:lnTo>
                    <a:pt x="106" y="262"/>
                  </a:lnTo>
                  <a:lnTo>
                    <a:pt x="106" y="262"/>
                  </a:lnTo>
                  <a:lnTo>
                    <a:pt x="106" y="254"/>
                  </a:lnTo>
                  <a:lnTo>
                    <a:pt x="100" y="248"/>
                  </a:lnTo>
                  <a:lnTo>
                    <a:pt x="100" y="248"/>
                  </a:lnTo>
                  <a:lnTo>
                    <a:pt x="94" y="242"/>
                  </a:lnTo>
                  <a:lnTo>
                    <a:pt x="86" y="242"/>
                  </a:lnTo>
                  <a:lnTo>
                    <a:pt x="80" y="242"/>
                  </a:lnTo>
                  <a:lnTo>
                    <a:pt x="72" y="248"/>
                  </a:lnTo>
                  <a:lnTo>
                    <a:pt x="72" y="248"/>
                  </a:lnTo>
                  <a:lnTo>
                    <a:pt x="68" y="254"/>
                  </a:lnTo>
                  <a:lnTo>
                    <a:pt x="66" y="262"/>
                  </a:lnTo>
                  <a:lnTo>
                    <a:pt x="66" y="262"/>
                  </a:lnTo>
                  <a:close/>
                  <a:moveTo>
                    <a:pt x="196" y="344"/>
                  </a:moveTo>
                  <a:lnTo>
                    <a:pt x="174" y="304"/>
                  </a:lnTo>
                  <a:lnTo>
                    <a:pt x="174" y="304"/>
                  </a:lnTo>
                  <a:lnTo>
                    <a:pt x="156" y="306"/>
                  </a:lnTo>
                  <a:lnTo>
                    <a:pt x="136" y="308"/>
                  </a:lnTo>
                  <a:lnTo>
                    <a:pt x="136" y="308"/>
                  </a:lnTo>
                  <a:lnTo>
                    <a:pt x="136" y="308"/>
                  </a:lnTo>
                  <a:lnTo>
                    <a:pt x="136" y="308"/>
                  </a:lnTo>
                  <a:lnTo>
                    <a:pt x="138" y="304"/>
                  </a:lnTo>
                  <a:lnTo>
                    <a:pt x="140" y="298"/>
                  </a:lnTo>
                  <a:lnTo>
                    <a:pt x="140" y="298"/>
                  </a:lnTo>
                  <a:lnTo>
                    <a:pt x="138" y="294"/>
                  </a:lnTo>
                  <a:lnTo>
                    <a:pt x="136" y="290"/>
                  </a:lnTo>
                  <a:lnTo>
                    <a:pt x="136" y="290"/>
                  </a:lnTo>
                  <a:lnTo>
                    <a:pt x="132" y="288"/>
                  </a:lnTo>
                  <a:lnTo>
                    <a:pt x="128" y="288"/>
                  </a:lnTo>
                  <a:lnTo>
                    <a:pt x="124" y="288"/>
                  </a:lnTo>
                  <a:lnTo>
                    <a:pt x="120" y="290"/>
                  </a:lnTo>
                  <a:lnTo>
                    <a:pt x="120" y="290"/>
                  </a:lnTo>
                  <a:lnTo>
                    <a:pt x="116" y="294"/>
                  </a:lnTo>
                  <a:lnTo>
                    <a:pt x="116" y="298"/>
                  </a:lnTo>
                  <a:lnTo>
                    <a:pt x="116" y="298"/>
                  </a:lnTo>
                  <a:lnTo>
                    <a:pt x="116" y="302"/>
                  </a:lnTo>
                  <a:lnTo>
                    <a:pt x="118" y="306"/>
                  </a:lnTo>
                  <a:lnTo>
                    <a:pt x="118" y="306"/>
                  </a:lnTo>
                  <a:lnTo>
                    <a:pt x="100" y="302"/>
                  </a:lnTo>
                  <a:lnTo>
                    <a:pt x="100" y="302"/>
                  </a:lnTo>
                  <a:lnTo>
                    <a:pt x="82" y="298"/>
                  </a:lnTo>
                  <a:lnTo>
                    <a:pt x="82" y="298"/>
                  </a:lnTo>
                  <a:lnTo>
                    <a:pt x="60" y="296"/>
                  </a:lnTo>
                  <a:lnTo>
                    <a:pt x="60" y="296"/>
                  </a:lnTo>
                  <a:lnTo>
                    <a:pt x="46" y="298"/>
                  </a:lnTo>
                  <a:lnTo>
                    <a:pt x="20" y="346"/>
                  </a:lnTo>
                  <a:lnTo>
                    <a:pt x="20" y="346"/>
                  </a:lnTo>
                  <a:lnTo>
                    <a:pt x="18" y="352"/>
                  </a:lnTo>
                  <a:lnTo>
                    <a:pt x="18" y="360"/>
                  </a:lnTo>
                  <a:lnTo>
                    <a:pt x="20" y="368"/>
                  </a:lnTo>
                  <a:lnTo>
                    <a:pt x="24" y="376"/>
                  </a:lnTo>
                  <a:lnTo>
                    <a:pt x="24" y="376"/>
                  </a:lnTo>
                  <a:lnTo>
                    <a:pt x="28" y="382"/>
                  </a:lnTo>
                  <a:lnTo>
                    <a:pt x="32" y="386"/>
                  </a:lnTo>
                  <a:lnTo>
                    <a:pt x="38" y="388"/>
                  </a:lnTo>
                  <a:lnTo>
                    <a:pt x="44" y="390"/>
                  </a:lnTo>
                  <a:lnTo>
                    <a:pt x="172" y="390"/>
                  </a:lnTo>
                  <a:lnTo>
                    <a:pt x="172" y="390"/>
                  </a:lnTo>
                  <a:lnTo>
                    <a:pt x="178" y="388"/>
                  </a:lnTo>
                  <a:lnTo>
                    <a:pt x="184" y="386"/>
                  </a:lnTo>
                  <a:lnTo>
                    <a:pt x="188" y="382"/>
                  </a:lnTo>
                  <a:lnTo>
                    <a:pt x="192" y="376"/>
                  </a:lnTo>
                  <a:lnTo>
                    <a:pt x="192" y="376"/>
                  </a:lnTo>
                  <a:lnTo>
                    <a:pt x="196" y="368"/>
                  </a:lnTo>
                  <a:lnTo>
                    <a:pt x="198" y="360"/>
                  </a:lnTo>
                  <a:lnTo>
                    <a:pt x="198" y="352"/>
                  </a:lnTo>
                  <a:lnTo>
                    <a:pt x="196" y="344"/>
                  </a:lnTo>
                  <a:lnTo>
                    <a:pt x="196" y="3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603312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feld 18"/>
          <p:cNvSpPr txBox="1"/>
          <p:nvPr/>
        </p:nvSpPr>
        <p:spPr>
          <a:xfrm>
            <a:off x="3322214" y="6475958"/>
            <a:ext cx="574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Leitfähigkeit SAA-007                     </a:t>
            </a:r>
            <a:r>
              <a:rPr lang="de-DE" sz="1400" dirty="0" smtClean="0"/>
              <a:t>Stand: 25.10.2023        Folie 4/12</a:t>
            </a:r>
            <a:endParaRPr lang="de-DE" dirty="0"/>
          </a:p>
        </p:txBody>
      </p:sp>
      <p:cxnSp>
        <p:nvCxnSpPr>
          <p:cNvPr id="20" name="Gerade Verbindung 19"/>
          <p:cNvCxnSpPr/>
          <p:nvPr/>
        </p:nvCxnSpPr>
        <p:spPr>
          <a:xfrm>
            <a:off x="35496" y="6458202"/>
            <a:ext cx="9108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10" y="6475958"/>
            <a:ext cx="2604425" cy="3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feld 22"/>
          <p:cNvSpPr txBox="1"/>
          <p:nvPr/>
        </p:nvSpPr>
        <p:spPr>
          <a:xfrm>
            <a:off x="626964" y="1136933"/>
            <a:ext cx="40247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600" dirty="0" smtClean="0"/>
              <a:t>Falls </a:t>
            </a:r>
            <a:r>
              <a:rPr lang="de-DE" sz="1600" dirty="0" smtClean="0"/>
              <a:t>Gerät ausgeschalten ist (</a:t>
            </a:r>
            <a:r>
              <a:rPr lang="de-DE" sz="1600" dirty="0" smtClean="0"/>
              <a:t>sollte die </a:t>
            </a:r>
            <a:r>
              <a:rPr lang="de-DE" sz="1600" dirty="0" smtClean="0"/>
              <a:t>Ausnahme sein)</a:t>
            </a:r>
            <a:r>
              <a:rPr lang="de-DE" sz="1600" dirty="0"/>
              <a:t>,</a:t>
            </a:r>
            <a:r>
              <a:rPr lang="de-DE" sz="1600" dirty="0" smtClean="0"/>
              <a:t> </a:t>
            </a:r>
            <a:r>
              <a:rPr lang="de-DE" sz="1600" dirty="0"/>
              <a:t>über </a:t>
            </a:r>
            <a:r>
              <a:rPr lang="de-DE" sz="1600" b="1" dirty="0"/>
              <a:t>ON/OFF</a:t>
            </a:r>
            <a:r>
              <a:rPr lang="de-DE" sz="1600" dirty="0"/>
              <a:t> </a:t>
            </a:r>
            <a:r>
              <a:rPr lang="de-DE" sz="1600" dirty="0"/>
              <a:t/>
            </a:r>
            <a:br>
              <a:rPr lang="de-DE" sz="1600" dirty="0"/>
            </a:br>
            <a:r>
              <a:rPr lang="de-DE" sz="1600" dirty="0" smtClean="0"/>
              <a:t>einschalten</a:t>
            </a:r>
          </a:p>
          <a:p>
            <a:pPr marL="285750" indent="-28575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600" dirty="0" smtClean="0"/>
              <a:t>Evtl. prüfen, ob Netzstecker angeschlossen ist</a:t>
            </a:r>
            <a:endParaRPr lang="de-DE" sz="1600" dirty="0"/>
          </a:p>
          <a:p>
            <a:pPr hangingPunct="0">
              <a:lnSpc>
                <a:spcPct val="150000"/>
              </a:lnSpc>
            </a:pPr>
            <a:endParaRPr lang="de-DE" sz="1600" b="1" dirty="0" smtClean="0"/>
          </a:p>
        </p:txBody>
      </p:sp>
      <p:sp>
        <p:nvSpPr>
          <p:cNvPr id="24" name="Textfeld 23"/>
          <p:cNvSpPr txBox="1"/>
          <p:nvPr/>
        </p:nvSpPr>
        <p:spPr>
          <a:xfrm>
            <a:off x="1043608" y="553630"/>
            <a:ext cx="49685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 smtClean="0"/>
              <a:t>Gerätevorbereitung</a:t>
            </a:r>
          </a:p>
        </p:txBody>
      </p:sp>
      <p:pic>
        <p:nvPicPr>
          <p:cNvPr id="25" name="Picture 2" descr="U:\IMG_20231010_13375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85" b="4275"/>
          <a:stretch/>
        </p:blipFill>
        <p:spPr bwMode="auto">
          <a:xfrm>
            <a:off x="4788024" y="815240"/>
            <a:ext cx="3707787" cy="43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" name="Gewinkelte Verbindung 25"/>
          <p:cNvCxnSpPr/>
          <p:nvPr/>
        </p:nvCxnSpPr>
        <p:spPr>
          <a:xfrm>
            <a:off x="4355976" y="1772816"/>
            <a:ext cx="2520280" cy="1368152"/>
          </a:xfrm>
          <a:prstGeom prst="bentConnector3">
            <a:avLst>
              <a:gd name="adj1" fmla="val 11322"/>
            </a:avLst>
          </a:prstGeom>
          <a:ln w="381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4" name="Group 6319"/>
          <p:cNvGrpSpPr/>
          <p:nvPr/>
        </p:nvGrpSpPr>
        <p:grpSpPr>
          <a:xfrm>
            <a:off x="589309" y="552517"/>
            <a:ext cx="432000" cy="432000"/>
            <a:chOff x="7867755" y="3474401"/>
            <a:chExt cx="612000" cy="612000"/>
          </a:xfrm>
        </p:grpSpPr>
        <p:sp>
          <p:nvSpPr>
            <p:cNvPr id="27" name="Oval 159"/>
            <p:cNvSpPr/>
            <p:nvPr/>
          </p:nvSpPr>
          <p:spPr bwMode="ltGray">
            <a:xfrm>
              <a:off x="7867755" y="3474401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28" name="Freeform 4846"/>
            <p:cNvSpPr>
              <a:spLocks noEditPoints="1"/>
            </p:cNvSpPr>
            <p:nvPr/>
          </p:nvSpPr>
          <p:spPr bwMode="auto">
            <a:xfrm>
              <a:off x="7936974" y="3599197"/>
              <a:ext cx="472787" cy="389928"/>
            </a:xfrm>
            <a:custGeom>
              <a:avLst/>
              <a:gdLst>
                <a:gd name="T0" fmla="*/ 234 w 388"/>
                <a:gd name="T1" fmla="*/ 108 h 320"/>
                <a:gd name="T2" fmla="*/ 206 w 388"/>
                <a:gd name="T3" fmla="*/ 22 h 320"/>
                <a:gd name="T4" fmla="*/ 150 w 388"/>
                <a:gd name="T5" fmla="*/ 24 h 320"/>
                <a:gd name="T6" fmla="*/ 110 w 388"/>
                <a:gd name="T7" fmla="*/ 24 h 320"/>
                <a:gd name="T8" fmla="*/ 24 w 388"/>
                <a:gd name="T9" fmla="*/ 52 h 320"/>
                <a:gd name="T10" fmla="*/ 26 w 388"/>
                <a:gd name="T11" fmla="*/ 108 h 320"/>
                <a:gd name="T12" fmla="*/ 26 w 388"/>
                <a:gd name="T13" fmla="*/ 148 h 320"/>
                <a:gd name="T14" fmla="*/ 52 w 388"/>
                <a:gd name="T15" fmla="*/ 234 h 320"/>
                <a:gd name="T16" fmla="*/ 110 w 388"/>
                <a:gd name="T17" fmla="*/ 232 h 320"/>
                <a:gd name="T18" fmla="*/ 150 w 388"/>
                <a:gd name="T19" fmla="*/ 232 h 320"/>
                <a:gd name="T20" fmla="*/ 236 w 388"/>
                <a:gd name="T21" fmla="*/ 206 h 320"/>
                <a:gd name="T22" fmla="*/ 234 w 388"/>
                <a:gd name="T23" fmla="*/ 148 h 320"/>
                <a:gd name="T24" fmla="*/ 114 w 388"/>
                <a:gd name="T25" fmla="*/ 208 h 320"/>
                <a:gd name="T26" fmla="*/ 62 w 388"/>
                <a:gd name="T27" fmla="*/ 174 h 320"/>
                <a:gd name="T28" fmla="*/ 48 w 388"/>
                <a:gd name="T29" fmla="*/ 128 h 320"/>
                <a:gd name="T30" fmla="*/ 72 w 388"/>
                <a:gd name="T31" fmla="*/ 70 h 320"/>
                <a:gd name="T32" fmla="*/ 130 w 388"/>
                <a:gd name="T33" fmla="*/ 46 h 320"/>
                <a:gd name="T34" fmla="*/ 176 w 388"/>
                <a:gd name="T35" fmla="*/ 60 h 320"/>
                <a:gd name="T36" fmla="*/ 210 w 388"/>
                <a:gd name="T37" fmla="*/ 112 h 320"/>
                <a:gd name="T38" fmla="*/ 206 w 388"/>
                <a:gd name="T39" fmla="*/ 160 h 320"/>
                <a:gd name="T40" fmla="*/ 162 w 388"/>
                <a:gd name="T41" fmla="*/ 204 h 320"/>
                <a:gd name="T42" fmla="*/ 130 w 388"/>
                <a:gd name="T43" fmla="*/ 66 h 320"/>
                <a:gd name="T44" fmla="*/ 94 w 388"/>
                <a:gd name="T45" fmla="*/ 76 h 320"/>
                <a:gd name="T46" fmla="*/ 68 w 388"/>
                <a:gd name="T47" fmla="*/ 116 h 320"/>
                <a:gd name="T48" fmla="*/ 72 w 388"/>
                <a:gd name="T49" fmla="*/ 152 h 320"/>
                <a:gd name="T50" fmla="*/ 106 w 388"/>
                <a:gd name="T51" fmla="*/ 186 h 320"/>
                <a:gd name="T52" fmla="*/ 142 w 388"/>
                <a:gd name="T53" fmla="*/ 190 h 320"/>
                <a:gd name="T54" fmla="*/ 182 w 388"/>
                <a:gd name="T55" fmla="*/ 162 h 320"/>
                <a:gd name="T56" fmla="*/ 192 w 388"/>
                <a:gd name="T57" fmla="*/ 128 h 320"/>
                <a:gd name="T58" fmla="*/ 174 w 388"/>
                <a:gd name="T59" fmla="*/ 84 h 320"/>
                <a:gd name="T60" fmla="*/ 130 w 388"/>
                <a:gd name="T61" fmla="*/ 66 h 320"/>
                <a:gd name="T62" fmla="*/ 120 w 388"/>
                <a:gd name="T63" fmla="*/ 152 h 320"/>
                <a:gd name="T64" fmla="*/ 102 w 388"/>
                <a:gd name="T65" fmla="*/ 128 h 320"/>
                <a:gd name="T66" fmla="*/ 130 w 388"/>
                <a:gd name="T67" fmla="*/ 102 h 320"/>
                <a:gd name="T68" fmla="*/ 154 w 388"/>
                <a:gd name="T69" fmla="*/ 118 h 320"/>
                <a:gd name="T70" fmla="*/ 148 w 388"/>
                <a:gd name="T71" fmla="*/ 148 h 320"/>
                <a:gd name="T72" fmla="*/ 370 w 388"/>
                <a:gd name="T73" fmla="*/ 248 h 320"/>
                <a:gd name="T74" fmla="*/ 364 w 388"/>
                <a:gd name="T75" fmla="*/ 214 h 320"/>
                <a:gd name="T76" fmla="*/ 320 w 388"/>
                <a:gd name="T77" fmla="*/ 162 h 320"/>
                <a:gd name="T78" fmla="*/ 286 w 388"/>
                <a:gd name="T79" fmla="*/ 186 h 320"/>
                <a:gd name="T80" fmla="*/ 260 w 388"/>
                <a:gd name="T81" fmla="*/ 208 h 320"/>
                <a:gd name="T82" fmla="*/ 236 w 388"/>
                <a:gd name="T83" fmla="*/ 272 h 320"/>
                <a:gd name="T84" fmla="*/ 274 w 388"/>
                <a:gd name="T85" fmla="*/ 290 h 320"/>
                <a:gd name="T86" fmla="*/ 306 w 388"/>
                <a:gd name="T87" fmla="*/ 302 h 320"/>
                <a:gd name="T88" fmla="*/ 372 w 388"/>
                <a:gd name="T89" fmla="*/ 290 h 320"/>
                <a:gd name="T90" fmla="*/ 370 w 388"/>
                <a:gd name="T91" fmla="*/ 248 h 320"/>
                <a:gd name="T92" fmla="*/ 310 w 388"/>
                <a:gd name="T93" fmla="*/ 266 h 320"/>
                <a:gd name="T94" fmla="*/ 288 w 388"/>
                <a:gd name="T95" fmla="*/ 252 h 320"/>
                <a:gd name="T96" fmla="*/ 300 w 388"/>
                <a:gd name="T97" fmla="*/ 220 h 320"/>
                <a:gd name="T98" fmla="*/ 326 w 388"/>
                <a:gd name="T99" fmla="*/ 224 h 320"/>
                <a:gd name="T100" fmla="*/ 332 w 388"/>
                <a:gd name="T101" fmla="*/ 25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88" h="320">
                  <a:moveTo>
                    <a:pt x="258" y="148"/>
                  </a:moveTo>
                  <a:lnTo>
                    <a:pt x="258" y="108"/>
                  </a:lnTo>
                  <a:lnTo>
                    <a:pt x="234" y="108"/>
                  </a:lnTo>
                  <a:lnTo>
                    <a:pt x="234" y="108"/>
                  </a:lnTo>
                  <a:lnTo>
                    <a:pt x="226" y="88"/>
                  </a:lnTo>
                  <a:lnTo>
                    <a:pt x="216" y="70"/>
                  </a:lnTo>
                  <a:lnTo>
                    <a:pt x="236" y="52"/>
                  </a:lnTo>
                  <a:lnTo>
                    <a:pt x="206" y="22"/>
                  </a:lnTo>
                  <a:lnTo>
                    <a:pt x="188" y="40"/>
                  </a:lnTo>
                  <a:lnTo>
                    <a:pt x="188" y="40"/>
                  </a:lnTo>
                  <a:lnTo>
                    <a:pt x="170" y="30"/>
                  </a:lnTo>
                  <a:lnTo>
                    <a:pt x="150" y="24"/>
                  </a:lnTo>
                  <a:lnTo>
                    <a:pt x="150" y="0"/>
                  </a:lnTo>
                  <a:lnTo>
                    <a:pt x="110" y="0"/>
                  </a:lnTo>
                  <a:lnTo>
                    <a:pt x="110" y="24"/>
                  </a:lnTo>
                  <a:lnTo>
                    <a:pt x="110" y="24"/>
                  </a:lnTo>
                  <a:lnTo>
                    <a:pt x="90" y="30"/>
                  </a:lnTo>
                  <a:lnTo>
                    <a:pt x="70" y="40"/>
                  </a:lnTo>
                  <a:lnTo>
                    <a:pt x="52" y="22"/>
                  </a:lnTo>
                  <a:lnTo>
                    <a:pt x="24" y="52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32" y="88"/>
                  </a:lnTo>
                  <a:lnTo>
                    <a:pt x="26" y="108"/>
                  </a:lnTo>
                  <a:lnTo>
                    <a:pt x="0" y="108"/>
                  </a:lnTo>
                  <a:lnTo>
                    <a:pt x="0" y="148"/>
                  </a:lnTo>
                  <a:lnTo>
                    <a:pt x="26" y="148"/>
                  </a:lnTo>
                  <a:lnTo>
                    <a:pt x="26" y="148"/>
                  </a:lnTo>
                  <a:lnTo>
                    <a:pt x="32" y="168"/>
                  </a:lnTo>
                  <a:lnTo>
                    <a:pt x="42" y="188"/>
                  </a:lnTo>
                  <a:lnTo>
                    <a:pt x="24" y="206"/>
                  </a:lnTo>
                  <a:lnTo>
                    <a:pt x="52" y="234"/>
                  </a:lnTo>
                  <a:lnTo>
                    <a:pt x="70" y="216"/>
                  </a:lnTo>
                  <a:lnTo>
                    <a:pt x="70" y="216"/>
                  </a:lnTo>
                  <a:lnTo>
                    <a:pt x="90" y="226"/>
                  </a:lnTo>
                  <a:lnTo>
                    <a:pt x="110" y="232"/>
                  </a:lnTo>
                  <a:lnTo>
                    <a:pt x="110" y="258"/>
                  </a:lnTo>
                  <a:lnTo>
                    <a:pt x="150" y="258"/>
                  </a:lnTo>
                  <a:lnTo>
                    <a:pt x="150" y="232"/>
                  </a:lnTo>
                  <a:lnTo>
                    <a:pt x="150" y="232"/>
                  </a:lnTo>
                  <a:lnTo>
                    <a:pt x="170" y="226"/>
                  </a:lnTo>
                  <a:lnTo>
                    <a:pt x="188" y="216"/>
                  </a:lnTo>
                  <a:lnTo>
                    <a:pt x="206" y="234"/>
                  </a:lnTo>
                  <a:lnTo>
                    <a:pt x="236" y="206"/>
                  </a:lnTo>
                  <a:lnTo>
                    <a:pt x="216" y="188"/>
                  </a:lnTo>
                  <a:lnTo>
                    <a:pt x="216" y="188"/>
                  </a:lnTo>
                  <a:lnTo>
                    <a:pt x="226" y="168"/>
                  </a:lnTo>
                  <a:lnTo>
                    <a:pt x="234" y="148"/>
                  </a:lnTo>
                  <a:lnTo>
                    <a:pt x="258" y="148"/>
                  </a:lnTo>
                  <a:close/>
                  <a:moveTo>
                    <a:pt x="130" y="210"/>
                  </a:moveTo>
                  <a:lnTo>
                    <a:pt x="130" y="210"/>
                  </a:lnTo>
                  <a:lnTo>
                    <a:pt x="114" y="208"/>
                  </a:lnTo>
                  <a:lnTo>
                    <a:pt x="98" y="204"/>
                  </a:lnTo>
                  <a:lnTo>
                    <a:pt x="84" y="196"/>
                  </a:lnTo>
                  <a:lnTo>
                    <a:pt x="72" y="186"/>
                  </a:lnTo>
                  <a:lnTo>
                    <a:pt x="62" y="174"/>
                  </a:lnTo>
                  <a:lnTo>
                    <a:pt x="54" y="160"/>
                  </a:lnTo>
                  <a:lnTo>
                    <a:pt x="50" y="144"/>
                  </a:lnTo>
                  <a:lnTo>
                    <a:pt x="48" y="128"/>
                  </a:lnTo>
                  <a:lnTo>
                    <a:pt x="48" y="128"/>
                  </a:lnTo>
                  <a:lnTo>
                    <a:pt x="50" y="112"/>
                  </a:lnTo>
                  <a:lnTo>
                    <a:pt x="54" y="96"/>
                  </a:lnTo>
                  <a:lnTo>
                    <a:pt x="62" y="82"/>
                  </a:lnTo>
                  <a:lnTo>
                    <a:pt x="72" y="70"/>
                  </a:lnTo>
                  <a:lnTo>
                    <a:pt x="84" y="60"/>
                  </a:lnTo>
                  <a:lnTo>
                    <a:pt x="98" y="52"/>
                  </a:lnTo>
                  <a:lnTo>
                    <a:pt x="114" y="48"/>
                  </a:lnTo>
                  <a:lnTo>
                    <a:pt x="130" y="46"/>
                  </a:lnTo>
                  <a:lnTo>
                    <a:pt x="130" y="46"/>
                  </a:lnTo>
                  <a:lnTo>
                    <a:pt x="146" y="48"/>
                  </a:lnTo>
                  <a:lnTo>
                    <a:pt x="162" y="52"/>
                  </a:lnTo>
                  <a:lnTo>
                    <a:pt x="176" y="60"/>
                  </a:lnTo>
                  <a:lnTo>
                    <a:pt x="188" y="70"/>
                  </a:lnTo>
                  <a:lnTo>
                    <a:pt x="198" y="82"/>
                  </a:lnTo>
                  <a:lnTo>
                    <a:pt x="206" y="96"/>
                  </a:lnTo>
                  <a:lnTo>
                    <a:pt x="210" y="112"/>
                  </a:lnTo>
                  <a:lnTo>
                    <a:pt x="212" y="128"/>
                  </a:lnTo>
                  <a:lnTo>
                    <a:pt x="212" y="128"/>
                  </a:lnTo>
                  <a:lnTo>
                    <a:pt x="210" y="144"/>
                  </a:lnTo>
                  <a:lnTo>
                    <a:pt x="206" y="160"/>
                  </a:lnTo>
                  <a:lnTo>
                    <a:pt x="198" y="174"/>
                  </a:lnTo>
                  <a:lnTo>
                    <a:pt x="188" y="186"/>
                  </a:lnTo>
                  <a:lnTo>
                    <a:pt x="176" y="196"/>
                  </a:lnTo>
                  <a:lnTo>
                    <a:pt x="162" y="204"/>
                  </a:lnTo>
                  <a:lnTo>
                    <a:pt x="146" y="208"/>
                  </a:lnTo>
                  <a:lnTo>
                    <a:pt x="130" y="210"/>
                  </a:lnTo>
                  <a:lnTo>
                    <a:pt x="130" y="210"/>
                  </a:lnTo>
                  <a:close/>
                  <a:moveTo>
                    <a:pt x="130" y="66"/>
                  </a:moveTo>
                  <a:lnTo>
                    <a:pt x="130" y="66"/>
                  </a:lnTo>
                  <a:lnTo>
                    <a:pt x="118" y="68"/>
                  </a:lnTo>
                  <a:lnTo>
                    <a:pt x="106" y="70"/>
                  </a:lnTo>
                  <a:lnTo>
                    <a:pt x="94" y="76"/>
                  </a:lnTo>
                  <a:lnTo>
                    <a:pt x="86" y="84"/>
                  </a:lnTo>
                  <a:lnTo>
                    <a:pt x="78" y="94"/>
                  </a:lnTo>
                  <a:lnTo>
                    <a:pt x="72" y="104"/>
                  </a:lnTo>
                  <a:lnTo>
                    <a:pt x="68" y="116"/>
                  </a:lnTo>
                  <a:lnTo>
                    <a:pt x="68" y="128"/>
                  </a:lnTo>
                  <a:lnTo>
                    <a:pt x="68" y="128"/>
                  </a:lnTo>
                  <a:lnTo>
                    <a:pt x="68" y="140"/>
                  </a:lnTo>
                  <a:lnTo>
                    <a:pt x="72" y="152"/>
                  </a:lnTo>
                  <a:lnTo>
                    <a:pt x="78" y="162"/>
                  </a:lnTo>
                  <a:lnTo>
                    <a:pt x="86" y="172"/>
                  </a:lnTo>
                  <a:lnTo>
                    <a:pt x="94" y="180"/>
                  </a:lnTo>
                  <a:lnTo>
                    <a:pt x="106" y="186"/>
                  </a:lnTo>
                  <a:lnTo>
                    <a:pt x="118" y="190"/>
                  </a:lnTo>
                  <a:lnTo>
                    <a:pt x="130" y="190"/>
                  </a:lnTo>
                  <a:lnTo>
                    <a:pt x="130" y="190"/>
                  </a:lnTo>
                  <a:lnTo>
                    <a:pt x="142" y="190"/>
                  </a:lnTo>
                  <a:lnTo>
                    <a:pt x="154" y="186"/>
                  </a:lnTo>
                  <a:lnTo>
                    <a:pt x="164" y="180"/>
                  </a:lnTo>
                  <a:lnTo>
                    <a:pt x="174" y="172"/>
                  </a:lnTo>
                  <a:lnTo>
                    <a:pt x="182" y="162"/>
                  </a:lnTo>
                  <a:lnTo>
                    <a:pt x="188" y="152"/>
                  </a:lnTo>
                  <a:lnTo>
                    <a:pt x="190" y="140"/>
                  </a:lnTo>
                  <a:lnTo>
                    <a:pt x="192" y="128"/>
                  </a:lnTo>
                  <a:lnTo>
                    <a:pt x="192" y="128"/>
                  </a:lnTo>
                  <a:lnTo>
                    <a:pt x="190" y="116"/>
                  </a:lnTo>
                  <a:lnTo>
                    <a:pt x="188" y="104"/>
                  </a:lnTo>
                  <a:lnTo>
                    <a:pt x="182" y="94"/>
                  </a:lnTo>
                  <a:lnTo>
                    <a:pt x="174" y="84"/>
                  </a:lnTo>
                  <a:lnTo>
                    <a:pt x="164" y="76"/>
                  </a:lnTo>
                  <a:lnTo>
                    <a:pt x="154" y="70"/>
                  </a:lnTo>
                  <a:lnTo>
                    <a:pt x="142" y="68"/>
                  </a:lnTo>
                  <a:lnTo>
                    <a:pt x="130" y="66"/>
                  </a:lnTo>
                  <a:lnTo>
                    <a:pt x="130" y="66"/>
                  </a:lnTo>
                  <a:close/>
                  <a:moveTo>
                    <a:pt x="130" y="156"/>
                  </a:moveTo>
                  <a:lnTo>
                    <a:pt x="130" y="156"/>
                  </a:lnTo>
                  <a:lnTo>
                    <a:pt x="120" y="152"/>
                  </a:lnTo>
                  <a:lnTo>
                    <a:pt x="110" y="148"/>
                  </a:lnTo>
                  <a:lnTo>
                    <a:pt x="104" y="138"/>
                  </a:lnTo>
                  <a:lnTo>
                    <a:pt x="102" y="128"/>
                  </a:lnTo>
                  <a:lnTo>
                    <a:pt x="102" y="128"/>
                  </a:lnTo>
                  <a:lnTo>
                    <a:pt x="104" y="118"/>
                  </a:lnTo>
                  <a:lnTo>
                    <a:pt x="110" y="110"/>
                  </a:lnTo>
                  <a:lnTo>
                    <a:pt x="120" y="104"/>
                  </a:lnTo>
                  <a:lnTo>
                    <a:pt x="130" y="102"/>
                  </a:lnTo>
                  <a:lnTo>
                    <a:pt x="130" y="102"/>
                  </a:lnTo>
                  <a:lnTo>
                    <a:pt x="140" y="104"/>
                  </a:lnTo>
                  <a:lnTo>
                    <a:pt x="148" y="110"/>
                  </a:lnTo>
                  <a:lnTo>
                    <a:pt x="154" y="118"/>
                  </a:lnTo>
                  <a:lnTo>
                    <a:pt x="156" y="128"/>
                  </a:lnTo>
                  <a:lnTo>
                    <a:pt x="156" y="128"/>
                  </a:lnTo>
                  <a:lnTo>
                    <a:pt x="154" y="138"/>
                  </a:lnTo>
                  <a:lnTo>
                    <a:pt x="148" y="148"/>
                  </a:lnTo>
                  <a:lnTo>
                    <a:pt x="140" y="152"/>
                  </a:lnTo>
                  <a:lnTo>
                    <a:pt x="130" y="156"/>
                  </a:lnTo>
                  <a:lnTo>
                    <a:pt x="130" y="156"/>
                  </a:lnTo>
                  <a:close/>
                  <a:moveTo>
                    <a:pt x="370" y="248"/>
                  </a:moveTo>
                  <a:lnTo>
                    <a:pt x="388" y="244"/>
                  </a:lnTo>
                  <a:lnTo>
                    <a:pt x="382" y="212"/>
                  </a:lnTo>
                  <a:lnTo>
                    <a:pt x="364" y="214"/>
                  </a:lnTo>
                  <a:lnTo>
                    <a:pt x="364" y="214"/>
                  </a:lnTo>
                  <a:lnTo>
                    <a:pt x="356" y="202"/>
                  </a:lnTo>
                  <a:lnTo>
                    <a:pt x="346" y="192"/>
                  </a:lnTo>
                  <a:lnTo>
                    <a:pt x="352" y="174"/>
                  </a:lnTo>
                  <a:lnTo>
                    <a:pt x="320" y="162"/>
                  </a:lnTo>
                  <a:lnTo>
                    <a:pt x="314" y="180"/>
                  </a:lnTo>
                  <a:lnTo>
                    <a:pt x="314" y="180"/>
                  </a:lnTo>
                  <a:lnTo>
                    <a:pt x="300" y="182"/>
                  </a:lnTo>
                  <a:lnTo>
                    <a:pt x="286" y="186"/>
                  </a:lnTo>
                  <a:lnTo>
                    <a:pt x="272" y="172"/>
                  </a:lnTo>
                  <a:lnTo>
                    <a:pt x="246" y="194"/>
                  </a:lnTo>
                  <a:lnTo>
                    <a:pt x="260" y="208"/>
                  </a:lnTo>
                  <a:lnTo>
                    <a:pt x="260" y="208"/>
                  </a:lnTo>
                  <a:lnTo>
                    <a:pt x="252" y="220"/>
                  </a:lnTo>
                  <a:lnTo>
                    <a:pt x="250" y="234"/>
                  </a:lnTo>
                  <a:lnTo>
                    <a:pt x="230" y="238"/>
                  </a:lnTo>
                  <a:lnTo>
                    <a:pt x="236" y="272"/>
                  </a:lnTo>
                  <a:lnTo>
                    <a:pt x="256" y="268"/>
                  </a:lnTo>
                  <a:lnTo>
                    <a:pt x="256" y="268"/>
                  </a:lnTo>
                  <a:lnTo>
                    <a:pt x="264" y="280"/>
                  </a:lnTo>
                  <a:lnTo>
                    <a:pt x="274" y="290"/>
                  </a:lnTo>
                  <a:lnTo>
                    <a:pt x="268" y="308"/>
                  </a:lnTo>
                  <a:lnTo>
                    <a:pt x="300" y="320"/>
                  </a:lnTo>
                  <a:lnTo>
                    <a:pt x="306" y="302"/>
                  </a:lnTo>
                  <a:lnTo>
                    <a:pt x="306" y="302"/>
                  </a:lnTo>
                  <a:lnTo>
                    <a:pt x="320" y="302"/>
                  </a:lnTo>
                  <a:lnTo>
                    <a:pt x="334" y="298"/>
                  </a:lnTo>
                  <a:lnTo>
                    <a:pt x="346" y="312"/>
                  </a:lnTo>
                  <a:lnTo>
                    <a:pt x="372" y="290"/>
                  </a:lnTo>
                  <a:lnTo>
                    <a:pt x="360" y="276"/>
                  </a:lnTo>
                  <a:lnTo>
                    <a:pt x="360" y="276"/>
                  </a:lnTo>
                  <a:lnTo>
                    <a:pt x="366" y="262"/>
                  </a:lnTo>
                  <a:lnTo>
                    <a:pt x="370" y="248"/>
                  </a:lnTo>
                  <a:lnTo>
                    <a:pt x="370" y="248"/>
                  </a:lnTo>
                  <a:close/>
                  <a:moveTo>
                    <a:pt x="320" y="264"/>
                  </a:moveTo>
                  <a:lnTo>
                    <a:pt x="320" y="264"/>
                  </a:lnTo>
                  <a:lnTo>
                    <a:pt x="310" y="266"/>
                  </a:lnTo>
                  <a:lnTo>
                    <a:pt x="302" y="264"/>
                  </a:lnTo>
                  <a:lnTo>
                    <a:pt x="294" y="260"/>
                  </a:lnTo>
                  <a:lnTo>
                    <a:pt x="288" y="252"/>
                  </a:lnTo>
                  <a:lnTo>
                    <a:pt x="288" y="252"/>
                  </a:lnTo>
                  <a:lnTo>
                    <a:pt x="286" y="242"/>
                  </a:lnTo>
                  <a:lnTo>
                    <a:pt x="288" y="234"/>
                  </a:lnTo>
                  <a:lnTo>
                    <a:pt x="292" y="226"/>
                  </a:lnTo>
                  <a:lnTo>
                    <a:pt x="300" y="220"/>
                  </a:lnTo>
                  <a:lnTo>
                    <a:pt x="300" y="220"/>
                  </a:lnTo>
                  <a:lnTo>
                    <a:pt x="308" y="218"/>
                  </a:lnTo>
                  <a:lnTo>
                    <a:pt x="318" y="220"/>
                  </a:lnTo>
                  <a:lnTo>
                    <a:pt x="326" y="224"/>
                  </a:lnTo>
                  <a:lnTo>
                    <a:pt x="332" y="232"/>
                  </a:lnTo>
                  <a:lnTo>
                    <a:pt x="332" y="232"/>
                  </a:lnTo>
                  <a:lnTo>
                    <a:pt x="334" y="240"/>
                  </a:lnTo>
                  <a:lnTo>
                    <a:pt x="332" y="250"/>
                  </a:lnTo>
                  <a:lnTo>
                    <a:pt x="328" y="258"/>
                  </a:lnTo>
                  <a:lnTo>
                    <a:pt x="320" y="264"/>
                  </a:lnTo>
                  <a:lnTo>
                    <a:pt x="320" y="26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318445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feld 18"/>
          <p:cNvSpPr txBox="1"/>
          <p:nvPr/>
        </p:nvSpPr>
        <p:spPr>
          <a:xfrm>
            <a:off x="3322214" y="6475958"/>
            <a:ext cx="574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Leitfähigkeit SAA-007                     </a:t>
            </a:r>
            <a:r>
              <a:rPr lang="de-DE" sz="1400" dirty="0" smtClean="0"/>
              <a:t>Stand: 25.10.2023        Folie 5/12</a:t>
            </a:r>
            <a:endParaRPr lang="de-DE" dirty="0"/>
          </a:p>
        </p:txBody>
      </p:sp>
      <p:sp>
        <p:nvSpPr>
          <p:cNvPr id="29" name="Textfeld 28"/>
          <p:cNvSpPr txBox="1"/>
          <p:nvPr/>
        </p:nvSpPr>
        <p:spPr>
          <a:xfrm>
            <a:off x="1043608" y="570609"/>
            <a:ext cx="49685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 smtClean="0"/>
              <a:t>Messung</a:t>
            </a:r>
          </a:p>
        </p:txBody>
      </p:sp>
      <p:grpSp>
        <p:nvGrpSpPr>
          <p:cNvPr id="13" name="Group 1882"/>
          <p:cNvGrpSpPr/>
          <p:nvPr/>
        </p:nvGrpSpPr>
        <p:grpSpPr>
          <a:xfrm>
            <a:off x="611608" y="570609"/>
            <a:ext cx="432000" cy="432000"/>
            <a:chOff x="592807" y="3474401"/>
            <a:chExt cx="612000" cy="612000"/>
          </a:xfrm>
        </p:grpSpPr>
        <p:sp>
          <p:nvSpPr>
            <p:cNvPr id="14" name="Oval 252"/>
            <p:cNvSpPr/>
            <p:nvPr/>
          </p:nvSpPr>
          <p:spPr bwMode="ltGray">
            <a:xfrm>
              <a:off x="592807" y="3474401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23" name="Freeform 4901"/>
            <p:cNvSpPr>
              <a:spLocks noEditPoints="1"/>
            </p:cNvSpPr>
            <p:nvPr/>
          </p:nvSpPr>
          <p:spPr bwMode="auto">
            <a:xfrm>
              <a:off x="754527" y="3549195"/>
              <a:ext cx="288561" cy="443753"/>
            </a:xfrm>
            <a:custGeom>
              <a:avLst/>
              <a:gdLst>
                <a:gd name="T0" fmla="*/ 232 w 238"/>
                <a:gd name="T1" fmla="*/ 242 h 366"/>
                <a:gd name="T2" fmla="*/ 216 w 238"/>
                <a:gd name="T3" fmla="*/ 290 h 366"/>
                <a:gd name="T4" fmla="*/ 206 w 238"/>
                <a:gd name="T5" fmla="*/ 274 h 366"/>
                <a:gd name="T6" fmla="*/ 188 w 238"/>
                <a:gd name="T7" fmla="*/ 268 h 366"/>
                <a:gd name="T8" fmla="*/ 186 w 238"/>
                <a:gd name="T9" fmla="*/ 260 h 366"/>
                <a:gd name="T10" fmla="*/ 192 w 238"/>
                <a:gd name="T11" fmla="*/ 224 h 366"/>
                <a:gd name="T12" fmla="*/ 184 w 238"/>
                <a:gd name="T13" fmla="*/ 186 h 366"/>
                <a:gd name="T14" fmla="*/ 164 w 238"/>
                <a:gd name="T15" fmla="*/ 154 h 366"/>
                <a:gd name="T16" fmla="*/ 184 w 238"/>
                <a:gd name="T17" fmla="*/ 130 h 366"/>
                <a:gd name="T18" fmla="*/ 196 w 238"/>
                <a:gd name="T19" fmla="*/ 130 h 366"/>
                <a:gd name="T20" fmla="*/ 220 w 238"/>
                <a:gd name="T21" fmla="*/ 166 h 366"/>
                <a:gd name="T22" fmla="*/ 232 w 238"/>
                <a:gd name="T23" fmla="*/ 208 h 366"/>
                <a:gd name="T24" fmla="*/ 188 w 238"/>
                <a:gd name="T25" fmla="*/ 310 h 366"/>
                <a:gd name="T26" fmla="*/ 200 w 238"/>
                <a:gd name="T27" fmla="*/ 306 h 366"/>
                <a:gd name="T28" fmla="*/ 204 w 238"/>
                <a:gd name="T29" fmla="*/ 296 h 366"/>
                <a:gd name="T30" fmla="*/ 194 w 238"/>
                <a:gd name="T31" fmla="*/ 282 h 366"/>
                <a:gd name="T32" fmla="*/ 182 w 238"/>
                <a:gd name="T33" fmla="*/ 282 h 366"/>
                <a:gd name="T34" fmla="*/ 174 w 238"/>
                <a:gd name="T35" fmla="*/ 296 h 366"/>
                <a:gd name="T36" fmla="*/ 178 w 238"/>
                <a:gd name="T37" fmla="*/ 306 h 366"/>
                <a:gd name="T38" fmla="*/ 188 w 238"/>
                <a:gd name="T39" fmla="*/ 310 h 366"/>
                <a:gd name="T40" fmla="*/ 140 w 238"/>
                <a:gd name="T41" fmla="*/ 98 h 366"/>
                <a:gd name="T42" fmla="*/ 126 w 238"/>
                <a:gd name="T43" fmla="*/ 120 h 366"/>
                <a:gd name="T44" fmla="*/ 132 w 238"/>
                <a:gd name="T45" fmla="*/ 134 h 366"/>
                <a:gd name="T46" fmla="*/ 148 w 238"/>
                <a:gd name="T47" fmla="*/ 142 h 366"/>
                <a:gd name="T48" fmla="*/ 168 w 238"/>
                <a:gd name="T49" fmla="*/ 128 h 366"/>
                <a:gd name="T50" fmla="*/ 168 w 238"/>
                <a:gd name="T51" fmla="*/ 110 h 366"/>
                <a:gd name="T52" fmla="*/ 148 w 238"/>
                <a:gd name="T53" fmla="*/ 98 h 366"/>
                <a:gd name="T54" fmla="*/ 192 w 238"/>
                <a:gd name="T55" fmla="*/ 322 h 366"/>
                <a:gd name="T56" fmla="*/ 188 w 238"/>
                <a:gd name="T57" fmla="*/ 322 h 366"/>
                <a:gd name="T58" fmla="*/ 164 w 238"/>
                <a:gd name="T59" fmla="*/ 306 h 366"/>
                <a:gd name="T60" fmla="*/ 150 w 238"/>
                <a:gd name="T61" fmla="*/ 306 h 366"/>
                <a:gd name="T62" fmla="*/ 106 w 238"/>
                <a:gd name="T63" fmla="*/ 322 h 366"/>
                <a:gd name="T64" fmla="*/ 6 w 238"/>
                <a:gd name="T65" fmla="*/ 322 h 366"/>
                <a:gd name="T66" fmla="*/ 0 w 238"/>
                <a:gd name="T67" fmla="*/ 332 h 366"/>
                <a:gd name="T68" fmla="*/ 0 w 238"/>
                <a:gd name="T69" fmla="*/ 360 h 366"/>
                <a:gd name="T70" fmla="*/ 10 w 238"/>
                <a:gd name="T71" fmla="*/ 366 h 366"/>
                <a:gd name="T72" fmla="*/ 232 w 238"/>
                <a:gd name="T73" fmla="*/ 366 h 366"/>
                <a:gd name="T74" fmla="*/ 238 w 238"/>
                <a:gd name="T75" fmla="*/ 356 h 366"/>
                <a:gd name="T76" fmla="*/ 236 w 238"/>
                <a:gd name="T77" fmla="*/ 328 h 366"/>
                <a:gd name="T78" fmla="*/ 228 w 238"/>
                <a:gd name="T79" fmla="*/ 322 h 366"/>
                <a:gd name="T80" fmla="*/ 16 w 238"/>
                <a:gd name="T81" fmla="*/ 206 h 366"/>
                <a:gd name="T82" fmla="*/ 114 w 238"/>
                <a:gd name="T83" fmla="*/ 262 h 366"/>
                <a:gd name="T84" fmla="*/ 96 w 238"/>
                <a:gd name="T85" fmla="*/ 236 h 366"/>
                <a:gd name="T86" fmla="*/ 106 w 238"/>
                <a:gd name="T87" fmla="*/ 238 h 366"/>
                <a:gd name="T88" fmla="*/ 154 w 238"/>
                <a:gd name="T89" fmla="*/ 156 h 366"/>
                <a:gd name="T90" fmla="*/ 140 w 238"/>
                <a:gd name="T91" fmla="*/ 156 h 366"/>
                <a:gd name="T92" fmla="*/ 120 w 238"/>
                <a:gd name="T93" fmla="*/ 146 h 366"/>
                <a:gd name="T94" fmla="*/ 110 w 238"/>
                <a:gd name="T95" fmla="*/ 126 h 366"/>
                <a:gd name="T96" fmla="*/ 110 w 238"/>
                <a:gd name="T97" fmla="*/ 112 h 366"/>
                <a:gd name="T98" fmla="*/ 120 w 238"/>
                <a:gd name="T99" fmla="*/ 92 h 366"/>
                <a:gd name="T100" fmla="*/ 140 w 238"/>
                <a:gd name="T101" fmla="*/ 82 h 366"/>
                <a:gd name="T102" fmla="*/ 160 w 238"/>
                <a:gd name="T103" fmla="*/ 84 h 366"/>
                <a:gd name="T104" fmla="*/ 184 w 238"/>
                <a:gd name="T105" fmla="*/ 106 h 366"/>
                <a:gd name="T106" fmla="*/ 202 w 238"/>
                <a:gd name="T107" fmla="*/ 76 h 366"/>
                <a:gd name="T108" fmla="*/ 200 w 238"/>
                <a:gd name="T109" fmla="*/ 68 h 366"/>
                <a:gd name="T110" fmla="*/ 196 w 238"/>
                <a:gd name="T111" fmla="*/ 40 h 366"/>
                <a:gd name="T112" fmla="*/ 166 w 238"/>
                <a:gd name="T113" fmla="*/ 0 h 366"/>
                <a:gd name="T114" fmla="*/ 156 w 238"/>
                <a:gd name="T115" fmla="*/ 42 h 366"/>
                <a:gd name="T116" fmla="*/ 142 w 238"/>
                <a:gd name="T117" fmla="*/ 34 h 366"/>
                <a:gd name="T118" fmla="*/ 132 w 238"/>
                <a:gd name="T119" fmla="*/ 40 h 366"/>
                <a:gd name="T120" fmla="*/ 40 w 238"/>
                <a:gd name="T121" fmla="*/ 198 h 366"/>
                <a:gd name="T122" fmla="*/ 42 w 238"/>
                <a:gd name="T123" fmla="*/ 204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366">
                  <a:moveTo>
                    <a:pt x="232" y="224"/>
                  </a:moveTo>
                  <a:lnTo>
                    <a:pt x="232" y="224"/>
                  </a:lnTo>
                  <a:lnTo>
                    <a:pt x="232" y="242"/>
                  </a:lnTo>
                  <a:lnTo>
                    <a:pt x="228" y="260"/>
                  </a:lnTo>
                  <a:lnTo>
                    <a:pt x="222" y="276"/>
                  </a:lnTo>
                  <a:lnTo>
                    <a:pt x="216" y="290"/>
                  </a:lnTo>
                  <a:lnTo>
                    <a:pt x="216" y="290"/>
                  </a:lnTo>
                  <a:lnTo>
                    <a:pt x="212" y="282"/>
                  </a:lnTo>
                  <a:lnTo>
                    <a:pt x="206" y="274"/>
                  </a:lnTo>
                  <a:lnTo>
                    <a:pt x="198" y="270"/>
                  </a:lnTo>
                  <a:lnTo>
                    <a:pt x="188" y="268"/>
                  </a:lnTo>
                  <a:lnTo>
                    <a:pt x="188" y="268"/>
                  </a:lnTo>
                  <a:lnTo>
                    <a:pt x="182" y="270"/>
                  </a:lnTo>
                  <a:lnTo>
                    <a:pt x="182" y="270"/>
                  </a:lnTo>
                  <a:lnTo>
                    <a:pt x="186" y="260"/>
                  </a:lnTo>
                  <a:lnTo>
                    <a:pt x="190" y="248"/>
                  </a:lnTo>
                  <a:lnTo>
                    <a:pt x="192" y="236"/>
                  </a:lnTo>
                  <a:lnTo>
                    <a:pt x="192" y="224"/>
                  </a:lnTo>
                  <a:lnTo>
                    <a:pt x="192" y="224"/>
                  </a:lnTo>
                  <a:lnTo>
                    <a:pt x="190" y="204"/>
                  </a:lnTo>
                  <a:lnTo>
                    <a:pt x="184" y="186"/>
                  </a:lnTo>
                  <a:lnTo>
                    <a:pt x="176" y="168"/>
                  </a:lnTo>
                  <a:lnTo>
                    <a:pt x="164" y="154"/>
                  </a:lnTo>
                  <a:lnTo>
                    <a:pt x="164" y="154"/>
                  </a:lnTo>
                  <a:lnTo>
                    <a:pt x="172" y="148"/>
                  </a:lnTo>
                  <a:lnTo>
                    <a:pt x="180" y="140"/>
                  </a:lnTo>
                  <a:lnTo>
                    <a:pt x="184" y="130"/>
                  </a:lnTo>
                  <a:lnTo>
                    <a:pt x="186" y="120"/>
                  </a:lnTo>
                  <a:lnTo>
                    <a:pt x="186" y="120"/>
                  </a:lnTo>
                  <a:lnTo>
                    <a:pt x="196" y="130"/>
                  </a:lnTo>
                  <a:lnTo>
                    <a:pt x="206" y="142"/>
                  </a:lnTo>
                  <a:lnTo>
                    <a:pt x="214" y="154"/>
                  </a:lnTo>
                  <a:lnTo>
                    <a:pt x="220" y="166"/>
                  </a:lnTo>
                  <a:lnTo>
                    <a:pt x="226" y="180"/>
                  </a:lnTo>
                  <a:lnTo>
                    <a:pt x="230" y="194"/>
                  </a:lnTo>
                  <a:lnTo>
                    <a:pt x="232" y="208"/>
                  </a:lnTo>
                  <a:lnTo>
                    <a:pt x="232" y="224"/>
                  </a:lnTo>
                  <a:lnTo>
                    <a:pt x="232" y="224"/>
                  </a:lnTo>
                  <a:close/>
                  <a:moveTo>
                    <a:pt x="188" y="310"/>
                  </a:moveTo>
                  <a:lnTo>
                    <a:pt x="188" y="310"/>
                  </a:lnTo>
                  <a:lnTo>
                    <a:pt x="194" y="310"/>
                  </a:lnTo>
                  <a:lnTo>
                    <a:pt x="200" y="306"/>
                  </a:lnTo>
                  <a:lnTo>
                    <a:pt x="202" y="302"/>
                  </a:lnTo>
                  <a:lnTo>
                    <a:pt x="204" y="296"/>
                  </a:lnTo>
                  <a:lnTo>
                    <a:pt x="204" y="296"/>
                  </a:lnTo>
                  <a:lnTo>
                    <a:pt x="202" y="290"/>
                  </a:lnTo>
                  <a:lnTo>
                    <a:pt x="200" y="284"/>
                  </a:lnTo>
                  <a:lnTo>
                    <a:pt x="194" y="282"/>
                  </a:lnTo>
                  <a:lnTo>
                    <a:pt x="188" y="280"/>
                  </a:lnTo>
                  <a:lnTo>
                    <a:pt x="188" y="280"/>
                  </a:lnTo>
                  <a:lnTo>
                    <a:pt x="182" y="282"/>
                  </a:lnTo>
                  <a:lnTo>
                    <a:pt x="178" y="284"/>
                  </a:lnTo>
                  <a:lnTo>
                    <a:pt x="174" y="290"/>
                  </a:lnTo>
                  <a:lnTo>
                    <a:pt x="174" y="296"/>
                  </a:lnTo>
                  <a:lnTo>
                    <a:pt x="174" y="296"/>
                  </a:lnTo>
                  <a:lnTo>
                    <a:pt x="174" y="302"/>
                  </a:lnTo>
                  <a:lnTo>
                    <a:pt x="178" y="306"/>
                  </a:lnTo>
                  <a:lnTo>
                    <a:pt x="182" y="310"/>
                  </a:lnTo>
                  <a:lnTo>
                    <a:pt x="188" y="310"/>
                  </a:lnTo>
                  <a:lnTo>
                    <a:pt x="188" y="310"/>
                  </a:lnTo>
                  <a:close/>
                  <a:moveTo>
                    <a:pt x="148" y="98"/>
                  </a:moveTo>
                  <a:lnTo>
                    <a:pt x="148" y="98"/>
                  </a:lnTo>
                  <a:lnTo>
                    <a:pt x="140" y="98"/>
                  </a:lnTo>
                  <a:lnTo>
                    <a:pt x="132" y="104"/>
                  </a:lnTo>
                  <a:lnTo>
                    <a:pt x="128" y="110"/>
                  </a:lnTo>
                  <a:lnTo>
                    <a:pt x="126" y="120"/>
                  </a:lnTo>
                  <a:lnTo>
                    <a:pt x="126" y="120"/>
                  </a:lnTo>
                  <a:lnTo>
                    <a:pt x="128" y="128"/>
                  </a:lnTo>
                  <a:lnTo>
                    <a:pt x="132" y="134"/>
                  </a:lnTo>
                  <a:lnTo>
                    <a:pt x="140" y="140"/>
                  </a:lnTo>
                  <a:lnTo>
                    <a:pt x="148" y="142"/>
                  </a:lnTo>
                  <a:lnTo>
                    <a:pt x="148" y="142"/>
                  </a:lnTo>
                  <a:lnTo>
                    <a:pt x="156" y="140"/>
                  </a:lnTo>
                  <a:lnTo>
                    <a:pt x="164" y="134"/>
                  </a:lnTo>
                  <a:lnTo>
                    <a:pt x="168" y="128"/>
                  </a:lnTo>
                  <a:lnTo>
                    <a:pt x="170" y="120"/>
                  </a:lnTo>
                  <a:lnTo>
                    <a:pt x="170" y="120"/>
                  </a:lnTo>
                  <a:lnTo>
                    <a:pt x="168" y="110"/>
                  </a:lnTo>
                  <a:lnTo>
                    <a:pt x="164" y="104"/>
                  </a:lnTo>
                  <a:lnTo>
                    <a:pt x="156" y="98"/>
                  </a:lnTo>
                  <a:lnTo>
                    <a:pt x="148" y="98"/>
                  </a:lnTo>
                  <a:lnTo>
                    <a:pt x="148" y="98"/>
                  </a:lnTo>
                  <a:close/>
                  <a:moveTo>
                    <a:pt x="228" y="322"/>
                  </a:moveTo>
                  <a:lnTo>
                    <a:pt x="192" y="322"/>
                  </a:lnTo>
                  <a:lnTo>
                    <a:pt x="192" y="322"/>
                  </a:lnTo>
                  <a:lnTo>
                    <a:pt x="188" y="322"/>
                  </a:lnTo>
                  <a:lnTo>
                    <a:pt x="188" y="322"/>
                  </a:lnTo>
                  <a:lnTo>
                    <a:pt x="178" y="320"/>
                  </a:lnTo>
                  <a:lnTo>
                    <a:pt x="170" y="314"/>
                  </a:lnTo>
                  <a:lnTo>
                    <a:pt x="164" y="306"/>
                  </a:lnTo>
                  <a:lnTo>
                    <a:pt x="162" y="296"/>
                  </a:lnTo>
                  <a:lnTo>
                    <a:pt x="162" y="296"/>
                  </a:lnTo>
                  <a:lnTo>
                    <a:pt x="150" y="306"/>
                  </a:lnTo>
                  <a:lnTo>
                    <a:pt x="136" y="314"/>
                  </a:lnTo>
                  <a:lnTo>
                    <a:pt x="122" y="318"/>
                  </a:lnTo>
                  <a:lnTo>
                    <a:pt x="106" y="322"/>
                  </a:lnTo>
                  <a:lnTo>
                    <a:pt x="10" y="322"/>
                  </a:lnTo>
                  <a:lnTo>
                    <a:pt x="10" y="322"/>
                  </a:lnTo>
                  <a:lnTo>
                    <a:pt x="6" y="322"/>
                  </a:lnTo>
                  <a:lnTo>
                    <a:pt x="2" y="326"/>
                  </a:lnTo>
                  <a:lnTo>
                    <a:pt x="0" y="328"/>
                  </a:lnTo>
                  <a:lnTo>
                    <a:pt x="0" y="332"/>
                  </a:lnTo>
                  <a:lnTo>
                    <a:pt x="0" y="356"/>
                  </a:lnTo>
                  <a:lnTo>
                    <a:pt x="0" y="356"/>
                  </a:lnTo>
                  <a:lnTo>
                    <a:pt x="0" y="360"/>
                  </a:lnTo>
                  <a:lnTo>
                    <a:pt x="2" y="362"/>
                  </a:lnTo>
                  <a:lnTo>
                    <a:pt x="6" y="366"/>
                  </a:lnTo>
                  <a:lnTo>
                    <a:pt x="10" y="366"/>
                  </a:lnTo>
                  <a:lnTo>
                    <a:pt x="228" y="366"/>
                  </a:lnTo>
                  <a:lnTo>
                    <a:pt x="228" y="366"/>
                  </a:lnTo>
                  <a:lnTo>
                    <a:pt x="232" y="366"/>
                  </a:lnTo>
                  <a:lnTo>
                    <a:pt x="234" y="362"/>
                  </a:lnTo>
                  <a:lnTo>
                    <a:pt x="236" y="360"/>
                  </a:lnTo>
                  <a:lnTo>
                    <a:pt x="238" y="356"/>
                  </a:lnTo>
                  <a:lnTo>
                    <a:pt x="238" y="332"/>
                  </a:lnTo>
                  <a:lnTo>
                    <a:pt x="238" y="332"/>
                  </a:lnTo>
                  <a:lnTo>
                    <a:pt x="236" y="328"/>
                  </a:lnTo>
                  <a:lnTo>
                    <a:pt x="234" y="326"/>
                  </a:lnTo>
                  <a:lnTo>
                    <a:pt x="232" y="322"/>
                  </a:lnTo>
                  <a:lnTo>
                    <a:pt x="228" y="322"/>
                  </a:lnTo>
                  <a:lnTo>
                    <a:pt x="228" y="322"/>
                  </a:lnTo>
                  <a:close/>
                  <a:moveTo>
                    <a:pt x="114" y="262"/>
                  </a:moveTo>
                  <a:lnTo>
                    <a:pt x="16" y="206"/>
                  </a:lnTo>
                  <a:lnTo>
                    <a:pt x="6" y="222"/>
                  </a:lnTo>
                  <a:lnTo>
                    <a:pt x="104" y="278"/>
                  </a:lnTo>
                  <a:lnTo>
                    <a:pt x="114" y="262"/>
                  </a:lnTo>
                  <a:close/>
                  <a:moveTo>
                    <a:pt x="46" y="208"/>
                  </a:moveTo>
                  <a:lnTo>
                    <a:pt x="96" y="236"/>
                  </a:lnTo>
                  <a:lnTo>
                    <a:pt x="96" y="236"/>
                  </a:lnTo>
                  <a:lnTo>
                    <a:pt x="102" y="238"/>
                  </a:lnTo>
                  <a:lnTo>
                    <a:pt x="102" y="238"/>
                  </a:lnTo>
                  <a:lnTo>
                    <a:pt x="106" y="238"/>
                  </a:lnTo>
                  <a:lnTo>
                    <a:pt x="110" y="234"/>
                  </a:lnTo>
                  <a:lnTo>
                    <a:pt x="154" y="156"/>
                  </a:lnTo>
                  <a:lnTo>
                    <a:pt x="154" y="156"/>
                  </a:lnTo>
                  <a:lnTo>
                    <a:pt x="148" y="158"/>
                  </a:lnTo>
                  <a:lnTo>
                    <a:pt x="148" y="158"/>
                  </a:lnTo>
                  <a:lnTo>
                    <a:pt x="140" y="156"/>
                  </a:lnTo>
                  <a:lnTo>
                    <a:pt x="132" y="154"/>
                  </a:lnTo>
                  <a:lnTo>
                    <a:pt x="126" y="150"/>
                  </a:lnTo>
                  <a:lnTo>
                    <a:pt x="120" y="146"/>
                  </a:lnTo>
                  <a:lnTo>
                    <a:pt x="116" y="140"/>
                  </a:lnTo>
                  <a:lnTo>
                    <a:pt x="112" y="134"/>
                  </a:lnTo>
                  <a:lnTo>
                    <a:pt x="110" y="126"/>
                  </a:lnTo>
                  <a:lnTo>
                    <a:pt x="110" y="120"/>
                  </a:lnTo>
                  <a:lnTo>
                    <a:pt x="110" y="120"/>
                  </a:lnTo>
                  <a:lnTo>
                    <a:pt x="110" y="112"/>
                  </a:lnTo>
                  <a:lnTo>
                    <a:pt x="112" y="104"/>
                  </a:lnTo>
                  <a:lnTo>
                    <a:pt x="116" y="98"/>
                  </a:lnTo>
                  <a:lnTo>
                    <a:pt x="120" y="92"/>
                  </a:lnTo>
                  <a:lnTo>
                    <a:pt x="126" y="88"/>
                  </a:lnTo>
                  <a:lnTo>
                    <a:pt x="132" y="84"/>
                  </a:lnTo>
                  <a:lnTo>
                    <a:pt x="140" y="82"/>
                  </a:lnTo>
                  <a:lnTo>
                    <a:pt x="148" y="82"/>
                  </a:lnTo>
                  <a:lnTo>
                    <a:pt x="148" y="82"/>
                  </a:lnTo>
                  <a:lnTo>
                    <a:pt x="160" y="84"/>
                  </a:lnTo>
                  <a:lnTo>
                    <a:pt x="170" y="88"/>
                  </a:lnTo>
                  <a:lnTo>
                    <a:pt x="178" y="96"/>
                  </a:lnTo>
                  <a:lnTo>
                    <a:pt x="184" y="106"/>
                  </a:lnTo>
                  <a:lnTo>
                    <a:pt x="200" y="78"/>
                  </a:lnTo>
                  <a:lnTo>
                    <a:pt x="200" y="78"/>
                  </a:lnTo>
                  <a:lnTo>
                    <a:pt x="202" y="76"/>
                  </a:lnTo>
                  <a:lnTo>
                    <a:pt x="200" y="72"/>
                  </a:lnTo>
                  <a:lnTo>
                    <a:pt x="200" y="72"/>
                  </a:lnTo>
                  <a:lnTo>
                    <a:pt x="200" y="68"/>
                  </a:lnTo>
                  <a:lnTo>
                    <a:pt x="196" y="66"/>
                  </a:lnTo>
                  <a:lnTo>
                    <a:pt x="184" y="58"/>
                  </a:lnTo>
                  <a:lnTo>
                    <a:pt x="196" y="40"/>
                  </a:lnTo>
                  <a:lnTo>
                    <a:pt x="206" y="46"/>
                  </a:lnTo>
                  <a:lnTo>
                    <a:pt x="216" y="30"/>
                  </a:lnTo>
                  <a:lnTo>
                    <a:pt x="166" y="0"/>
                  </a:lnTo>
                  <a:lnTo>
                    <a:pt x="156" y="16"/>
                  </a:lnTo>
                  <a:lnTo>
                    <a:pt x="168" y="24"/>
                  </a:lnTo>
                  <a:lnTo>
                    <a:pt x="156" y="42"/>
                  </a:lnTo>
                  <a:lnTo>
                    <a:pt x="144" y="36"/>
                  </a:lnTo>
                  <a:lnTo>
                    <a:pt x="144" y="36"/>
                  </a:lnTo>
                  <a:lnTo>
                    <a:pt x="142" y="34"/>
                  </a:lnTo>
                  <a:lnTo>
                    <a:pt x="138" y="34"/>
                  </a:lnTo>
                  <a:lnTo>
                    <a:pt x="134" y="36"/>
                  </a:lnTo>
                  <a:lnTo>
                    <a:pt x="132" y="40"/>
                  </a:lnTo>
                  <a:lnTo>
                    <a:pt x="42" y="194"/>
                  </a:lnTo>
                  <a:lnTo>
                    <a:pt x="42" y="194"/>
                  </a:lnTo>
                  <a:lnTo>
                    <a:pt x="40" y="198"/>
                  </a:lnTo>
                  <a:lnTo>
                    <a:pt x="42" y="202"/>
                  </a:lnTo>
                  <a:lnTo>
                    <a:pt x="42" y="202"/>
                  </a:lnTo>
                  <a:lnTo>
                    <a:pt x="42" y="204"/>
                  </a:lnTo>
                  <a:lnTo>
                    <a:pt x="46" y="208"/>
                  </a:lnTo>
                  <a:lnTo>
                    <a:pt x="46" y="20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p:graphicFrame>
        <p:nvGraphicFramePr>
          <p:cNvPr id="3" name="Diagramm 2"/>
          <p:cNvGraphicFramePr/>
          <p:nvPr>
            <p:extLst>
              <p:ext uri="{D42A27DB-BD31-4B8C-83A1-F6EECF244321}">
                <p14:modId xmlns:p14="http://schemas.microsoft.com/office/powerpoint/2010/main" val="4081589701"/>
              </p:ext>
            </p:extLst>
          </p:nvPr>
        </p:nvGraphicFramePr>
        <p:xfrm>
          <a:off x="923975" y="1196752"/>
          <a:ext cx="7272808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152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feld 18"/>
          <p:cNvSpPr txBox="1"/>
          <p:nvPr/>
        </p:nvSpPr>
        <p:spPr>
          <a:xfrm>
            <a:off x="3322214" y="6475958"/>
            <a:ext cx="574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Leitfähigkeit SAA-007                     </a:t>
            </a:r>
            <a:r>
              <a:rPr lang="de-DE" sz="1400" dirty="0" smtClean="0"/>
              <a:t>Stand: 25.10.2023        Folie 6/12</a:t>
            </a:r>
            <a:endParaRPr lang="de-DE" dirty="0"/>
          </a:p>
        </p:txBody>
      </p:sp>
      <p:sp>
        <p:nvSpPr>
          <p:cNvPr id="24" name="Textfeld 23"/>
          <p:cNvSpPr txBox="1"/>
          <p:nvPr/>
        </p:nvSpPr>
        <p:spPr>
          <a:xfrm>
            <a:off x="582896" y="1628800"/>
            <a:ext cx="6177284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>
              <a:lnSpc>
                <a:spcPct val="150000"/>
              </a:lnSpc>
            </a:pPr>
            <a:r>
              <a:rPr lang="de-DE" sz="2000" dirty="0" smtClean="0"/>
              <a:t>Die </a:t>
            </a:r>
            <a:r>
              <a:rPr lang="de-DE" sz="2000" dirty="0"/>
              <a:t>Angabe der Ergebnisse erfolgt </a:t>
            </a:r>
            <a:r>
              <a:rPr lang="de-DE" sz="2000" dirty="0" smtClean="0"/>
              <a:t>mit </a:t>
            </a:r>
            <a:r>
              <a:rPr lang="de-DE" sz="2000" dirty="0"/>
              <a:t>3 signifikanten Stellen in µS/cm oder </a:t>
            </a:r>
            <a:r>
              <a:rPr lang="de-DE" sz="2000" dirty="0" err="1"/>
              <a:t>mS</a:t>
            </a:r>
            <a:r>
              <a:rPr lang="de-DE" sz="2000" dirty="0"/>
              <a:t>/cm (Gerät schaltet automatisch um oder Umrechnungsfaktor = 1000 bei </a:t>
            </a:r>
            <a:r>
              <a:rPr lang="de-DE" sz="2000" dirty="0" err="1"/>
              <a:t>mS</a:t>
            </a:r>
            <a:r>
              <a:rPr lang="de-DE" sz="2000" dirty="0"/>
              <a:t> in </a:t>
            </a:r>
            <a:r>
              <a:rPr lang="de-DE" sz="2000" dirty="0" smtClean="0"/>
              <a:t>µS) </a:t>
            </a:r>
            <a:r>
              <a:rPr lang="de-DE" sz="2000" dirty="0"/>
              <a:t>unter Angabe der Bezugstemperatur</a:t>
            </a:r>
            <a:r>
              <a:rPr lang="de-DE" sz="2000" dirty="0" smtClean="0"/>
              <a:t>.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043608" y="619184"/>
            <a:ext cx="49685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 smtClean="0"/>
              <a:t>Auswertung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3831320" y="3789040"/>
            <a:ext cx="1244736" cy="43204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2,73</a:t>
            </a:r>
            <a:r>
              <a:rPr lang="de-DE" dirty="0" smtClean="0"/>
              <a:t> </a:t>
            </a:r>
            <a:r>
              <a:rPr lang="de-DE" dirty="0" err="1" smtClean="0"/>
              <a:t>mS</a:t>
            </a:r>
            <a:endParaRPr lang="de-DE" dirty="0"/>
          </a:p>
        </p:txBody>
      </p:sp>
      <p:sp>
        <p:nvSpPr>
          <p:cNvPr id="26" name="Abgerundetes Rechteck 25"/>
          <p:cNvSpPr/>
          <p:nvPr/>
        </p:nvSpPr>
        <p:spPr>
          <a:xfrm>
            <a:off x="5487504" y="3789040"/>
            <a:ext cx="1244736" cy="43204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273</a:t>
            </a:r>
            <a:r>
              <a:rPr lang="de-DE" dirty="0" smtClean="0"/>
              <a:t>0 µS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1488696" y="3717032"/>
            <a:ext cx="66116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lnSpc>
                <a:spcPct val="150000"/>
              </a:lnSpc>
            </a:pPr>
            <a:r>
              <a:rPr lang="de-DE" dirty="0" smtClean="0"/>
              <a:t>Beispiel </a:t>
            </a:r>
            <a:r>
              <a:rPr lang="de-DE" dirty="0" err="1" smtClean="0"/>
              <a:t>Umrechung</a:t>
            </a:r>
            <a:r>
              <a:rPr lang="de-DE" dirty="0" smtClean="0"/>
              <a:t>:</a:t>
            </a:r>
            <a:r>
              <a:rPr lang="de-DE" dirty="0"/>
              <a:t>	</a:t>
            </a:r>
            <a:r>
              <a:rPr lang="de-DE" dirty="0" smtClean="0"/>
              <a:t>	</a:t>
            </a:r>
            <a:r>
              <a:rPr lang="de-DE" dirty="0" smtClean="0"/>
              <a:t>=</a:t>
            </a:r>
          </a:p>
          <a:p>
            <a:pPr hangingPunct="0">
              <a:lnSpc>
                <a:spcPct val="150000"/>
              </a:lnSpc>
            </a:pPr>
            <a:endParaRPr lang="de-DE" dirty="0" smtClean="0"/>
          </a:p>
          <a:p>
            <a:pPr hangingPunct="0">
              <a:lnSpc>
                <a:spcPct val="150000"/>
              </a:lnSpc>
            </a:pPr>
            <a:r>
              <a:rPr lang="de-DE" dirty="0" smtClean="0"/>
              <a:t>Beispiel Ergebnisangabe:  	1046 </a:t>
            </a:r>
            <a:r>
              <a:rPr lang="de-DE" dirty="0"/>
              <a:t>µS/cm, </a:t>
            </a:r>
            <a:endParaRPr lang="de-DE" dirty="0" smtClean="0"/>
          </a:p>
          <a:p>
            <a:pPr hangingPunct="0">
              <a:lnSpc>
                <a:spcPct val="150000"/>
              </a:lnSpc>
            </a:pPr>
            <a:r>
              <a:rPr lang="de-DE" dirty="0"/>
              <a:t>	</a:t>
            </a:r>
            <a:r>
              <a:rPr lang="de-DE" dirty="0" smtClean="0"/>
              <a:t>		Messtemperatur </a:t>
            </a:r>
            <a:r>
              <a:rPr lang="de-DE" dirty="0"/>
              <a:t>24,2°C, </a:t>
            </a:r>
            <a:endParaRPr lang="de-DE" dirty="0" smtClean="0"/>
          </a:p>
          <a:p>
            <a:pPr hangingPunct="0">
              <a:lnSpc>
                <a:spcPct val="150000"/>
              </a:lnSpc>
            </a:pPr>
            <a:r>
              <a:rPr lang="de-DE" dirty="0"/>
              <a:t>	</a:t>
            </a:r>
            <a:r>
              <a:rPr lang="de-DE" dirty="0" smtClean="0"/>
              <a:t>		Bezugstemperatur </a:t>
            </a:r>
            <a:r>
              <a:rPr lang="de-DE" dirty="0"/>
              <a:t>25°C	</a:t>
            </a:r>
            <a:endParaRPr lang="de-DE" dirty="0" smtClean="0"/>
          </a:p>
          <a:p>
            <a:pPr hangingPunct="0">
              <a:lnSpc>
                <a:spcPct val="150000"/>
              </a:lnSpc>
            </a:pPr>
            <a:r>
              <a:rPr lang="de-DE" dirty="0"/>
              <a:t>	</a:t>
            </a:r>
            <a:r>
              <a:rPr lang="de-DE" dirty="0" smtClean="0"/>
              <a:t>		1050 </a:t>
            </a:r>
            <a:r>
              <a:rPr lang="de-DE" dirty="0"/>
              <a:t>µS/cm bei </a:t>
            </a:r>
            <a:r>
              <a:rPr lang="de-DE" dirty="0" smtClean="0"/>
              <a:t>25°C</a:t>
            </a:r>
            <a:endParaRPr lang="de-DE" dirty="0"/>
          </a:p>
        </p:txBody>
      </p:sp>
      <p:grpSp>
        <p:nvGrpSpPr>
          <p:cNvPr id="28" name="Group 6320"/>
          <p:cNvGrpSpPr/>
          <p:nvPr/>
        </p:nvGrpSpPr>
        <p:grpSpPr>
          <a:xfrm>
            <a:off x="611608" y="618071"/>
            <a:ext cx="432000" cy="432000"/>
            <a:chOff x="7867755" y="4690710"/>
            <a:chExt cx="612000" cy="612000"/>
          </a:xfrm>
        </p:grpSpPr>
        <p:sp>
          <p:nvSpPr>
            <p:cNvPr id="29" name="Oval 161"/>
            <p:cNvSpPr/>
            <p:nvPr/>
          </p:nvSpPr>
          <p:spPr bwMode="ltGray">
            <a:xfrm>
              <a:off x="7867755" y="4690710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0" name="Freeform 4849"/>
            <p:cNvSpPr>
              <a:spLocks noEditPoints="1"/>
            </p:cNvSpPr>
            <p:nvPr/>
          </p:nvSpPr>
          <p:spPr bwMode="auto">
            <a:xfrm>
              <a:off x="7975966" y="4844837"/>
              <a:ext cx="394802" cy="319253"/>
            </a:xfrm>
            <a:custGeom>
              <a:avLst/>
              <a:gdLst>
                <a:gd name="T0" fmla="*/ 0 w 324"/>
                <a:gd name="T1" fmla="*/ 136 h 262"/>
                <a:gd name="T2" fmla="*/ 0 w 324"/>
                <a:gd name="T3" fmla="*/ 132 h 262"/>
                <a:gd name="T4" fmla="*/ 6 w 324"/>
                <a:gd name="T5" fmla="*/ 126 h 262"/>
                <a:gd name="T6" fmla="*/ 46 w 324"/>
                <a:gd name="T7" fmla="*/ 126 h 262"/>
                <a:gd name="T8" fmla="*/ 50 w 324"/>
                <a:gd name="T9" fmla="*/ 126 h 262"/>
                <a:gd name="T10" fmla="*/ 56 w 324"/>
                <a:gd name="T11" fmla="*/ 132 h 262"/>
                <a:gd name="T12" fmla="*/ 56 w 324"/>
                <a:gd name="T13" fmla="*/ 212 h 262"/>
                <a:gd name="T14" fmla="*/ 56 w 324"/>
                <a:gd name="T15" fmla="*/ 216 h 262"/>
                <a:gd name="T16" fmla="*/ 50 w 324"/>
                <a:gd name="T17" fmla="*/ 220 h 262"/>
                <a:gd name="T18" fmla="*/ 10 w 324"/>
                <a:gd name="T19" fmla="*/ 222 h 262"/>
                <a:gd name="T20" fmla="*/ 6 w 324"/>
                <a:gd name="T21" fmla="*/ 220 h 262"/>
                <a:gd name="T22" fmla="*/ 0 w 324"/>
                <a:gd name="T23" fmla="*/ 216 h 262"/>
                <a:gd name="T24" fmla="*/ 0 w 324"/>
                <a:gd name="T25" fmla="*/ 212 h 262"/>
                <a:gd name="T26" fmla="*/ 136 w 324"/>
                <a:gd name="T27" fmla="*/ 222 h 262"/>
                <a:gd name="T28" fmla="*/ 140 w 324"/>
                <a:gd name="T29" fmla="*/ 220 h 262"/>
                <a:gd name="T30" fmla="*/ 144 w 324"/>
                <a:gd name="T31" fmla="*/ 216 h 262"/>
                <a:gd name="T32" fmla="*/ 146 w 324"/>
                <a:gd name="T33" fmla="*/ 58 h 262"/>
                <a:gd name="T34" fmla="*/ 144 w 324"/>
                <a:gd name="T35" fmla="*/ 54 h 262"/>
                <a:gd name="T36" fmla="*/ 140 w 324"/>
                <a:gd name="T37" fmla="*/ 50 h 262"/>
                <a:gd name="T38" fmla="*/ 100 w 324"/>
                <a:gd name="T39" fmla="*/ 48 h 262"/>
                <a:gd name="T40" fmla="*/ 96 w 324"/>
                <a:gd name="T41" fmla="*/ 50 h 262"/>
                <a:gd name="T42" fmla="*/ 90 w 324"/>
                <a:gd name="T43" fmla="*/ 54 h 262"/>
                <a:gd name="T44" fmla="*/ 90 w 324"/>
                <a:gd name="T45" fmla="*/ 212 h 262"/>
                <a:gd name="T46" fmla="*/ 90 w 324"/>
                <a:gd name="T47" fmla="*/ 216 h 262"/>
                <a:gd name="T48" fmla="*/ 96 w 324"/>
                <a:gd name="T49" fmla="*/ 220 h 262"/>
                <a:gd name="T50" fmla="*/ 100 w 324"/>
                <a:gd name="T51" fmla="*/ 222 h 262"/>
                <a:gd name="T52" fmla="*/ 224 w 324"/>
                <a:gd name="T53" fmla="*/ 222 h 262"/>
                <a:gd name="T54" fmla="*/ 228 w 324"/>
                <a:gd name="T55" fmla="*/ 220 h 262"/>
                <a:gd name="T56" fmla="*/ 234 w 324"/>
                <a:gd name="T57" fmla="*/ 216 h 262"/>
                <a:gd name="T58" fmla="*/ 234 w 324"/>
                <a:gd name="T59" fmla="*/ 86 h 262"/>
                <a:gd name="T60" fmla="*/ 234 w 324"/>
                <a:gd name="T61" fmla="*/ 82 h 262"/>
                <a:gd name="T62" fmla="*/ 228 w 324"/>
                <a:gd name="T63" fmla="*/ 76 h 262"/>
                <a:gd name="T64" fmla="*/ 188 w 324"/>
                <a:gd name="T65" fmla="*/ 76 h 262"/>
                <a:gd name="T66" fmla="*/ 184 w 324"/>
                <a:gd name="T67" fmla="*/ 76 h 262"/>
                <a:gd name="T68" fmla="*/ 180 w 324"/>
                <a:gd name="T69" fmla="*/ 82 h 262"/>
                <a:gd name="T70" fmla="*/ 178 w 324"/>
                <a:gd name="T71" fmla="*/ 212 h 262"/>
                <a:gd name="T72" fmla="*/ 180 w 324"/>
                <a:gd name="T73" fmla="*/ 216 h 262"/>
                <a:gd name="T74" fmla="*/ 184 w 324"/>
                <a:gd name="T75" fmla="*/ 220 h 262"/>
                <a:gd name="T76" fmla="*/ 188 w 324"/>
                <a:gd name="T77" fmla="*/ 222 h 262"/>
                <a:gd name="T78" fmla="*/ 278 w 324"/>
                <a:gd name="T79" fmla="*/ 0 h 262"/>
                <a:gd name="T80" fmla="*/ 274 w 324"/>
                <a:gd name="T81" fmla="*/ 0 h 262"/>
                <a:gd name="T82" fmla="*/ 268 w 324"/>
                <a:gd name="T83" fmla="*/ 6 h 262"/>
                <a:gd name="T84" fmla="*/ 268 w 324"/>
                <a:gd name="T85" fmla="*/ 212 h 262"/>
                <a:gd name="T86" fmla="*/ 268 w 324"/>
                <a:gd name="T87" fmla="*/ 216 h 262"/>
                <a:gd name="T88" fmla="*/ 274 w 324"/>
                <a:gd name="T89" fmla="*/ 220 h 262"/>
                <a:gd name="T90" fmla="*/ 314 w 324"/>
                <a:gd name="T91" fmla="*/ 222 h 262"/>
                <a:gd name="T92" fmla="*/ 318 w 324"/>
                <a:gd name="T93" fmla="*/ 220 h 262"/>
                <a:gd name="T94" fmla="*/ 324 w 324"/>
                <a:gd name="T95" fmla="*/ 216 h 262"/>
                <a:gd name="T96" fmla="*/ 324 w 324"/>
                <a:gd name="T97" fmla="*/ 10 h 262"/>
                <a:gd name="T98" fmla="*/ 324 w 324"/>
                <a:gd name="T99" fmla="*/ 6 h 262"/>
                <a:gd name="T100" fmla="*/ 318 w 324"/>
                <a:gd name="T101" fmla="*/ 0 h 262"/>
                <a:gd name="T102" fmla="*/ 314 w 324"/>
                <a:gd name="T103" fmla="*/ 0 h 262"/>
                <a:gd name="T104" fmla="*/ 0 w 324"/>
                <a:gd name="T105" fmla="*/ 242 h 262"/>
                <a:gd name="T106" fmla="*/ 324 w 324"/>
                <a:gd name="T107" fmla="*/ 262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24" h="262">
                  <a:moveTo>
                    <a:pt x="0" y="212"/>
                  </a:moveTo>
                  <a:lnTo>
                    <a:pt x="0" y="136"/>
                  </a:lnTo>
                  <a:lnTo>
                    <a:pt x="0" y="136"/>
                  </a:lnTo>
                  <a:lnTo>
                    <a:pt x="0" y="132"/>
                  </a:lnTo>
                  <a:lnTo>
                    <a:pt x="2" y="128"/>
                  </a:lnTo>
                  <a:lnTo>
                    <a:pt x="6" y="126"/>
                  </a:lnTo>
                  <a:lnTo>
                    <a:pt x="10" y="126"/>
                  </a:lnTo>
                  <a:lnTo>
                    <a:pt x="46" y="126"/>
                  </a:lnTo>
                  <a:lnTo>
                    <a:pt x="46" y="126"/>
                  </a:lnTo>
                  <a:lnTo>
                    <a:pt x="50" y="126"/>
                  </a:lnTo>
                  <a:lnTo>
                    <a:pt x="54" y="128"/>
                  </a:lnTo>
                  <a:lnTo>
                    <a:pt x="56" y="132"/>
                  </a:lnTo>
                  <a:lnTo>
                    <a:pt x="56" y="136"/>
                  </a:lnTo>
                  <a:lnTo>
                    <a:pt x="56" y="212"/>
                  </a:lnTo>
                  <a:lnTo>
                    <a:pt x="56" y="212"/>
                  </a:lnTo>
                  <a:lnTo>
                    <a:pt x="56" y="216"/>
                  </a:lnTo>
                  <a:lnTo>
                    <a:pt x="54" y="218"/>
                  </a:lnTo>
                  <a:lnTo>
                    <a:pt x="50" y="220"/>
                  </a:lnTo>
                  <a:lnTo>
                    <a:pt x="46" y="222"/>
                  </a:lnTo>
                  <a:lnTo>
                    <a:pt x="10" y="222"/>
                  </a:lnTo>
                  <a:lnTo>
                    <a:pt x="10" y="222"/>
                  </a:lnTo>
                  <a:lnTo>
                    <a:pt x="6" y="220"/>
                  </a:lnTo>
                  <a:lnTo>
                    <a:pt x="2" y="218"/>
                  </a:lnTo>
                  <a:lnTo>
                    <a:pt x="0" y="216"/>
                  </a:lnTo>
                  <a:lnTo>
                    <a:pt x="0" y="212"/>
                  </a:lnTo>
                  <a:lnTo>
                    <a:pt x="0" y="212"/>
                  </a:lnTo>
                  <a:close/>
                  <a:moveTo>
                    <a:pt x="100" y="222"/>
                  </a:moveTo>
                  <a:lnTo>
                    <a:pt x="136" y="222"/>
                  </a:lnTo>
                  <a:lnTo>
                    <a:pt x="136" y="222"/>
                  </a:lnTo>
                  <a:lnTo>
                    <a:pt x="140" y="220"/>
                  </a:lnTo>
                  <a:lnTo>
                    <a:pt x="142" y="218"/>
                  </a:lnTo>
                  <a:lnTo>
                    <a:pt x="144" y="216"/>
                  </a:lnTo>
                  <a:lnTo>
                    <a:pt x="146" y="212"/>
                  </a:lnTo>
                  <a:lnTo>
                    <a:pt x="146" y="58"/>
                  </a:lnTo>
                  <a:lnTo>
                    <a:pt x="146" y="58"/>
                  </a:lnTo>
                  <a:lnTo>
                    <a:pt x="144" y="54"/>
                  </a:lnTo>
                  <a:lnTo>
                    <a:pt x="142" y="52"/>
                  </a:lnTo>
                  <a:lnTo>
                    <a:pt x="140" y="50"/>
                  </a:lnTo>
                  <a:lnTo>
                    <a:pt x="136" y="48"/>
                  </a:lnTo>
                  <a:lnTo>
                    <a:pt x="100" y="48"/>
                  </a:lnTo>
                  <a:lnTo>
                    <a:pt x="100" y="48"/>
                  </a:lnTo>
                  <a:lnTo>
                    <a:pt x="96" y="50"/>
                  </a:lnTo>
                  <a:lnTo>
                    <a:pt x="92" y="52"/>
                  </a:lnTo>
                  <a:lnTo>
                    <a:pt x="90" y="54"/>
                  </a:lnTo>
                  <a:lnTo>
                    <a:pt x="90" y="58"/>
                  </a:lnTo>
                  <a:lnTo>
                    <a:pt x="90" y="212"/>
                  </a:lnTo>
                  <a:lnTo>
                    <a:pt x="90" y="212"/>
                  </a:lnTo>
                  <a:lnTo>
                    <a:pt x="90" y="216"/>
                  </a:lnTo>
                  <a:lnTo>
                    <a:pt x="92" y="218"/>
                  </a:lnTo>
                  <a:lnTo>
                    <a:pt x="96" y="220"/>
                  </a:lnTo>
                  <a:lnTo>
                    <a:pt x="100" y="222"/>
                  </a:lnTo>
                  <a:lnTo>
                    <a:pt x="100" y="222"/>
                  </a:lnTo>
                  <a:close/>
                  <a:moveTo>
                    <a:pt x="188" y="222"/>
                  </a:moveTo>
                  <a:lnTo>
                    <a:pt x="224" y="222"/>
                  </a:lnTo>
                  <a:lnTo>
                    <a:pt x="224" y="222"/>
                  </a:lnTo>
                  <a:lnTo>
                    <a:pt x="228" y="220"/>
                  </a:lnTo>
                  <a:lnTo>
                    <a:pt x="232" y="218"/>
                  </a:lnTo>
                  <a:lnTo>
                    <a:pt x="234" y="216"/>
                  </a:lnTo>
                  <a:lnTo>
                    <a:pt x="234" y="212"/>
                  </a:lnTo>
                  <a:lnTo>
                    <a:pt x="234" y="86"/>
                  </a:lnTo>
                  <a:lnTo>
                    <a:pt x="234" y="86"/>
                  </a:lnTo>
                  <a:lnTo>
                    <a:pt x="234" y="82"/>
                  </a:lnTo>
                  <a:lnTo>
                    <a:pt x="232" y="78"/>
                  </a:lnTo>
                  <a:lnTo>
                    <a:pt x="228" y="76"/>
                  </a:lnTo>
                  <a:lnTo>
                    <a:pt x="224" y="76"/>
                  </a:lnTo>
                  <a:lnTo>
                    <a:pt x="188" y="76"/>
                  </a:lnTo>
                  <a:lnTo>
                    <a:pt x="188" y="76"/>
                  </a:lnTo>
                  <a:lnTo>
                    <a:pt x="184" y="76"/>
                  </a:lnTo>
                  <a:lnTo>
                    <a:pt x="182" y="78"/>
                  </a:lnTo>
                  <a:lnTo>
                    <a:pt x="180" y="82"/>
                  </a:lnTo>
                  <a:lnTo>
                    <a:pt x="178" y="86"/>
                  </a:lnTo>
                  <a:lnTo>
                    <a:pt x="178" y="212"/>
                  </a:lnTo>
                  <a:lnTo>
                    <a:pt x="178" y="212"/>
                  </a:lnTo>
                  <a:lnTo>
                    <a:pt x="180" y="216"/>
                  </a:lnTo>
                  <a:lnTo>
                    <a:pt x="182" y="218"/>
                  </a:lnTo>
                  <a:lnTo>
                    <a:pt x="184" y="220"/>
                  </a:lnTo>
                  <a:lnTo>
                    <a:pt x="188" y="222"/>
                  </a:lnTo>
                  <a:lnTo>
                    <a:pt x="188" y="222"/>
                  </a:lnTo>
                  <a:close/>
                  <a:moveTo>
                    <a:pt x="314" y="0"/>
                  </a:moveTo>
                  <a:lnTo>
                    <a:pt x="278" y="0"/>
                  </a:lnTo>
                  <a:lnTo>
                    <a:pt x="278" y="0"/>
                  </a:lnTo>
                  <a:lnTo>
                    <a:pt x="274" y="0"/>
                  </a:lnTo>
                  <a:lnTo>
                    <a:pt x="270" y="2"/>
                  </a:lnTo>
                  <a:lnTo>
                    <a:pt x="268" y="6"/>
                  </a:lnTo>
                  <a:lnTo>
                    <a:pt x="268" y="10"/>
                  </a:lnTo>
                  <a:lnTo>
                    <a:pt x="268" y="212"/>
                  </a:lnTo>
                  <a:lnTo>
                    <a:pt x="268" y="212"/>
                  </a:lnTo>
                  <a:lnTo>
                    <a:pt x="268" y="216"/>
                  </a:lnTo>
                  <a:lnTo>
                    <a:pt x="270" y="218"/>
                  </a:lnTo>
                  <a:lnTo>
                    <a:pt x="274" y="220"/>
                  </a:lnTo>
                  <a:lnTo>
                    <a:pt x="278" y="222"/>
                  </a:lnTo>
                  <a:lnTo>
                    <a:pt x="314" y="222"/>
                  </a:lnTo>
                  <a:lnTo>
                    <a:pt x="314" y="222"/>
                  </a:lnTo>
                  <a:lnTo>
                    <a:pt x="318" y="220"/>
                  </a:lnTo>
                  <a:lnTo>
                    <a:pt x="322" y="218"/>
                  </a:lnTo>
                  <a:lnTo>
                    <a:pt x="324" y="216"/>
                  </a:lnTo>
                  <a:lnTo>
                    <a:pt x="324" y="212"/>
                  </a:lnTo>
                  <a:lnTo>
                    <a:pt x="324" y="10"/>
                  </a:lnTo>
                  <a:lnTo>
                    <a:pt x="324" y="10"/>
                  </a:lnTo>
                  <a:lnTo>
                    <a:pt x="324" y="6"/>
                  </a:lnTo>
                  <a:lnTo>
                    <a:pt x="322" y="2"/>
                  </a:lnTo>
                  <a:lnTo>
                    <a:pt x="318" y="0"/>
                  </a:lnTo>
                  <a:lnTo>
                    <a:pt x="314" y="0"/>
                  </a:lnTo>
                  <a:lnTo>
                    <a:pt x="314" y="0"/>
                  </a:lnTo>
                  <a:close/>
                  <a:moveTo>
                    <a:pt x="324" y="242"/>
                  </a:moveTo>
                  <a:lnTo>
                    <a:pt x="0" y="242"/>
                  </a:lnTo>
                  <a:lnTo>
                    <a:pt x="0" y="262"/>
                  </a:lnTo>
                  <a:lnTo>
                    <a:pt x="324" y="262"/>
                  </a:lnTo>
                  <a:lnTo>
                    <a:pt x="324" y="24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422529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feld 18"/>
          <p:cNvSpPr txBox="1"/>
          <p:nvPr/>
        </p:nvSpPr>
        <p:spPr>
          <a:xfrm>
            <a:off x="3322214" y="6475958"/>
            <a:ext cx="574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Leitfähigkeit SAA-007                     </a:t>
            </a:r>
            <a:r>
              <a:rPr lang="de-DE" sz="1400" dirty="0" smtClean="0"/>
              <a:t>Stand: 25.10.2023        Folie 7/12</a:t>
            </a:r>
            <a:endParaRPr lang="de-DE" dirty="0"/>
          </a:p>
        </p:txBody>
      </p:sp>
      <p:sp>
        <p:nvSpPr>
          <p:cNvPr id="28" name="Textfeld 27"/>
          <p:cNvSpPr txBox="1"/>
          <p:nvPr/>
        </p:nvSpPr>
        <p:spPr>
          <a:xfrm>
            <a:off x="554956" y="1142404"/>
            <a:ext cx="80494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de-DE" dirty="0"/>
              <a:t>Wöchentlich werden die </a:t>
            </a:r>
            <a:r>
              <a:rPr lang="de-DE" dirty="0" err="1"/>
              <a:t>Kaliumchloridlösung</a:t>
            </a:r>
            <a:r>
              <a:rPr lang="de-DE" dirty="0"/>
              <a:t> A, B und C überprüft (max. </a:t>
            </a:r>
            <a:r>
              <a:rPr lang="de-DE" dirty="0" smtClean="0"/>
              <a:t>Abweichung: </a:t>
            </a:r>
            <a:r>
              <a:rPr lang="de-DE" dirty="0"/>
              <a:t>2% vom Soll) und in Kontrollkarten (Qualitätszielkarten) eingetragen. Arbeitstäglich wird eine Kontrollprobe entsprechend Messbereich der Proben gemessen und im Probenheft notiert. </a:t>
            </a:r>
          </a:p>
          <a:p>
            <a:pPr hangingPunct="0"/>
            <a:endParaRPr lang="de-DE" dirty="0"/>
          </a:p>
          <a:p>
            <a:pPr hangingPunct="0"/>
            <a:r>
              <a:rPr lang="de-DE" dirty="0"/>
              <a:t>2% -Abweichung für </a:t>
            </a:r>
            <a:r>
              <a:rPr lang="de-DE" dirty="0" smtClean="0"/>
              <a:t>Standardlösungen entsprechen</a:t>
            </a:r>
            <a:endParaRPr lang="de-DE" dirty="0"/>
          </a:p>
          <a:p>
            <a:pPr hangingPunct="0"/>
            <a:endParaRPr lang="de-DE" dirty="0" smtClean="0"/>
          </a:p>
          <a:p>
            <a:pPr hangingPunct="0"/>
            <a:endParaRPr lang="de-DE" dirty="0"/>
          </a:p>
          <a:p>
            <a:pPr hangingPunct="0"/>
            <a:endParaRPr lang="de-DE" dirty="0" smtClean="0"/>
          </a:p>
          <a:p>
            <a:pPr hangingPunct="0"/>
            <a:endParaRPr lang="de-DE" dirty="0"/>
          </a:p>
          <a:p>
            <a:pPr hangingPunct="0"/>
            <a:endParaRPr lang="de-DE" dirty="0" smtClean="0"/>
          </a:p>
          <a:p>
            <a:pPr hangingPunct="0"/>
            <a:endParaRPr lang="de-DE" dirty="0"/>
          </a:p>
          <a:p>
            <a:pPr hangingPunct="0"/>
            <a:endParaRPr lang="de-DE" dirty="0" smtClean="0"/>
          </a:p>
          <a:p>
            <a:pPr hangingPunct="0"/>
            <a:r>
              <a:rPr lang="de-DE" dirty="0"/>
              <a:t>				</a:t>
            </a:r>
          </a:p>
          <a:p>
            <a:pPr hangingPunct="0"/>
            <a:r>
              <a:rPr lang="de-DE" dirty="0"/>
              <a:t>Doppelbestimmung der Probe: max. 5% Abweichung</a:t>
            </a:r>
          </a:p>
          <a:p>
            <a:pPr hangingPunct="0"/>
            <a:endParaRPr lang="de-DE" dirty="0"/>
          </a:p>
        </p:txBody>
      </p:sp>
      <p:sp>
        <p:nvSpPr>
          <p:cNvPr id="29" name="Textfeld 28"/>
          <p:cNvSpPr txBox="1"/>
          <p:nvPr/>
        </p:nvSpPr>
        <p:spPr>
          <a:xfrm>
            <a:off x="1043608" y="528340"/>
            <a:ext cx="49685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 smtClean="0"/>
              <a:t>Qualitätssicherung</a:t>
            </a:r>
          </a:p>
        </p:txBody>
      </p:sp>
      <p:sp>
        <p:nvSpPr>
          <p:cNvPr id="2" name="Flussdiagramm: Magnetplattenspeicher 1"/>
          <p:cNvSpPr/>
          <p:nvPr/>
        </p:nvSpPr>
        <p:spPr>
          <a:xfrm>
            <a:off x="1716297" y="3068960"/>
            <a:ext cx="1668967" cy="1800200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Lösung A</a:t>
            </a:r>
            <a:r>
              <a:rPr lang="de-DE" dirty="0" smtClean="0"/>
              <a:t> (25°C)</a:t>
            </a:r>
          </a:p>
          <a:p>
            <a:pPr algn="ctr"/>
            <a:r>
              <a:rPr lang="de-DE" dirty="0"/>
              <a:t>12900 ± 258 µS/cm</a:t>
            </a:r>
          </a:p>
        </p:txBody>
      </p:sp>
      <p:sp>
        <p:nvSpPr>
          <p:cNvPr id="25" name="Flussdiagramm: Magnetplattenspeicher 24"/>
          <p:cNvSpPr/>
          <p:nvPr/>
        </p:nvSpPr>
        <p:spPr>
          <a:xfrm>
            <a:off x="3745218" y="3068960"/>
            <a:ext cx="1668967" cy="1800200"/>
          </a:xfrm>
          <a:prstGeom prst="flowChartMagneticDisk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Lösung B</a:t>
            </a:r>
            <a:r>
              <a:rPr lang="de-DE" dirty="0" smtClean="0"/>
              <a:t> (25°C)</a:t>
            </a:r>
          </a:p>
          <a:p>
            <a:pPr algn="ctr"/>
            <a:r>
              <a:rPr lang="de-DE" dirty="0"/>
              <a:t>1413 ± 28 µS/cm</a:t>
            </a:r>
          </a:p>
        </p:txBody>
      </p:sp>
      <p:sp>
        <p:nvSpPr>
          <p:cNvPr id="31" name="Flussdiagramm: Magnetplattenspeicher 30"/>
          <p:cNvSpPr/>
          <p:nvPr/>
        </p:nvSpPr>
        <p:spPr>
          <a:xfrm>
            <a:off x="5782313" y="3068960"/>
            <a:ext cx="1668967" cy="18002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Lösung C</a:t>
            </a:r>
            <a:r>
              <a:rPr lang="de-DE" dirty="0" smtClean="0"/>
              <a:t> (25°C)</a:t>
            </a:r>
          </a:p>
          <a:p>
            <a:pPr algn="ctr"/>
            <a:r>
              <a:rPr lang="de-DE" dirty="0"/>
              <a:t>147 ± 3 µS/cm</a:t>
            </a:r>
          </a:p>
        </p:txBody>
      </p:sp>
      <p:grpSp>
        <p:nvGrpSpPr>
          <p:cNvPr id="24" name="Group 104"/>
          <p:cNvGrpSpPr/>
          <p:nvPr/>
        </p:nvGrpSpPr>
        <p:grpSpPr>
          <a:xfrm>
            <a:off x="594355" y="527227"/>
            <a:ext cx="432000" cy="432000"/>
            <a:chOff x="9322641" y="2258092"/>
            <a:chExt cx="612000" cy="612000"/>
          </a:xfrm>
        </p:grpSpPr>
        <p:sp>
          <p:nvSpPr>
            <p:cNvPr id="30" name="Oval 338"/>
            <p:cNvSpPr/>
            <p:nvPr/>
          </p:nvSpPr>
          <p:spPr bwMode="ltGray">
            <a:xfrm>
              <a:off x="9322641" y="2258092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2" name="Freeform 4959"/>
            <p:cNvSpPr>
              <a:spLocks noEditPoints="1"/>
            </p:cNvSpPr>
            <p:nvPr/>
          </p:nvSpPr>
          <p:spPr bwMode="auto">
            <a:xfrm>
              <a:off x="9411821" y="2426874"/>
              <a:ext cx="433640" cy="337276"/>
            </a:xfrm>
            <a:custGeom>
              <a:avLst/>
              <a:gdLst>
                <a:gd name="T0" fmla="*/ 348 w 360"/>
                <a:gd name="T1" fmla="*/ 0 h 280"/>
                <a:gd name="T2" fmla="*/ 8 w 360"/>
                <a:gd name="T3" fmla="*/ 0 h 280"/>
                <a:gd name="T4" fmla="*/ 0 w 360"/>
                <a:gd name="T5" fmla="*/ 8 h 280"/>
                <a:gd name="T6" fmla="*/ 8 w 360"/>
                <a:gd name="T7" fmla="*/ 242 h 280"/>
                <a:gd name="T8" fmla="*/ 180 w 360"/>
                <a:gd name="T9" fmla="*/ 280 h 280"/>
                <a:gd name="T10" fmla="*/ 358 w 360"/>
                <a:gd name="T11" fmla="*/ 238 h 280"/>
                <a:gd name="T12" fmla="*/ 360 w 360"/>
                <a:gd name="T13" fmla="*/ 4 h 280"/>
                <a:gd name="T14" fmla="*/ 20 w 360"/>
                <a:gd name="T15" fmla="*/ 224 h 280"/>
                <a:gd name="T16" fmla="*/ 200 w 360"/>
                <a:gd name="T17" fmla="*/ 54 h 280"/>
                <a:gd name="T18" fmla="*/ 334 w 360"/>
                <a:gd name="T19" fmla="*/ 26 h 280"/>
                <a:gd name="T20" fmla="*/ 338 w 360"/>
                <a:gd name="T21" fmla="*/ 36 h 280"/>
                <a:gd name="T22" fmla="*/ 204 w 360"/>
                <a:gd name="T23" fmla="*/ 72 h 280"/>
                <a:gd name="T24" fmla="*/ 196 w 360"/>
                <a:gd name="T25" fmla="*/ 72 h 280"/>
                <a:gd name="T26" fmla="*/ 194 w 360"/>
                <a:gd name="T27" fmla="*/ 58 h 280"/>
                <a:gd name="T28" fmla="*/ 200 w 360"/>
                <a:gd name="T29" fmla="*/ 90 h 280"/>
                <a:gd name="T30" fmla="*/ 270 w 360"/>
                <a:gd name="T31" fmla="*/ 76 h 280"/>
                <a:gd name="T32" fmla="*/ 274 w 360"/>
                <a:gd name="T33" fmla="*/ 86 h 280"/>
                <a:gd name="T34" fmla="*/ 204 w 360"/>
                <a:gd name="T35" fmla="*/ 108 h 280"/>
                <a:gd name="T36" fmla="*/ 196 w 360"/>
                <a:gd name="T37" fmla="*/ 106 h 280"/>
                <a:gd name="T38" fmla="*/ 194 w 360"/>
                <a:gd name="T39" fmla="*/ 94 h 280"/>
                <a:gd name="T40" fmla="*/ 340 w 360"/>
                <a:gd name="T41" fmla="*/ 168 h 280"/>
                <a:gd name="T42" fmla="*/ 336 w 360"/>
                <a:gd name="T43" fmla="*/ 174 h 280"/>
                <a:gd name="T44" fmla="*/ 326 w 360"/>
                <a:gd name="T45" fmla="*/ 172 h 280"/>
                <a:gd name="T46" fmla="*/ 284 w 360"/>
                <a:gd name="T47" fmla="*/ 192 h 280"/>
                <a:gd name="T48" fmla="*/ 210 w 360"/>
                <a:gd name="T49" fmla="*/ 242 h 280"/>
                <a:gd name="T50" fmla="*/ 196 w 360"/>
                <a:gd name="T51" fmla="*/ 246 h 280"/>
                <a:gd name="T52" fmla="*/ 192 w 360"/>
                <a:gd name="T53" fmla="*/ 236 h 280"/>
                <a:gd name="T54" fmla="*/ 234 w 360"/>
                <a:gd name="T55" fmla="*/ 156 h 280"/>
                <a:gd name="T56" fmla="*/ 280 w 360"/>
                <a:gd name="T57" fmla="*/ 170 h 280"/>
                <a:gd name="T58" fmla="*/ 290 w 360"/>
                <a:gd name="T59" fmla="*/ 134 h 280"/>
                <a:gd name="T60" fmla="*/ 298 w 360"/>
                <a:gd name="T61" fmla="*/ 124 h 280"/>
                <a:gd name="T62" fmla="*/ 336 w 360"/>
                <a:gd name="T63" fmla="*/ 124 h 280"/>
                <a:gd name="T64" fmla="*/ 340 w 360"/>
                <a:gd name="T65" fmla="*/ 168 h 280"/>
                <a:gd name="T66" fmla="*/ 46 w 360"/>
                <a:gd name="T67" fmla="*/ 68 h 280"/>
                <a:gd name="T68" fmla="*/ 38 w 360"/>
                <a:gd name="T69" fmla="*/ 60 h 280"/>
                <a:gd name="T70" fmla="*/ 42 w 360"/>
                <a:gd name="T71" fmla="*/ 50 h 280"/>
                <a:gd name="T72" fmla="*/ 140 w 360"/>
                <a:gd name="T73" fmla="*/ 68 h 280"/>
                <a:gd name="T74" fmla="*/ 148 w 360"/>
                <a:gd name="T75" fmla="*/ 80 h 280"/>
                <a:gd name="T76" fmla="*/ 138 w 360"/>
                <a:gd name="T77" fmla="*/ 88 h 280"/>
                <a:gd name="T78" fmla="*/ 70 w 360"/>
                <a:gd name="T79" fmla="*/ 126 h 280"/>
                <a:gd name="T80" fmla="*/ 44 w 360"/>
                <a:gd name="T81" fmla="*/ 142 h 280"/>
                <a:gd name="T82" fmla="*/ 38 w 360"/>
                <a:gd name="T83" fmla="*/ 168 h 280"/>
                <a:gd name="T84" fmla="*/ 50 w 360"/>
                <a:gd name="T85" fmla="*/ 202 h 280"/>
                <a:gd name="T86" fmla="*/ 78 w 360"/>
                <a:gd name="T87" fmla="*/ 218 h 280"/>
                <a:gd name="T88" fmla="*/ 98 w 360"/>
                <a:gd name="T89" fmla="*/ 212 h 280"/>
                <a:gd name="T90" fmla="*/ 116 w 360"/>
                <a:gd name="T91" fmla="*/ 186 h 280"/>
                <a:gd name="T92" fmla="*/ 128 w 360"/>
                <a:gd name="T93" fmla="*/ 166 h 280"/>
                <a:gd name="T94" fmla="*/ 116 w 360"/>
                <a:gd name="T95" fmla="*/ 132 h 280"/>
                <a:gd name="T96" fmla="*/ 88 w 360"/>
                <a:gd name="T97" fmla="*/ 114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60" h="280">
                  <a:moveTo>
                    <a:pt x="356" y="2"/>
                  </a:moveTo>
                  <a:lnTo>
                    <a:pt x="356" y="2"/>
                  </a:lnTo>
                  <a:lnTo>
                    <a:pt x="352" y="0"/>
                  </a:lnTo>
                  <a:lnTo>
                    <a:pt x="348" y="0"/>
                  </a:lnTo>
                  <a:lnTo>
                    <a:pt x="180" y="38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4" y="2"/>
                  </a:lnTo>
                  <a:lnTo>
                    <a:pt x="4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232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8" y="242"/>
                  </a:lnTo>
                  <a:lnTo>
                    <a:pt x="178" y="280"/>
                  </a:lnTo>
                  <a:lnTo>
                    <a:pt x="178" y="280"/>
                  </a:lnTo>
                  <a:lnTo>
                    <a:pt x="180" y="280"/>
                  </a:lnTo>
                  <a:lnTo>
                    <a:pt x="180" y="280"/>
                  </a:lnTo>
                  <a:lnTo>
                    <a:pt x="182" y="280"/>
                  </a:lnTo>
                  <a:lnTo>
                    <a:pt x="352" y="242"/>
                  </a:lnTo>
                  <a:lnTo>
                    <a:pt x="352" y="242"/>
                  </a:lnTo>
                  <a:lnTo>
                    <a:pt x="358" y="238"/>
                  </a:lnTo>
                  <a:lnTo>
                    <a:pt x="360" y="232"/>
                  </a:lnTo>
                  <a:lnTo>
                    <a:pt x="360" y="8"/>
                  </a:lnTo>
                  <a:lnTo>
                    <a:pt x="360" y="8"/>
                  </a:lnTo>
                  <a:lnTo>
                    <a:pt x="360" y="4"/>
                  </a:lnTo>
                  <a:lnTo>
                    <a:pt x="356" y="2"/>
                  </a:lnTo>
                  <a:lnTo>
                    <a:pt x="356" y="2"/>
                  </a:lnTo>
                  <a:close/>
                  <a:moveTo>
                    <a:pt x="170" y="258"/>
                  </a:moveTo>
                  <a:lnTo>
                    <a:pt x="20" y="224"/>
                  </a:lnTo>
                  <a:lnTo>
                    <a:pt x="20" y="22"/>
                  </a:lnTo>
                  <a:lnTo>
                    <a:pt x="170" y="56"/>
                  </a:lnTo>
                  <a:lnTo>
                    <a:pt x="170" y="258"/>
                  </a:lnTo>
                  <a:close/>
                  <a:moveTo>
                    <a:pt x="200" y="54"/>
                  </a:moveTo>
                  <a:lnTo>
                    <a:pt x="326" y="24"/>
                  </a:lnTo>
                  <a:lnTo>
                    <a:pt x="326" y="24"/>
                  </a:lnTo>
                  <a:lnTo>
                    <a:pt x="330" y="24"/>
                  </a:lnTo>
                  <a:lnTo>
                    <a:pt x="334" y="26"/>
                  </a:lnTo>
                  <a:lnTo>
                    <a:pt x="336" y="28"/>
                  </a:lnTo>
                  <a:lnTo>
                    <a:pt x="338" y="32"/>
                  </a:lnTo>
                  <a:lnTo>
                    <a:pt x="338" y="32"/>
                  </a:lnTo>
                  <a:lnTo>
                    <a:pt x="338" y="36"/>
                  </a:lnTo>
                  <a:lnTo>
                    <a:pt x="336" y="40"/>
                  </a:lnTo>
                  <a:lnTo>
                    <a:pt x="334" y="42"/>
                  </a:lnTo>
                  <a:lnTo>
                    <a:pt x="330" y="44"/>
                  </a:lnTo>
                  <a:lnTo>
                    <a:pt x="204" y="72"/>
                  </a:lnTo>
                  <a:lnTo>
                    <a:pt x="204" y="72"/>
                  </a:lnTo>
                  <a:lnTo>
                    <a:pt x="202" y="74"/>
                  </a:lnTo>
                  <a:lnTo>
                    <a:pt x="202" y="74"/>
                  </a:lnTo>
                  <a:lnTo>
                    <a:pt x="196" y="72"/>
                  </a:lnTo>
                  <a:lnTo>
                    <a:pt x="192" y="66"/>
                  </a:lnTo>
                  <a:lnTo>
                    <a:pt x="192" y="66"/>
                  </a:lnTo>
                  <a:lnTo>
                    <a:pt x="192" y="62"/>
                  </a:lnTo>
                  <a:lnTo>
                    <a:pt x="194" y="58"/>
                  </a:lnTo>
                  <a:lnTo>
                    <a:pt x="196" y="56"/>
                  </a:lnTo>
                  <a:lnTo>
                    <a:pt x="200" y="54"/>
                  </a:lnTo>
                  <a:lnTo>
                    <a:pt x="200" y="54"/>
                  </a:lnTo>
                  <a:close/>
                  <a:moveTo>
                    <a:pt x="200" y="90"/>
                  </a:moveTo>
                  <a:lnTo>
                    <a:pt x="262" y="74"/>
                  </a:lnTo>
                  <a:lnTo>
                    <a:pt x="262" y="74"/>
                  </a:lnTo>
                  <a:lnTo>
                    <a:pt x="266" y="74"/>
                  </a:lnTo>
                  <a:lnTo>
                    <a:pt x="270" y="76"/>
                  </a:lnTo>
                  <a:lnTo>
                    <a:pt x="274" y="78"/>
                  </a:lnTo>
                  <a:lnTo>
                    <a:pt x="274" y="82"/>
                  </a:lnTo>
                  <a:lnTo>
                    <a:pt x="274" y="82"/>
                  </a:lnTo>
                  <a:lnTo>
                    <a:pt x="274" y="86"/>
                  </a:lnTo>
                  <a:lnTo>
                    <a:pt x="274" y="90"/>
                  </a:lnTo>
                  <a:lnTo>
                    <a:pt x="270" y="92"/>
                  </a:lnTo>
                  <a:lnTo>
                    <a:pt x="268" y="94"/>
                  </a:lnTo>
                  <a:lnTo>
                    <a:pt x="204" y="108"/>
                  </a:lnTo>
                  <a:lnTo>
                    <a:pt x="204" y="108"/>
                  </a:lnTo>
                  <a:lnTo>
                    <a:pt x="202" y="108"/>
                  </a:lnTo>
                  <a:lnTo>
                    <a:pt x="202" y="108"/>
                  </a:lnTo>
                  <a:lnTo>
                    <a:pt x="196" y="106"/>
                  </a:lnTo>
                  <a:lnTo>
                    <a:pt x="192" y="102"/>
                  </a:lnTo>
                  <a:lnTo>
                    <a:pt x="192" y="102"/>
                  </a:lnTo>
                  <a:lnTo>
                    <a:pt x="192" y="98"/>
                  </a:lnTo>
                  <a:lnTo>
                    <a:pt x="194" y="94"/>
                  </a:lnTo>
                  <a:lnTo>
                    <a:pt x="196" y="90"/>
                  </a:lnTo>
                  <a:lnTo>
                    <a:pt x="200" y="90"/>
                  </a:lnTo>
                  <a:lnTo>
                    <a:pt x="200" y="90"/>
                  </a:lnTo>
                  <a:close/>
                  <a:moveTo>
                    <a:pt x="340" y="168"/>
                  </a:moveTo>
                  <a:lnTo>
                    <a:pt x="340" y="168"/>
                  </a:lnTo>
                  <a:lnTo>
                    <a:pt x="340" y="172"/>
                  </a:lnTo>
                  <a:lnTo>
                    <a:pt x="336" y="174"/>
                  </a:lnTo>
                  <a:lnTo>
                    <a:pt x="336" y="174"/>
                  </a:lnTo>
                  <a:lnTo>
                    <a:pt x="332" y="176"/>
                  </a:lnTo>
                  <a:lnTo>
                    <a:pt x="332" y="176"/>
                  </a:lnTo>
                  <a:lnTo>
                    <a:pt x="330" y="174"/>
                  </a:lnTo>
                  <a:lnTo>
                    <a:pt x="326" y="172"/>
                  </a:lnTo>
                  <a:lnTo>
                    <a:pt x="316" y="162"/>
                  </a:lnTo>
                  <a:lnTo>
                    <a:pt x="288" y="190"/>
                  </a:lnTo>
                  <a:lnTo>
                    <a:pt x="288" y="190"/>
                  </a:lnTo>
                  <a:lnTo>
                    <a:pt x="284" y="192"/>
                  </a:lnTo>
                  <a:lnTo>
                    <a:pt x="278" y="192"/>
                  </a:lnTo>
                  <a:lnTo>
                    <a:pt x="246" y="178"/>
                  </a:lnTo>
                  <a:lnTo>
                    <a:pt x="210" y="242"/>
                  </a:lnTo>
                  <a:lnTo>
                    <a:pt x="210" y="242"/>
                  </a:lnTo>
                  <a:lnTo>
                    <a:pt x="206" y="246"/>
                  </a:lnTo>
                  <a:lnTo>
                    <a:pt x="200" y="248"/>
                  </a:lnTo>
                  <a:lnTo>
                    <a:pt x="200" y="248"/>
                  </a:lnTo>
                  <a:lnTo>
                    <a:pt x="196" y="246"/>
                  </a:lnTo>
                  <a:lnTo>
                    <a:pt x="196" y="246"/>
                  </a:lnTo>
                  <a:lnTo>
                    <a:pt x="194" y="244"/>
                  </a:lnTo>
                  <a:lnTo>
                    <a:pt x="192" y="240"/>
                  </a:lnTo>
                  <a:lnTo>
                    <a:pt x="192" y="236"/>
                  </a:lnTo>
                  <a:lnTo>
                    <a:pt x="192" y="234"/>
                  </a:lnTo>
                  <a:lnTo>
                    <a:pt x="232" y="160"/>
                  </a:lnTo>
                  <a:lnTo>
                    <a:pt x="232" y="160"/>
                  </a:lnTo>
                  <a:lnTo>
                    <a:pt x="234" y="156"/>
                  </a:lnTo>
                  <a:lnTo>
                    <a:pt x="238" y="154"/>
                  </a:lnTo>
                  <a:lnTo>
                    <a:pt x="242" y="154"/>
                  </a:lnTo>
                  <a:lnTo>
                    <a:pt x="246" y="154"/>
                  </a:lnTo>
                  <a:lnTo>
                    <a:pt x="280" y="170"/>
                  </a:lnTo>
                  <a:lnTo>
                    <a:pt x="302" y="148"/>
                  </a:lnTo>
                  <a:lnTo>
                    <a:pt x="292" y="138"/>
                  </a:lnTo>
                  <a:lnTo>
                    <a:pt x="292" y="138"/>
                  </a:lnTo>
                  <a:lnTo>
                    <a:pt x="290" y="134"/>
                  </a:lnTo>
                  <a:lnTo>
                    <a:pt x="290" y="128"/>
                  </a:lnTo>
                  <a:lnTo>
                    <a:pt x="290" y="128"/>
                  </a:lnTo>
                  <a:lnTo>
                    <a:pt x="292" y="126"/>
                  </a:lnTo>
                  <a:lnTo>
                    <a:pt x="298" y="124"/>
                  </a:lnTo>
                  <a:lnTo>
                    <a:pt x="298" y="124"/>
                  </a:lnTo>
                  <a:lnTo>
                    <a:pt x="332" y="124"/>
                  </a:lnTo>
                  <a:lnTo>
                    <a:pt x="332" y="124"/>
                  </a:lnTo>
                  <a:lnTo>
                    <a:pt x="336" y="124"/>
                  </a:lnTo>
                  <a:lnTo>
                    <a:pt x="338" y="126"/>
                  </a:lnTo>
                  <a:lnTo>
                    <a:pt x="340" y="128"/>
                  </a:lnTo>
                  <a:lnTo>
                    <a:pt x="340" y="132"/>
                  </a:lnTo>
                  <a:lnTo>
                    <a:pt x="340" y="168"/>
                  </a:lnTo>
                  <a:close/>
                  <a:moveTo>
                    <a:pt x="138" y="88"/>
                  </a:moveTo>
                  <a:lnTo>
                    <a:pt x="138" y="88"/>
                  </a:lnTo>
                  <a:lnTo>
                    <a:pt x="136" y="8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42" y="66"/>
                  </a:lnTo>
                  <a:lnTo>
                    <a:pt x="40" y="62"/>
                  </a:lnTo>
                  <a:lnTo>
                    <a:pt x="38" y="60"/>
                  </a:lnTo>
                  <a:lnTo>
                    <a:pt x="38" y="56"/>
                  </a:lnTo>
                  <a:lnTo>
                    <a:pt x="38" y="56"/>
                  </a:lnTo>
                  <a:lnTo>
                    <a:pt x="40" y="52"/>
                  </a:lnTo>
                  <a:lnTo>
                    <a:pt x="42" y="50"/>
                  </a:lnTo>
                  <a:lnTo>
                    <a:pt x="46" y="48"/>
                  </a:lnTo>
                  <a:lnTo>
                    <a:pt x="50" y="48"/>
                  </a:lnTo>
                  <a:lnTo>
                    <a:pt x="140" y="68"/>
                  </a:lnTo>
                  <a:lnTo>
                    <a:pt x="140" y="68"/>
                  </a:lnTo>
                  <a:lnTo>
                    <a:pt x="144" y="70"/>
                  </a:lnTo>
                  <a:lnTo>
                    <a:pt x="146" y="72"/>
                  </a:lnTo>
                  <a:lnTo>
                    <a:pt x="148" y="76"/>
                  </a:lnTo>
                  <a:lnTo>
                    <a:pt x="148" y="80"/>
                  </a:lnTo>
                  <a:lnTo>
                    <a:pt x="148" y="80"/>
                  </a:lnTo>
                  <a:lnTo>
                    <a:pt x="144" y="86"/>
                  </a:lnTo>
                  <a:lnTo>
                    <a:pt x="138" y="88"/>
                  </a:lnTo>
                  <a:lnTo>
                    <a:pt x="138" y="88"/>
                  </a:lnTo>
                  <a:close/>
                  <a:moveTo>
                    <a:pt x="78" y="172"/>
                  </a:moveTo>
                  <a:lnTo>
                    <a:pt x="78" y="126"/>
                  </a:lnTo>
                  <a:lnTo>
                    <a:pt x="78" y="126"/>
                  </a:lnTo>
                  <a:lnTo>
                    <a:pt x="70" y="126"/>
                  </a:lnTo>
                  <a:lnTo>
                    <a:pt x="62" y="128"/>
                  </a:lnTo>
                  <a:lnTo>
                    <a:pt x="56" y="132"/>
                  </a:lnTo>
                  <a:lnTo>
                    <a:pt x="50" y="136"/>
                  </a:lnTo>
                  <a:lnTo>
                    <a:pt x="44" y="142"/>
                  </a:lnTo>
                  <a:lnTo>
                    <a:pt x="42" y="150"/>
                  </a:lnTo>
                  <a:lnTo>
                    <a:pt x="40" y="158"/>
                  </a:lnTo>
                  <a:lnTo>
                    <a:pt x="38" y="168"/>
                  </a:lnTo>
                  <a:lnTo>
                    <a:pt x="38" y="168"/>
                  </a:lnTo>
                  <a:lnTo>
                    <a:pt x="40" y="176"/>
                  </a:lnTo>
                  <a:lnTo>
                    <a:pt x="42" y="186"/>
                  </a:lnTo>
                  <a:lnTo>
                    <a:pt x="44" y="194"/>
                  </a:lnTo>
                  <a:lnTo>
                    <a:pt x="50" y="202"/>
                  </a:lnTo>
                  <a:lnTo>
                    <a:pt x="56" y="208"/>
                  </a:lnTo>
                  <a:lnTo>
                    <a:pt x="62" y="212"/>
                  </a:lnTo>
                  <a:lnTo>
                    <a:pt x="70" y="216"/>
                  </a:lnTo>
                  <a:lnTo>
                    <a:pt x="78" y="218"/>
                  </a:lnTo>
                  <a:lnTo>
                    <a:pt x="78" y="218"/>
                  </a:lnTo>
                  <a:lnTo>
                    <a:pt x="84" y="218"/>
                  </a:lnTo>
                  <a:lnTo>
                    <a:pt x="92" y="216"/>
                  </a:lnTo>
                  <a:lnTo>
                    <a:pt x="98" y="212"/>
                  </a:lnTo>
                  <a:lnTo>
                    <a:pt x="104" y="208"/>
                  </a:lnTo>
                  <a:lnTo>
                    <a:pt x="110" y="202"/>
                  </a:lnTo>
                  <a:lnTo>
                    <a:pt x="114" y="194"/>
                  </a:lnTo>
                  <a:lnTo>
                    <a:pt x="116" y="186"/>
                  </a:lnTo>
                  <a:lnTo>
                    <a:pt x="116" y="176"/>
                  </a:lnTo>
                  <a:lnTo>
                    <a:pt x="78" y="172"/>
                  </a:lnTo>
                  <a:close/>
                  <a:moveTo>
                    <a:pt x="128" y="166"/>
                  </a:moveTo>
                  <a:lnTo>
                    <a:pt x="128" y="166"/>
                  </a:lnTo>
                  <a:lnTo>
                    <a:pt x="126" y="156"/>
                  </a:lnTo>
                  <a:lnTo>
                    <a:pt x="124" y="146"/>
                  </a:lnTo>
                  <a:lnTo>
                    <a:pt x="122" y="138"/>
                  </a:lnTo>
                  <a:lnTo>
                    <a:pt x="116" y="132"/>
                  </a:lnTo>
                  <a:lnTo>
                    <a:pt x="110" y="126"/>
                  </a:lnTo>
                  <a:lnTo>
                    <a:pt x="104" y="120"/>
                  </a:lnTo>
                  <a:lnTo>
                    <a:pt x="96" y="116"/>
                  </a:lnTo>
                  <a:lnTo>
                    <a:pt x="88" y="114"/>
                  </a:lnTo>
                  <a:lnTo>
                    <a:pt x="88" y="160"/>
                  </a:lnTo>
                  <a:lnTo>
                    <a:pt x="128" y="16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173307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feld 18"/>
          <p:cNvSpPr txBox="1"/>
          <p:nvPr/>
        </p:nvSpPr>
        <p:spPr>
          <a:xfrm>
            <a:off x="3322214" y="6475958"/>
            <a:ext cx="574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Leitfähigkeit SAA-007                     </a:t>
            </a:r>
            <a:r>
              <a:rPr lang="de-DE" sz="1400" dirty="0" smtClean="0"/>
              <a:t>Stand: 25.10.2023        Folie 8/12</a:t>
            </a:r>
            <a:endParaRPr lang="de-DE" dirty="0"/>
          </a:p>
        </p:txBody>
      </p:sp>
      <p:sp>
        <p:nvSpPr>
          <p:cNvPr id="24" name="Textfeld 23"/>
          <p:cNvSpPr txBox="1"/>
          <p:nvPr/>
        </p:nvSpPr>
        <p:spPr>
          <a:xfrm>
            <a:off x="565002" y="1319555"/>
            <a:ext cx="804949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de-DE" b="1" dirty="0"/>
              <a:t>Kaliumchlorid-Standardlösung A</a:t>
            </a:r>
            <a:r>
              <a:rPr lang="de-DE" dirty="0"/>
              <a:t>, c(</a:t>
            </a:r>
            <a:r>
              <a:rPr lang="de-DE" dirty="0" err="1"/>
              <a:t>KCl</a:t>
            </a:r>
            <a:r>
              <a:rPr lang="de-DE" dirty="0"/>
              <a:t>) = 0,1 </a:t>
            </a:r>
            <a:r>
              <a:rPr lang="de-DE" dirty="0" err="1"/>
              <a:t>mol</a:t>
            </a:r>
            <a:r>
              <a:rPr lang="de-DE" dirty="0"/>
              <a:t>/l</a:t>
            </a:r>
          </a:p>
          <a:p>
            <a:pPr hangingPunct="0"/>
            <a:r>
              <a:rPr lang="de-DE" dirty="0"/>
              <a:t>   </a:t>
            </a:r>
            <a:r>
              <a:rPr lang="de-DE" dirty="0" smtClean="0"/>
              <a:t>	Kaliumchlorid </a:t>
            </a:r>
            <a:r>
              <a:rPr lang="de-DE" dirty="0"/>
              <a:t>2 h bei 105°C </a:t>
            </a:r>
            <a:r>
              <a:rPr lang="de-DE" dirty="0" smtClean="0"/>
              <a:t>trocknen; 7,456 </a:t>
            </a:r>
            <a:r>
              <a:rPr lang="de-DE" dirty="0"/>
              <a:t>g in </a:t>
            </a:r>
            <a:r>
              <a:rPr lang="de-DE" dirty="0" err="1"/>
              <a:t>ention</a:t>
            </a:r>
            <a:r>
              <a:rPr lang="de-DE" dirty="0"/>
              <a:t>. Wasser lösen </a:t>
            </a:r>
            <a:r>
              <a:rPr lang="de-DE" dirty="0" smtClean="0"/>
              <a:t>	und auf </a:t>
            </a:r>
            <a:r>
              <a:rPr lang="de-DE" dirty="0"/>
              <a:t>1000ml auffüllen</a:t>
            </a:r>
            <a:r>
              <a:rPr lang="de-DE" dirty="0" smtClean="0"/>
              <a:t>.</a:t>
            </a:r>
          </a:p>
          <a:p>
            <a:pPr hangingPunct="0"/>
            <a:r>
              <a:rPr lang="de-DE" dirty="0"/>
              <a:t>	</a:t>
            </a:r>
            <a:r>
              <a:rPr lang="de-DE" dirty="0" smtClean="0"/>
              <a:t>&gt; Leitfähigkeit </a:t>
            </a:r>
            <a:r>
              <a:rPr lang="de-DE" dirty="0"/>
              <a:t>der Lösung </a:t>
            </a:r>
            <a:r>
              <a:rPr lang="de-DE" b="1" dirty="0"/>
              <a:t>bei 25°C beträgt </a:t>
            </a:r>
            <a:r>
              <a:rPr lang="de-DE" b="1" dirty="0" smtClean="0"/>
              <a:t>12900 </a:t>
            </a:r>
            <a:r>
              <a:rPr lang="de-DE" b="1" dirty="0" err="1" smtClean="0"/>
              <a:t>mS</a:t>
            </a:r>
            <a:r>
              <a:rPr lang="de-DE" b="1" dirty="0" smtClean="0"/>
              <a:t>/m</a:t>
            </a:r>
          </a:p>
          <a:p>
            <a:pPr hangingPunct="0"/>
            <a:endParaRPr lang="de-DE" dirty="0"/>
          </a:p>
          <a:p>
            <a:pPr hangingPunct="0"/>
            <a:r>
              <a:rPr lang="de-DE" b="1" dirty="0"/>
              <a:t>Kaliumchlorid-Standardlösung B</a:t>
            </a:r>
            <a:r>
              <a:rPr lang="de-DE" dirty="0"/>
              <a:t>, c(</a:t>
            </a:r>
            <a:r>
              <a:rPr lang="de-DE" dirty="0" err="1"/>
              <a:t>KCl</a:t>
            </a:r>
            <a:r>
              <a:rPr lang="de-DE" dirty="0"/>
              <a:t>) = 0,01 </a:t>
            </a:r>
            <a:r>
              <a:rPr lang="de-DE" dirty="0" err="1"/>
              <a:t>mol</a:t>
            </a:r>
            <a:r>
              <a:rPr lang="de-DE" dirty="0"/>
              <a:t>/l</a:t>
            </a:r>
          </a:p>
          <a:p>
            <a:pPr hangingPunct="0"/>
            <a:r>
              <a:rPr lang="de-DE" dirty="0"/>
              <a:t>    </a:t>
            </a:r>
            <a:r>
              <a:rPr lang="de-DE" dirty="0" smtClean="0"/>
              <a:t>	100 </a:t>
            </a:r>
            <a:r>
              <a:rPr lang="de-DE" dirty="0"/>
              <a:t>ml der Lösung A mit </a:t>
            </a:r>
            <a:r>
              <a:rPr lang="de-DE" dirty="0" err="1"/>
              <a:t>ention</a:t>
            </a:r>
            <a:r>
              <a:rPr lang="de-DE" dirty="0"/>
              <a:t>. Wasser auf 1000 ml auffüllen. Mind. 6 </a:t>
            </a:r>
            <a:r>
              <a:rPr lang="de-DE" dirty="0" smtClean="0"/>
              <a:t>	Monate haltbar.</a:t>
            </a:r>
          </a:p>
          <a:p>
            <a:pPr hangingPunct="0"/>
            <a:r>
              <a:rPr lang="de-DE" dirty="0"/>
              <a:t>	&gt; </a:t>
            </a:r>
            <a:r>
              <a:rPr lang="de-DE" dirty="0" smtClean="0"/>
              <a:t>Leitfähigkeit </a:t>
            </a:r>
            <a:r>
              <a:rPr lang="de-DE" dirty="0"/>
              <a:t>der Lösung </a:t>
            </a:r>
            <a:r>
              <a:rPr lang="de-DE" b="1" dirty="0"/>
              <a:t>bei 25°C beträgt 1413 µS/cm</a:t>
            </a:r>
          </a:p>
          <a:p>
            <a:pPr hangingPunct="0"/>
            <a:endParaRPr lang="de-DE" dirty="0" smtClean="0"/>
          </a:p>
          <a:p>
            <a:pPr hangingPunct="0"/>
            <a:r>
              <a:rPr lang="de-DE" b="1" dirty="0"/>
              <a:t>Kaliumchlorid-Standardlösung C</a:t>
            </a:r>
            <a:r>
              <a:rPr lang="de-DE" dirty="0"/>
              <a:t>, c(</a:t>
            </a:r>
            <a:r>
              <a:rPr lang="de-DE" dirty="0" err="1"/>
              <a:t>KCl</a:t>
            </a:r>
            <a:r>
              <a:rPr lang="de-DE" dirty="0"/>
              <a:t>) = 0,001 </a:t>
            </a:r>
            <a:r>
              <a:rPr lang="de-DE" dirty="0" err="1"/>
              <a:t>mol</a:t>
            </a:r>
            <a:r>
              <a:rPr lang="de-DE" dirty="0"/>
              <a:t>/l</a:t>
            </a:r>
          </a:p>
          <a:p>
            <a:pPr hangingPunct="0"/>
            <a:r>
              <a:rPr lang="de-DE" dirty="0" smtClean="0"/>
              <a:t>	100 </a:t>
            </a:r>
            <a:r>
              <a:rPr lang="de-DE" dirty="0"/>
              <a:t>ml der Lösung B mit </a:t>
            </a:r>
            <a:r>
              <a:rPr lang="de-DE" dirty="0" err="1"/>
              <a:t>ention</a:t>
            </a:r>
            <a:r>
              <a:rPr lang="de-DE" dirty="0"/>
              <a:t>. Wasser auf 1000 ml auffüllen. Das </a:t>
            </a:r>
            <a:r>
              <a:rPr lang="de-DE" dirty="0" err="1"/>
              <a:t>ention</a:t>
            </a:r>
            <a:r>
              <a:rPr lang="de-DE" dirty="0"/>
              <a:t>. </a:t>
            </a:r>
            <a:r>
              <a:rPr lang="de-DE" dirty="0" smtClean="0"/>
              <a:t>	Wasser </a:t>
            </a:r>
            <a:r>
              <a:rPr lang="de-DE" dirty="0"/>
              <a:t>durch Einleiten von Stickstoff vom Kohlendioxid befreien</a:t>
            </a:r>
          </a:p>
          <a:p>
            <a:pPr hangingPunct="0"/>
            <a:r>
              <a:rPr lang="de-DE" dirty="0"/>
              <a:t>	&gt;</a:t>
            </a:r>
            <a:r>
              <a:rPr lang="de-DE" dirty="0" smtClean="0"/>
              <a:t> Leitfähigkeit </a:t>
            </a:r>
            <a:r>
              <a:rPr lang="de-DE" dirty="0"/>
              <a:t>der Lösung </a:t>
            </a:r>
            <a:r>
              <a:rPr lang="de-DE" b="1" dirty="0"/>
              <a:t>bei 25°C beträgt 147 µS/cm</a:t>
            </a:r>
            <a:endParaRPr lang="de-DE" b="1" dirty="0" smtClean="0"/>
          </a:p>
          <a:p>
            <a:pPr hangingPunct="0"/>
            <a:endParaRPr lang="de-DE" dirty="0"/>
          </a:p>
        </p:txBody>
      </p:sp>
      <p:sp>
        <p:nvSpPr>
          <p:cNvPr id="30" name="Textfeld 29"/>
          <p:cNvSpPr txBox="1"/>
          <p:nvPr/>
        </p:nvSpPr>
        <p:spPr>
          <a:xfrm>
            <a:off x="1043608" y="628213"/>
            <a:ext cx="49685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 smtClean="0"/>
              <a:t>Standardlösungen</a:t>
            </a:r>
          </a:p>
        </p:txBody>
      </p:sp>
      <p:sp>
        <p:nvSpPr>
          <p:cNvPr id="32" name="Ovale Legende 31">
            <a:hlinkClick r:id="rId2" action="ppaction://hlinksldjump"/>
          </p:cNvPr>
          <p:cNvSpPr/>
          <p:nvPr/>
        </p:nvSpPr>
        <p:spPr>
          <a:xfrm>
            <a:off x="6948264" y="608245"/>
            <a:ext cx="1837680" cy="1086376"/>
          </a:xfrm>
          <a:prstGeom prst="wedgeEllipseCallout">
            <a:avLst>
              <a:gd name="adj1" fmla="val -95927"/>
              <a:gd name="adj2" fmla="val 45728"/>
            </a:avLst>
          </a:prstGeom>
          <a:solidFill>
            <a:schemeClr val="accent2">
              <a:alpha val="75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Hinweis</a:t>
            </a:r>
            <a:r>
              <a:rPr lang="de-DE" dirty="0" smtClean="0">
                <a:solidFill>
                  <a:schemeClr val="tx1"/>
                </a:solidFill>
              </a:rPr>
              <a:t> (nächste Folie)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28" name="Group 104"/>
          <p:cNvGrpSpPr/>
          <p:nvPr/>
        </p:nvGrpSpPr>
        <p:grpSpPr>
          <a:xfrm>
            <a:off x="594355" y="620688"/>
            <a:ext cx="432000" cy="432000"/>
            <a:chOff x="9322641" y="2258092"/>
            <a:chExt cx="612000" cy="612000"/>
          </a:xfrm>
        </p:grpSpPr>
        <p:sp>
          <p:nvSpPr>
            <p:cNvPr id="29" name="Oval 338"/>
            <p:cNvSpPr/>
            <p:nvPr/>
          </p:nvSpPr>
          <p:spPr bwMode="ltGray">
            <a:xfrm>
              <a:off x="9322641" y="2258092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1" name="Freeform 4959"/>
            <p:cNvSpPr>
              <a:spLocks noEditPoints="1"/>
            </p:cNvSpPr>
            <p:nvPr/>
          </p:nvSpPr>
          <p:spPr bwMode="auto">
            <a:xfrm>
              <a:off x="9411821" y="2426874"/>
              <a:ext cx="433640" cy="337276"/>
            </a:xfrm>
            <a:custGeom>
              <a:avLst/>
              <a:gdLst>
                <a:gd name="T0" fmla="*/ 348 w 360"/>
                <a:gd name="T1" fmla="*/ 0 h 280"/>
                <a:gd name="T2" fmla="*/ 8 w 360"/>
                <a:gd name="T3" fmla="*/ 0 h 280"/>
                <a:gd name="T4" fmla="*/ 0 w 360"/>
                <a:gd name="T5" fmla="*/ 8 h 280"/>
                <a:gd name="T6" fmla="*/ 8 w 360"/>
                <a:gd name="T7" fmla="*/ 242 h 280"/>
                <a:gd name="T8" fmla="*/ 180 w 360"/>
                <a:gd name="T9" fmla="*/ 280 h 280"/>
                <a:gd name="T10" fmla="*/ 358 w 360"/>
                <a:gd name="T11" fmla="*/ 238 h 280"/>
                <a:gd name="T12" fmla="*/ 360 w 360"/>
                <a:gd name="T13" fmla="*/ 4 h 280"/>
                <a:gd name="T14" fmla="*/ 20 w 360"/>
                <a:gd name="T15" fmla="*/ 224 h 280"/>
                <a:gd name="T16" fmla="*/ 200 w 360"/>
                <a:gd name="T17" fmla="*/ 54 h 280"/>
                <a:gd name="T18" fmla="*/ 334 w 360"/>
                <a:gd name="T19" fmla="*/ 26 h 280"/>
                <a:gd name="T20" fmla="*/ 338 w 360"/>
                <a:gd name="T21" fmla="*/ 36 h 280"/>
                <a:gd name="T22" fmla="*/ 204 w 360"/>
                <a:gd name="T23" fmla="*/ 72 h 280"/>
                <a:gd name="T24" fmla="*/ 196 w 360"/>
                <a:gd name="T25" fmla="*/ 72 h 280"/>
                <a:gd name="T26" fmla="*/ 194 w 360"/>
                <a:gd name="T27" fmla="*/ 58 h 280"/>
                <a:gd name="T28" fmla="*/ 200 w 360"/>
                <a:gd name="T29" fmla="*/ 90 h 280"/>
                <a:gd name="T30" fmla="*/ 270 w 360"/>
                <a:gd name="T31" fmla="*/ 76 h 280"/>
                <a:gd name="T32" fmla="*/ 274 w 360"/>
                <a:gd name="T33" fmla="*/ 86 h 280"/>
                <a:gd name="T34" fmla="*/ 204 w 360"/>
                <a:gd name="T35" fmla="*/ 108 h 280"/>
                <a:gd name="T36" fmla="*/ 196 w 360"/>
                <a:gd name="T37" fmla="*/ 106 h 280"/>
                <a:gd name="T38" fmla="*/ 194 w 360"/>
                <a:gd name="T39" fmla="*/ 94 h 280"/>
                <a:gd name="T40" fmla="*/ 340 w 360"/>
                <a:gd name="T41" fmla="*/ 168 h 280"/>
                <a:gd name="T42" fmla="*/ 336 w 360"/>
                <a:gd name="T43" fmla="*/ 174 h 280"/>
                <a:gd name="T44" fmla="*/ 326 w 360"/>
                <a:gd name="T45" fmla="*/ 172 h 280"/>
                <a:gd name="T46" fmla="*/ 284 w 360"/>
                <a:gd name="T47" fmla="*/ 192 h 280"/>
                <a:gd name="T48" fmla="*/ 210 w 360"/>
                <a:gd name="T49" fmla="*/ 242 h 280"/>
                <a:gd name="T50" fmla="*/ 196 w 360"/>
                <a:gd name="T51" fmla="*/ 246 h 280"/>
                <a:gd name="T52" fmla="*/ 192 w 360"/>
                <a:gd name="T53" fmla="*/ 236 h 280"/>
                <a:gd name="T54" fmla="*/ 234 w 360"/>
                <a:gd name="T55" fmla="*/ 156 h 280"/>
                <a:gd name="T56" fmla="*/ 280 w 360"/>
                <a:gd name="T57" fmla="*/ 170 h 280"/>
                <a:gd name="T58" fmla="*/ 290 w 360"/>
                <a:gd name="T59" fmla="*/ 134 h 280"/>
                <a:gd name="T60" fmla="*/ 298 w 360"/>
                <a:gd name="T61" fmla="*/ 124 h 280"/>
                <a:gd name="T62" fmla="*/ 336 w 360"/>
                <a:gd name="T63" fmla="*/ 124 h 280"/>
                <a:gd name="T64" fmla="*/ 340 w 360"/>
                <a:gd name="T65" fmla="*/ 168 h 280"/>
                <a:gd name="T66" fmla="*/ 46 w 360"/>
                <a:gd name="T67" fmla="*/ 68 h 280"/>
                <a:gd name="T68" fmla="*/ 38 w 360"/>
                <a:gd name="T69" fmla="*/ 60 h 280"/>
                <a:gd name="T70" fmla="*/ 42 w 360"/>
                <a:gd name="T71" fmla="*/ 50 h 280"/>
                <a:gd name="T72" fmla="*/ 140 w 360"/>
                <a:gd name="T73" fmla="*/ 68 h 280"/>
                <a:gd name="T74" fmla="*/ 148 w 360"/>
                <a:gd name="T75" fmla="*/ 80 h 280"/>
                <a:gd name="T76" fmla="*/ 138 w 360"/>
                <a:gd name="T77" fmla="*/ 88 h 280"/>
                <a:gd name="T78" fmla="*/ 70 w 360"/>
                <a:gd name="T79" fmla="*/ 126 h 280"/>
                <a:gd name="T80" fmla="*/ 44 w 360"/>
                <a:gd name="T81" fmla="*/ 142 h 280"/>
                <a:gd name="T82" fmla="*/ 38 w 360"/>
                <a:gd name="T83" fmla="*/ 168 h 280"/>
                <a:gd name="T84" fmla="*/ 50 w 360"/>
                <a:gd name="T85" fmla="*/ 202 h 280"/>
                <a:gd name="T86" fmla="*/ 78 w 360"/>
                <a:gd name="T87" fmla="*/ 218 h 280"/>
                <a:gd name="T88" fmla="*/ 98 w 360"/>
                <a:gd name="T89" fmla="*/ 212 h 280"/>
                <a:gd name="T90" fmla="*/ 116 w 360"/>
                <a:gd name="T91" fmla="*/ 186 h 280"/>
                <a:gd name="T92" fmla="*/ 128 w 360"/>
                <a:gd name="T93" fmla="*/ 166 h 280"/>
                <a:gd name="T94" fmla="*/ 116 w 360"/>
                <a:gd name="T95" fmla="*/ 132 h 280"/>
                <a:gd name="T96" fmla="*/ 88 w 360"/>
                <a:gd name="T97" fmla="*/ 114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60" h="280">
                  <a:moveTo>
                    <a:pt x="356" y="2"/>
                  </a:moveTo>
                  <a:lnTo>
                    <a:pt x="356" y="2"/>
                  </a:lnTo>
                  <a:lnTo>
                    <a:pt x="352" y="0"/>
                  </a:lnTo>
                  <a:lnTo>
                    <a:pt x="348" y="0"/>
                  </a:lnTo>
                  <a:lnTo>
                    <a:pt x="180" y="38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4" y="2"/>
                  </a:lnTo>
                  <a:lnTo>
                    <a:pt x="4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232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8" y="242"/>
                  </a:lnTo>
                  <a:lnTo>
                    <a:pt x="178" y="280"/>
                  </a:lnTo>
                  <a:lnTo>
                    <a:pt x="178" y="280"/>
                  </a:lnTo>
                  <a:lnTo>
                    <a:pt x="180" y="280"/>
                  </a:lnTo>
                  <a:lnTo>
                    <a:pt x="180" y="280"/>
                  </a:lnTo>
                  <a:lnTo>
                    <a:pt x="182" y="280"/>
                  </a:lnTo>
                  <a:lnTo>
                    <a:pt x="352" y="242"/>
                  </a:lnTo>
                  <a:lnTo>
                    <a:pt x="352" y="242"/>
                  </a:lnTo>
                  <a:lnTo>
                    <a:pt x="358" y="238"/>
                  </a:lnTo>
                  <a:lnTo>
                    <a:pt x="360" y="232"/>
                  </a:lnTo>
                  <a:lnTo>
                    <a:pt x="360" y="8"/>
                  </a:lnTo>
                  <a:lnTo>
                    <a:pt x="360" y="8"/>
                  </a:lnTo>
                  <a:lnTo>
                    <a:pt x="360" y="4"/>
                  </a:lnTo>
                  <a:lnTo>
                    <a:pt x="356" y="2"/>
                  </a:lnTo>
                  <a:lnTo>
                    <a:pt x="356" y="2"/>
                  </a:lnTo>
                  <a:close/>
                  <a:moveTo>
                    <a:pt x="170" y="258"/>
                  </a:moveTo>
                  <a:lnTo>
                    <a:pt x="20" y="224"/>
                  </a:lnTo>
                  <a:lnTo>
                    <a:pt x="20" y="22"/>
                  </a:lnTo>
                  <a:lnTo>
                    <a:pt x="170" y="56"/>
                  </a:lnTo>
                  <a:lnTo>
                    <a:pt x="170" y="258"/>
                  </a:lnTo>
                  <a:close/>
                  <a:moveTo>
                    <a:pt x="200" y="54"/>
                  </a:moveTo>
                  <a:lnTo>
                    <a:pt x="326" y="24"/>
                  </a:lnTo>
                  <a:lnTo>
                    <a:pt x="326" y="24"/>
                  </a:lnTo>
                  <a:lnTo>
                    <a:pt x="330" y="24"/>
                  </a:lnTo>
                  <a:lnTo>
                    <a:pt x="334" y="26"/>
                  </a:lnTo>
                  <a:lnTo>
                    <a:pt x="336" y="28"/>
                  </a:lnTo>
                  <a:lnTo>
                    <a:pt x="338" y="32"/>
                  </a:lnTo>
                  <a:lnTo>
                    <a:pt x="338" y="32"/>
                  </a:lnTo>
                  <a:lnTo>
                    <a:pt x="338" y="36"/>
                  </a:lnTo>
                  <a:lnTo>
                    <a:pt x="336" y="40"/>
                  </a:lnTo>
                  <a:lnTo>
                    <a:pt x="334" y="42"/>
                  </a:lnTo>
                  <a:lnTo>
                    <a:pt x="330" y="44"/>
                  </a:lnTo>
                  <a:lnTo>
                    <a:pt x="204" y="72"/>
                  </a:lnTo>
                  <a:lnTo>
                    <a:pt x="204" y="72"/>
                  </a:lnTo>
                  <a:lnTo>
                    <a:pt x="202" y="74"/>
                  </a:lnTo>
                  <a:lnTo>
                    <a:pt x="202" y="74"/>
                  </a:lnTo>
                  <a:lnTo>
                    <a:pt x="196" y="72"/>
                  </a:lnTo>
                  <a:lnTo>
                    <a:pt x="192" y="66"/>
                  </a:lnTo>
                  <a:lnTo>
                    <a:pt x="192" y="66"/>
                  </a:lnTo>
                  <a:lnTo>
                    <a:pt x="192" y="62"/>
                  </a:lnTo>
                  <a:lnTo>
                    <a:pt x="194" y="58"/>
                  </a:lnTo>
                  <a:lnTo>
                    <a:pt x="196" y="56"/>
                  </a:lnTo>
                  <a:lnTo>
                    <a:pt x="200" y="54"/>
                  </a:lnTo>
                  <a:lnTo>
                    <a:pt x="200" y="54"/>
                  </a:lnTo>
                  <a:close/>
                  <a:moveTo>
                    <a:pt x="200" y="90"/>
                  </a:moveTo>
                  <a:lnTo>
                    <a:pt x="262" y="74"/>
                  </a:lnTo>
                  <a:lnTo>
                    <a:pt x="262" y="74"/>
                  </a:lnTo>
                  <a:lnTo>
                    <a:pt x="266" y="74"/>
                  </a:lnTo>
                  <a:lnTo>
                    <a:pt x="270" y="76"/>
                  </a:lnTo>
                  <a:lnTo>
                    <a:pt x="274" y="78"/>
                  </a:lnTo>
                  <a:lnTo>
                    <a:pt x="274" y="82"/>
                  </a:lnTo>
                  <a:lnTo>
                    <a:pt x="274" y="82"/>
                  </a:lnTo>
                  <a:lnTo>
                    <a:pt x="274" y="86"/>
                  </a:lnTo>
                  <a:lnTo>
                    <a:pt x="274" y="90"/>
                  </a:lnTo>
                  <a:lnTo>
                    <a:pt x="270" y="92"/>
                  </a:lnTo>
                  <a:lnTo>
                    <a:pt x="268" y="94"/>
                  </a:lnTo>
                  <a:lnTo>
                    <a:pt x="204" y="108"/>
                  </a:lnTo>
                  <a:lnTo>
                    <a:pt x="204" y="108"/>
                  </a:lnTo>
                  <a:lnTo>
                    <a:pt x="202" y="108"/>
                  </a:lnTo>
                  <a:lnTo>
                    <a:pt x="202" y="108"/>
                  </a:lnTo>
                  <a:lnTo>
                    <a:pt x="196" y="106"/>
                  </a:lnTo>
                  <a:lnTo>
                    <a:pt x="192" y="102"/>
                  </a:lnTo>
                  <a:lnTo>
                    <a:pt x="192" y="102"/>
                  </a:lnTo>
                  <a:lnTo>
                    <a:pt x="192" y="98"/>
                  </a:lnTo>
                  <a:lnTo>
                    <a:pt x="194" y="94"/>
                  </a:lnTo>
                  <a:lnTo>
                    <a:pt x="196" y="90"/>
                  </a:lnTo>
                  <a:lnTo>
                    <a:pt x="200" y="90"/>
                  </a:lnTo>
                  <a:lnTo>
                    <a:pt x="200" y="90"/>
                  </a:lnTo>
                  <a:close/>
                  <a:moveTo>
                    <a:pt x="340" y="168"/>
                  </a:moveTo>
                  <a:lnTo>
                    <a:pt x="340" y="168"/>
                  </a:lnTo>
                  <a:lnTo>
                    <a:pt x="340" y="172"/>
                  </a:lnTo>
                  <a:lnTo>
                    <a:pt x="336" y="174"/>
                  </a:lnTo>
                  <a:lnTo>
                    <a:pt x="336" y="174"/>
                  </a:lnTo>
                  <a:lnTo>
                    <a:pt x="332" y="176"/>
                  </a:lnTo>
                  <a:lnTo>
                    <a:pt x="332" y="176"/>
                  </a:lnTo>
                  <a:lnTo>
                    <a:pt x="330" y="174"/>
                  </a:lnTo>
                  <a:lnTo>
                    <a:pt x="326" y="172"/>
                  </a:lnTo>
                  <a:lnTo>
                    <a:pt x="316" y="162"/>
                  </a:lnTo>
                  <a:lnTo>
                    <a:pt x="288" y="190"/>
                  </a:lnTo>
                  <a:lnTo>
                    <a:pt x="288" y="190"/>
                  </a:lnTo>
                  <a:lnTo>
                    <a:pt x="284" y="192"/>
                  </a:lnTo>
                  <a:lnTo>
                    <a:pt x="278" y="192"/>
                  </a:lnTo>
                  <a:lnTo>
                    <a:pt x="246" y="178"/>
                  </a:lnTo>
                  <a:lnTo>
                    <a:pt x="210" y="242"/>
                  </a:lnTo>
                  <a:lnTo>
                    <a:pt x="210" y="242"/>
                  </a:lnTo>
                  <a:lnTo>
                    <a:pt x="206" y="246"/>
                  </a:lnTo>
                  <a:lnTo>
                    <a:pt x="200" y="248"/>
                  </a:lnTo>
                  <a:lnTo>
                    <a:pt x="200" y="248"/>
                  </a:lnTo>
                  <a:lnTo>
                    <a:pt x="196" y="246"/>
                  </a:lnTo>
                  <a:lnTo>
                    <a:pt x="196" y="246"/>
                  </a:lnTo>
                  <a:lnTo>
                    <a:pt x="194" y="244"/>
                  </a:lnTo>
                  <a:lnTo>
                    <a:pt x="192" y="240"/>
                  </a:lnTo>
                  <a:lnTo>
                    <a:pt x="192" y="236"/>
                  </a:lnTo>
                  <a:lnTo>
                    <a:pt x="192" y="234"/>
                  </a:lnTo>
                  <a:lnTo>
                    <a:pt x="232" y="160"/>
                  </a:lnTo>
                  <a:lnTo>
                    <a:pt x="232" y="160"/>
                  </a:lnTo>
                  <a:lnTo>
                    <a:pt x="234" y="156"/>
                  </a:lnTo>
                  <a:lnTo>
                    <a:pt x="238" y="154"/>
                  </a:lnTo>
                  <a:lnTo>
                    <a:pt x="242" y="154"/>
                  </a:lnTo>
                  <a:lnTo>
                    <a:pt x="246" y="154"/>
                  </a:lnTo>
                  <a:lnTo>
                    <a:pt x="280" y="170"/>
                  </a:lnTo>
                  <a:lnTo>
                    <a:pt x="302" y="148"/>
                  </a:lnTo>
                  <a:lnTo>
                    <a:pt x="292" y="138"/>
                  </a:lnTo>
                  <a:lnTo>
                    <a:pt x="292" y="138"/>
                  </a:lnTo>
                  <a:lnTo>
                    <a:pt x="290" y="134"/>
                  </a:lnTo>
                  <a:lnTo>
                    <a:pt x="290" y="128"/>
                  </a:lnTo>
                  <a:lnTo>
                    <a:pt x="290" y="128"/>
                  </a:lnTo>
                  <a:lnTo>
                    <a:pt x="292" y="126"/>
                  </a:lnTo>
                  <a:lnTo>
                    <a:pt x="298" y="124"/>
                  </a:lnTo>
                  <a:lnTo>
                    <a:pt x="298" y="124"/>
                  </a:lnTo>
                  <a:lnTo>
                    <a:pt x="332" y="124"/>
                  </a:lnTo>
                  <a:lnTo>
                    <a:pt x="332" y="124"/>
                  </a:lnTo>
                  <a:lnTo>
                    <a:pt x="336" y="124"/>
                  </a:lnTo>
                  <a:lnTo>
                    <a:pt x="338" y="126"/>
                  </a:lnTo>
                  <a:lnTo>
                    <a:pt x="340" y="128"/>
                  </a:lnTo>
                  <a:lnTo>
                    <a:pt x="340" y="132"/>
                  </a:lnTo>
                  <a:lnTo>
                    <a:pt x="340" y="168"/>
                  </a:lnTo>
                  <a:close/>
                  <a:moveTo>
                    <a:pt x="138" y="88"/>
                  </a:moveTo>
                  <a:lnTo>
                    <a:pt x="138" y="88"/>
                  </a:lnTo>
                  <a:lnTo>
                    <a:pt x="136" y="8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42" y="66"/>
                  </a:lnTo>
                  <a:lnTo>
                    <a:pt x="40" y="62"/>
                  </a:lnTo>
                  <a:lnTo>
                    <a:pt x="38" y="60"/>
                  </a:lnTo>
                  <a:lnTo>
                    <a:pt x="38" y="56"/>
                  </a:lnTo>
                  <a:lnTo>
                    <a:pt x="38" y="56"/>
                  </a:lnTo>
                  <a:lnTo>
                    <a:pt x="40" y="52"/>
                  </a:lnTo>
                  <a:lnTo>
                    <a:pt x="42" y="50"/>
                  </a:lnTo>
                  <a:lnTo>
                    <a:pt x="46" y="48"/>
                  </a:lnTo>
                  <a:lnTo>
                    <a:pt x="50" y="48"/>
                  </a:lnTo>
                  <a:lnTo>
                    <a:pt x="140" y="68"/>
                  </a:lnTo>
                  <a:lnTo>
                    <a:pt x="140" y="68"/>
                  </a:lnTo>
                  <a:lnTo>
                    <a:pt x="144" y="70"/>
                  </a:lnTo>
                  <a:lnTo>
                    <a:pt x="146" y="72"/>
                  </a:lnTo>
                  <a:lnTo>
                    <a:pt x="148" y="76"/>
                  </a:lnTo>
                  <a:lnTo>
                    <a:pt x="148" y="80"/>
                  </a:lnTo>
                  <a:lnTo>
                    <a:pt x="148" y="80"/>
                  </a:lnTo>
                  <a:lnTo>
                    <a:pt x="144" y="86"/>
                  </a:lnTo>
                  <a:lnTo>
                    <a:pt x="138" y="88"/>
                  </a:lnTo>
                  <a:lnTo>
                    <a:pt x="138" y="88"/>
                  </a:lnTo>
                  <a:close/>
                  <a:moveTo>
                    <a:pt x="78" y="172"/>
                  </a:moveTo>
                  <a:lnTo>
                    <a:pt x="78" y="126"/>
                  </a:lnTo>
                  <a:lnTo>
                    <a:pt x="78" y="126"/>
                  </a:lnTo>
                  <a:lnTo>
                    <a:pt x="70" y="126"/>
                  </a:lnTo>
                  <a:lnTo>
                    <a:pt x="62" y="128"/>
                  </a:lnTo>
                  <a:lnTo>
                    <a:pt x="56" y="132"/>
                  </a:lnTo>
                  <a:lnTo>
                    <a:pt x="50" y="136"/>
                  </a:lnTo>
                  <a:lnTo>
                    <a:pt x="44" y="142"/>
                  </a:lnTo>
                  <a:lnTo>
                    <a:pt x="42" y="150"/>
                  </a:lnTo>
                  <a:lnTo>
                    <a:pt x="40" y="158"/>
                  </a:lnTo>
                  <a:lnTo>
                    <a:pt x="38" y="168"/>
                  </a:lnTo>
                  <a:lnTo>
                    <a:pt x="38" y="168"/>
                  </a:lnTo>
                  <a:lnTo>
                    <a:pt x="40" y="176"/>
                  </a:lnTo>
                  <a:lnTo>
                    <a:pt x="42" y="186"/>
                  </a:lnTo>
                  <a:lnTo>
                    <a:pt x="44" y="194"/>
                  </a:lnTo>
                  <a:lnTo>
                    <a:pt x="50" y="202"/>
                  </a:lnTo>
                  <a:lnTo>
                    <a:pt x="56" y="208"/>
                  </a:lnTo>
                  <a:lnTo>
                    <a:pt x="62" y="212"/>
                  </a:lnTo>
                  <a:lnTo>
                    <a:pt x="70" y="216"/>
                  </a:lnTo>
                  <a:lnTo>
                    <a:pt x="78" y="218"/>
                  </a:lnTo>
                  <a:lnTo>
                    <a:pt x="78" y="218"/>
                  </a:lnTo>
                  <a:lnTo>
                    <a:pt x="84" y="218"/>
                  </a:lnTo>
                  <a:lnTo>
                    <a:pt x="92" y="216"/>
                  </a:lnTo>
                  <a:lnTo>
                    <a:pt x="98" y="212"/>
                  </a:lnTo>
                  <a:lnTo>
                    <a:pt x="104" y="208"/>
                  </a:lnTo>
                  <a:lnTo>
                    <a:pt x="110" y="202"/>
                  </a:lnTo>
                  <a:lnTo>
                    <a:pt x="114" y="194"/>
                  </a:lnTo>
                  <a:lnTo>
                    <a:pt x="116" y="186"/>
                  </a:lnTo>
                  <a:lnTo>
                    <a:pt x="116" y="176"/>
                  </a:lnTo>
                  <a:lnTo>
                    <a:pt x="78" y="172"/>
                  </a:lnTo>
                  <a:close/>
                  <a:moveTo>
                    <a:pt x="128" y="166"/>
                  </a:moveTo>
                  <a:lnTo>
                    <a:pt x="128" y="166"/>
                  </a:lnTo>
                  <a:lnTo>
                    <a:pt x="126" y="156"/>
                  </a:lnTo>
                  <a:lnTo>
                    <a:pt x="124" y="146"/>
                  </a:lnTo>
                  <a:lnTo>
                    <a:pt x="122" y="138"/>
                  </a:lnTo>
                  <a:lnTo>
                    <a:pt x="116" y="132"/>
                  </a:lnTo>
                  <a:lnTo>
                    <a:pt x="110" y="126"/>
                  </a:lnTo>
                  <a:lnTo>
                    <a:pt x="104" y="120"/>
                  </a:lnTo>
                  <a:lnTo>
                    <a:pt x="96" y="116"/>
                  </a:lnTo>
                  <a:lnTo>
                    <a:pt x="88" y="114"/>
                  </a:lnTo>
                  <a:lnTo>
                    <a:pt x="88" y="160"/>
                  </a:lnTo>
                  <a:lnTo>
                    <a:pt x="128" y="16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646827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E8456A047B4E42A93EF59C150C8627" ma:contentTypeVersion="14" ma:contentTypeDescription="Ein neues Dokument erstellen." ma:contentTypeScope="" ma:versionID="c0471185db76b5a46a8517dbe87c9e23">
  <xsd:schema xmlns:xsd="http://www.w3.org/2001/XMLSchema" xmlns:xs="http://www.w3.org/2001/XMLSchema" xmlns:p="http://schemas.microsoft.com/office/2006/metadata/properties" xmlns:ns2="cc777144-ca57-4f17-8bbe-98c5c1271a8a" xmlns:ns3="3189395f-b742-4df8-983d-ca72504bbf4b" targetNamespace="http://schemas.microsoft.com/office/2006/metadata/properties" ma:root="true" ma:fieldsID="d3d9710e6e7b787a97d29b68503b7721" ns2:_="" ns3:_="">
    <xsd:import namespace="cc777144-ca57-4f17-8bbe-98c5c1271a8a"/>
    <xsd:import namespace="3189395f-b742-4df8-983d-ca72504bbf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777144-ca57-4f17-8bbe-98c5c1271a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e551f19a-c878-4d94-96bf-c4c7de9430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89395f-b742-4df8-983d-ca72504bbf4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c777144-ca57-4f17-8bbe-98c5c1271a8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F3E4B57-09D3-4F90-9147-804D8FA5DF56}"/>
</file>

<file path=customXml/itemProps2.xml><?xml version="1.0" encoding="utf-8"?>
<ds:datastoreItem xmlns:ds="http://schemas.openxmlformats.org/officeDocument/2006/customXml" ds:itemID="{596E8E87-9B50-4B16-83A6-E7D0BB32C177}"/>
</file>

<file path=customXml/itemProps3.xml><?xml version="1.0" encoding="utf-8"?>
<ds:datastoreItem xmlns:ds="http://schemas.openxmlformats.org/officeDocument/2006/customXml" ds:itemID="{4856C03E-BA99-4639-96E9-F5CC1D263F2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475</Words>
  <Application>Microsoft Office PowerPoint</Application>
  <PresentationFormat>Bildschirmpräsentation (4:3)</PresentationFormat>
  <Paragraphs>143</Paragraphs>
  <Slides>10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Maximilian Lange</dc:creator>
  <cp:lastModifiedBy>Josefine Noack</cp:lastModifiedBy>
  <cp:revision>137</cp:revision>
  <dcterms:created xsi:type="dcterms:W3CDTF">2023-08-23T10:49:54Z</dcterms:created>
  <dcterms:modified xsi:type="dcterms:W3CDTF">2024-09-02T08:21:29Z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0x0101004EE8456A047B4E42A93EF59C150C8627</vt:lpwstr>
  </property>
</Properties>
</file>