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Relationship Id="rId5" Target="ppt/slideLayouts/slideLayout2.xml" Type="http://schemas.openxmlformats.org/officeDocument/2006/relationships/slideLayout"/><Relationship Id="rId6" Target="ppt/slideLayouts/slideLayout3.xml" Type="http://schemas.openxmlformats.org/officeDocument/2006/relationships/slideLayout"/><Relationship Id="rId7" Target="ppt/slideLayouts/slideLayout4.xml" Type="http://schemas.openxmlformats.org/officeDocument/2006/relationships/slideLayout"/><Relationship Id="rId8" Target="ppt/slideLayouts/slideLayout5.xml" Type="http://schemas.openxmlformats.org/officeDocument/2006/relationships/slideLayout"/><Relationship Id="rId9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14" d="100"/>
          <a:sy n="114" d="100"/>
        </p:scale>
        <p:origin x="912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slides/slide30.xml" Type="http://schemas.openxmlformats.org/officeDocument/2006/relationships/slide"/><Relationship Id="rId36" Target="slides/slide31.xml" Type="http://schemas.openxmlformats.org/officeDocument/2006/relationships/slide"/><Relationship Id="rId37" Target="slides/slide32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Relationship Id="rId2" Target="../media/image1.png" Type="http://schemas.openxmlformats.org/officeDocument/2006/relationships/image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Relationship Id="rId2" Target="../media/image1.png" Type="http://schemas.openxmlformats.org/officeDocument/2006/relationships/image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Relationship Id="rId2" Target="../media/image1.png" Type="http://schemas.openxmlformats.org/officeDocument/2006/relationships/image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Relationship Id="rId2" Target="../media/image1.png" Type="http://schemas.openxmlformats.org/officeDocument/2006/relationships/image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Relationship Id="rId2" Target="../media/image1.png" Type="http://schemas.openxmlformats.org/officeDocument/2006/relationships/image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true">
          <a:blip r:embed="rId2"/>
          <a:stretch>
            <a:fillRect t="0" l="0" b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标题和内容">
    <p:bg>
      <p:bgPr>
        <a:blipFill rotWithShape="true">
          <a:blip r:embed="rId2"/>
          <a:stretch>
            <a:fillRect t="0" l="0" b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blipFill rotWithShape="true">
          <a:blip r:embed="rId2"/>
          <a:stretch>
            <a:fillRect t="0" l="0" b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标题和副标题">
    <p:bg>
      <p:bgPr>
        <a:blipFill rotWithShape="true">
          <a:blip r:embed="rId2"/>
          <a:stretch>
            <a:fillRect t="0" l="0" b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版式">
    <p:bg>
      <p:bgPr>
        <a:blipFill rotWithShape="true">
          <a:blip r:embed="rId2"/>
          <a:stretch>
            <a:fillRect t="0" l="0" b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Relationship Id="rId3" Target="../media/image1.png" Type="http://schemas.openxmlformats.org/officeDocument/2006/relationships/image"/><Relationship Id="rId4" Target="../slideLayouts/slideLayout2.xml" Type="http://schemas.openxmlformats.org/officeDocument/2006/relationships/slideLayout"/><Relationship Id="rId5" Target="../slideLayouts/slideLayout3.xml" Type="http://schemas.openxmlformats.org/officeDocument/2006/relationships/slideLayout"/><Relationship Id="rId6" Target="../slideLayouts/slideLayout4.xml" Type="http://schemas.openxmlformats.org/officeDocument/2006/relationships/slideLayout"/><Relationship Id="rId7" Target="../slideLayouts/slideLayout5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true">
          <a:blip r:embed="rId3"/>
          <a:stretch>
            <a:fillRect t="0" l="0" b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 hidden="true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vert="horz" anchor="ctr" tIns="45720" lIns="91440" bIns="45720" rIns="91440"/>
          <a:p>
            <a:pPr algn="ctr" mar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4"/>
    <p:sldLayoutId id="2147483657" r:id="rId5"/>
    <p:sldLayoutId id="2147483658" r:id="rId6"/>
    <p:sldLayoutId id="2147483659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3.png" Type="http://schemas.openxmlformats.org/officeDocument/2006/relationships/image"/><Relationship Id="rId3" Target="../media/image8.jpeg" Type="http://schemas.openxmlformats.org/officeDocument/2006/relationships/image"/><Relationship Id="rId4" Target="../media/image9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3.png" Type="http://schemas.openxmlformats.org/officeDocument/2006/relationships/image"/><Relationship Id="rId3" Target="../media/image5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.png" Type="http://schemas.openxmlformats.org/officeDocument/2006/relationships/image"/><Relationship Id="rId3" Target="../media/image10.jpeg" Type="http://schemas.openxmlformats.org/officeDocument/2006/relationships/image"/><Relationship Id="rId4" Target="../media/image11.jpeg" Type="http://schemas.openxmlformats.org/officeDocument/2006/relationships/image"/><Relationship Id="rId5" Target="../media/image12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.png" Type="http://schemas.openxmlformats.org/officeDocument/2006/relationships/image"/><Relationship Id="rId3" Target="../media/image13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.png" Type="http://schemas.openxmlformats.org/officeDocument/2006/relationships/image"/><Relationship Id="rId3" Target="../media/image14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.png" Type="http://schemas.openxmlformats.org/officeDocument/2006/relationships/image"/><Relationship Id="rId3" Target="../media/image15.jpeg" Type="http://schemas.openxmlformats.org/officeDocument/2006/relationships/image"/><Relationship Id="rId4" Target="../media/image16.jpe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.png" Type="http://schemas.openxmlformats.org/officeDocument/2006/relationships/image"/><Relationship Id="rId3" Target="../media/image17.jpe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3.png" Type="http://schemas.openxmlformats.org/officeDocument/2006/relationships/image"/><Relationship Id="rId3" Target="../media/image18.jpeg" Type="http://schemas.openxmlformats.org/officeDocument/2006/relationships/image"/><Relationship Id="rId4" Target="../media/image19.pn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3.png" Type="http://schemas.openxmlformats.org/officeDocument/2006/relationships/image"/><Relationship Id="rId3" Target="../media/image5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3.png" Type="http://schemas.openxmlformats.org/officeDocument/2006/relationships/image"/><Relationship Id="rId3" Target="../media/image20.jpe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.png" Type="http://schemas.openxmlformats.org/officeDocument/2006/relationships/image"/><Relationship Id="rId3" Target="../media/image21.jpe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3.png" Type="http://schemas.openxmlformats.org/officeDocument/2006/relationships/image"/><Relationship Id="rId3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3.png" Type="http://schemas.openxmlformats.org/officeDocument/2006/relationships/image"/><Relationship Id="rId3" Target="../media/image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.png" Type="http://schemas.openxmlformats.org/officeDocument/2006/relationships/image"/><Relationship Id="rId3" Target="../media/image6.jpeg" Type="http://schemas.openxmlformats.org/officeDocument/2006/relationships/image"/><Relationship Id="rId4" Target="../media/image7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rotWithShape="true">
          <a:blip r:embed="rId2"/>
          <a:stretch>
            <a:fillRect t="0" l="0" b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3670163" y="4149701"/>
            <a:ext cx="6628765" cy="368300"/>
            <a:chOff x="4013321" y="3753992"/>
            <a:chExt cx="6628765" cy="368300"/>
          </a:xfrm>
          <a:noFill/>
        </p:grpSpPr>
        <p:sp>
          <p:nvSpPr>
            <p:cNvPr name="TextBox 3" id="3"/>
            <p:cNvSpPr txBox="true"/>
            <p:nvPr/>
          </p:nvSpPr>
          <p:spPr>
            <a:xfrm>
              <a:off x="4013321" y="3753992"/>
              <a:ext cx="2393315" cy="368300"/>
            </a:xfrm>
            <a:prstGeom prst="rect">
              <a:avLst/>
            </a:prstGeom>
            <a:grpFill/>
            <a:ln>
              <a:noFill/>
            </a:ln>
          </p:spPr>
          <p:txBody>
            <a:bodyPr anchor="t" rtlCol="false" vert="horz" wrap="square" tIns="45720" lIns="91440" bIns="45720" rIns="91440">
              <a:spAutoFit/>
            </a:bodyPr>
            <a:lstStyle/>
            <a:p>
              <a:pPr algn="l" marL="0">
                <a:defRPr/>
              </a:pPr>
              <a:r>
                <a:rPr lang="en-US" b="false" i="false" sz="1800" baseline="0" u="none">
                  <a:solidFill>
                    <a:srgbClr val="4472C4"/>
                  </a:solidFill>
                  <a:latin typeface="思源黑体 Normal"/>
                  <a:ea typeface="思源黑体 Normal"/>
                </a:rPr>
                <a:t>Reporter:</a:t>
              </a:r>
              <a:r>
                <a:rPr lang="en-US" b="false" i="false" sz="1800" baseline="0" u="none">
                  <a:solidFill>
                    <a:srgbClr val="4472C4"/>
                  </a:solidFill>
                  <a:latin typeface="思源黑体 Normal"/>
                  <a:ea typeface="思源黑体 Normal"/>
                </a:rPr>
                <a:t>XXX</a:t>
              </a:r>
              <a:endParaRPr lang="en-US" sz="1100"/>
            </a:p>
          </p:txBody>
        </p:sp>
        <p:sp>
          <p:nvSpPr>
            <p:cNvPr name="AutoShape 4" id="4"/>
            <p:cNvSpPr/>
            <p:nvPr/>
          </p:nvSpPr>
          <p:spPr>
            <a:xfrm>
              <a:off x="6809226" y="3753992"/>
              <a:ext cx="3832860" cy="3683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anchor="t" wrap="square" tIns="45720" lIns="91440" bIns="45720" rIns="91440">
              <a:spAutoFit/>
            </a:bodyPr>
            <a:p>
              <a:pPr algn="l" marL="0"/>
              <a:r>
                <a:rPr lang="en-US" b="false" i="false" sz="1800" baseline="0" u="none">
                  <a:solidFill>
                    <a:srgbClr val="4472C4"/>
                  </a:solidFill>
                  <a:latin typeface="思源黑体 Normal"/>
                  <a:ea typeface="思源黑体 Normal"/>
                </a:rPr>
                <a:t>Date:</a:t>
              </a:r>
              <a:r>
                <a:rPr lang="en-US" b="false" i="false" sz="1800" baseline="0" u="none">
                  <a:solidFill>
                    <a:srgbClr val="4472C4"/>
                  </a:solidFill>
                  <a:latin typeface="思源黑体 Normal"/>
                  <a:ea typeface="思源黑体 Normal"/>
                </a:rPr>
                <a:t>20XX-XX-XX</a:t>
              </a:r>
            </a:p>
          </p:txBody>
        </p:sp>
      </p:grpSp>
      <p:sp>
        <p:nvSpPr>
          <p:cNvPr name="AutoShape 5" id="5"/>
          <p:cNvSpPr/>
          <p:nvPr/>
        </p:nvSpPr>
        <p:spPr>
          <a:xfrm>
            <a:off x="3261995" y="4163671"/>
            <a:ext cx="354330" cy="354330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txBody>
          <a:bodyPr vert="horz" anchor="ctr" tIns="45720" lIns="91440" bIns="45720" rIns="91440"/>
          <a:p>
            <a:pPr algn="l" marL="0"/>
          </a:p>
        </p:txBody>
      </p:sp>
      <p:sp>
        <p:nvSpPr>
          <p:cNvPr name="AutoShape 6" id="6"/>
          <p:cNvSpPr/>
          <p:nvPr/>
        </p:nvSpPr>
        <p:spPr>
          <a:xfrm>
            <a:off x="6030595" y="4163671"/>
            <a:ext cx="354330" cy="354330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txBody>
          <a:bodyPr vert="horz" anchor="ctr" tIns="45720" lIns="91440" bIns="45720" rIns="91440"/>
          <a:p>
            <a:pPr algn="l" marL="0"/>
          </a:p>
        </p:txBody>
      </p:sp>
      <p:sp>
        <p:nvSpPr>
          <p:cNvPr name="AutoShape 7" id="7"/>
          <p:cNvSpPr/>
          <p:nvPr/>
        </p:nvSpPr>
        <p:spPr>
          <a:xfrm>
            <a:off x="2226310" y="1139825"/>
            <a:ext cx="7739380" cy="28435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anchor="ctr" wrap="square" tIns="45720" lIns="91440" bIns="45720" rIns="91440">
            <a:noAutofit/>
          </a:bodyPr>
          <a:p>
            <a:pPr fontAlgn="auto" algn="ctr" indent="0" marL="0">
              <a:lnSpc>
                <a:spcPct val="110000"/>
              </a:lnSpc>
            </a:pPr>
            <a:r>
              <a:rPr lang="en-US" b="true" i="false" sz="5400" spc="300" baseline="0" u="none">
                <a:ln w="3175"/>
                <a:solidFill>
                  <a:srgbClr val="4472C4"/>
                </a:solidFill>
                <a:effectLst/>
                <a:latin typeface="思源黑体 Medium"/>
                <a:ea typeface="思源黑体 Medium"/>
              </a:rPr>
              <a:t>UpDate: Zukunftsorientierte Weiterbildung für Sachsen</a:t>
            </a:r>
          </a:p>
        </p:txBody>
      </p:sp>
      <p:sp>
        <p:nvSpPr>
          <p:cNvPr name="AutoShape 8" id="8"/>
          <p:cNvSpPr/>
          <p:nvPr/>
        </p:nvSpPr>
        <p:spPr>
          <a:xfrm>
            <a:off x="10795000" y="6540500"/>
            <a:ext cx="1270000" cy="190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="t" rtlCol="false"/>
          <a:lstStyle/>
          <a:p>
            <a:pPr algn="r">
              <a:defRPr/>
            </a:pPr>
            <a:r>
              <a:rPr lang="en-US" b="false" i="false" sz="800" baseline="0" u="none">
                <a:solidFill>
                  <a:srgbClr val="808080"/>
                </a:solidFill>
                <a:latin typeface="Microsoft YaHei"/>
                <a:ea typeface="Microsoft YaHei"/>
              </a:rPr>
              <a:t>Created By AI</a:t>
            </a:r>
            <a:endParaRPr lang="en-US" sz="1100"/>
          </a:p>
        </p:txBody>
      </p:sp>
    </p:spTree>
  </p:cSld>
  <p:clrMapOvr>
    <a:masterClrMapping/>
  </p:clrMapOvr>
  <p:transition spd="slow">
    <p:checker dir="horz"/>
  </p:transition>
  <p:timing>
    <p:tnLst>
      <p:par>
        <p:cTn id="2105" dur="indefinite" repeatCount="1000" spd="100%" accel="0%" decel="0%" restart="never" nodeType="tmRoot">
          <p:childTnLst>
            <p:seq concurrent="true" nextAc="seek">
              <p:cTn id="2106" dur="indefinite" repeatCount="1000" spd="100%" accel="0%" decel="0%" nodeType="mainSeq">
                <p:childTnLst>
                  <p:par>
                    <p:cTn id="2107" repeatCount="1000" spd="100%" accel="0%" decel="0%" fill="hold">
                      <p:stCondLst>
                        <p:cond delay="indefinite"/>
                        <p:cond evt="onBegin" delay="0">
                          <p:tn val="2106"/>
                        </p:cond>
                      </p:stCondLst>
                      <p:childTnLst>
                        <p:par>
                          <p:cTn id="2108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2109" presetID="40" presetClass="entr" presetSubtype="0" repeatCount="1000" spd="100%" decel="0%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111" dur="1000" repeatCount="1000" spd="100%" accel="0%" decel="0%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.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2" dur="1000" repeatCount="1000" spd="100%" accel="0%" decel="0%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id="2110" dur="1000" repeatCount="1000" spd="100%" accel="0%" decel="0%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3" dur="1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</p:bldLst>
  </p:timing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rotWithShape="true">
          <a:blip r:embed="rId2"/>
          <a:stretch>
            <a:fillRect t="0" l="0" b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>
            <a:off x="1292225" y="1948815"/>
            <a:ext cx="4130040" cy="724535"/>
          </a:xfrm>
          <a:prstGeom prst="rect">
            <a:avLst/>
          </a:prstGeom>
          <a:noFill/>
          <a:ln>
            <a:noFill/>
          </a:ln>
        </p:spPr>
        <p:txBody>
          <a:bodyPr anchor="ctr" rtlCol="false" vert="horz" tIns="45720" lIns="91440" bIns="45720" rIns="91440">
            <a:noAutofit/>
          </a:bodyPr>
          <a:lstStyle/>
          <a:p>
            <a:pPr algn="l" fontAlgn="auto" indent="0" marR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b="false" i="false" sz="4800" baseline="0" u="none">
                <a:ln/>
                <a:solidFill>
                  <a:srgbClr val="4472C4"/>
                </a:solidFill>
                <a:effectLst/>
                <a:latin typeface="思源黑体 Medium"/>
                <a:ea typeface="思源黑体 Medium"/>
              </a:rPr>
              <a:t>PART   03</a:t>
            </a:r>
            <a:endParaRPr lang="en-US" sz="1100"/>
          </a:p>
        </p:txBody>
      </p:sp>
      <p:sp>
        <p:nvSpPr>
          <p:cNvPr name="TextBox 3" id="3"/>
          <p:cNvSpPr txBox="true"/>
          <p:nvPr/>
        </p:nvSpPr>
        <p:spPr>
          <a:xfrm>
            <a:off x="1292225" y="2461260"/>
            <a:ext cx="6510655" cy="2367915"/>
          </a:xfrm>
          <a:prstGeom prst="rect">
            <a:avLst/>
          </a:prstGeom>
          <a:noFill/>
          <a:ln>
            <a:noFill/>
          </a:ln>
        </p:spPr>
        <p:txBody>
          <a:bodyPr anchor="ctr" rtlCol="false" vert="horz" tIns="45720" lIns="91440" bIns="45720" rIns="91440">
            <a:noAutofit/>
          </a:bodyPr>
          <a:lstStyle/>
          <a:p>
            <a:pPr algn="l" fontAlgn="auto" indent="0" marL="0"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en-US" b="false" i="false" sz="4800" spc="100" baseline="0" u="none">
                <a:solidFill>
                  <a:srgbClr val="4472C4"/>
                </a:solidFill>
                <a:latin typeface="思源黑体 Medium"/>
                <a:ea typeface="思源黑体 Medium"/>
              </a:rPr>
              <a:t>Future Skills im Fokus</a:t>
            </a:r>
            <a:endParaRPr lang="en-US" sz="1100"/>
          </a:p>
        </p:txBody>
      </p:sp>
    </p:spTree>
  </p:cSld>
  <p:clrMapOvr>
    <a:masterClrMapping/>
  </p:clrMapOvr>
  <p:transition spd="med">
    <p:fade/>
  </p:transition>
  <p:timing>
    <p:tnLst>
      <p:par>
        <p:cTn id="20950" dur="indefinite" repeatCount="1000" spd="100%" accel="0%" decel="0%" restart="never" nodeType="tmRoot">
          <p:childTnLst>
            <p:seq concurrent="true" nextAc="seek">
              <p:cTn id="20951" dur="indefinite" repeatCount="1000" spd="100%" accel="0%" decel="0%" nodeType="mainSeq">
                <p:childTnLst>
                  <p:par>
                    <p:cTn id="20952" repeatCount="1000" spd="100%" accel="0%" decel="0%" fill="hold">
                      <p:stCondLst>
                        <p:cond delay="indefinite"/>
                        <p:cond evt="onBegin" delay="0">
                          <p:tn val="20951"/>
                        </p:cond>
                      </p:stCondLst>
                      <p:childTnLst>
                        <p:par>
                          <p:cTn id="20953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20954" presetID="52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>
                                        <p:cTn id="20955" dur="1000" repeatCount="1000" spd="100%" accel="0%" decel="0%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20956" dur="1000" repeatCount="1000" spd="100%" accel="0%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Scale>
                                      <p:cBhvr>
                                        <p:cTn id="20957" dur="1000" repeatCount="1000" spd="100%" accel="0%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set>
                                      <p:cBhvr>
                                        <p:cTn id="20958" dur="1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59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20960" presetID="3" presetClass="entr" presetSubtype="1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blinds(horizontal)" transition="in">
                                      <p:cBhvr>
                                        <p:cTn id="20961" dur="1000" repeatCount="1000" spd="100%" accel="0%" decel="0%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62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rotWithShape="true">
          <a:blip r:embed="rId2"/>
          <a:stretch>
            <a:fillRect t="0" l="0" b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695960" y="1483840"/>
            <a:ext cx="5147186" cy="247689"/>
          </a:xfrm>
          <a:prstGeom prst="rect">
            <a:avLst/>
          </a:prstGeom>
          <a:solidFill>
            <a:srgbClr val="4472C4"/>
          </a:solidFill>
          <a:ln>
            <a:noFill/>
          </a:ln>
          <a:effectLst>
            <a:outerShdw algn="tl" blurRad="254000" dir="2700000" dist="101600" rotWithShape="false">
              <a:schemeClr val="bg1">
                <a:alpha val="40000"/>
                <a:lumMod val="75000"/>
              </a:schemeClr>
            </a:outerShdw>
          </a:effectLst>
        </p:spPr>
        <p:txBody>
          <a:bodyPr vert="horz" anchor="ctr" wrap="square" tIns="46990" lIns="90170" bIns="46990" rIns="90170">
            <a:normAutofit/>
          </a:bodyPr>
          <a:p>
            <a:pPr algn="ctr" marL="0"/>
          </a:p>
        </p:txBody>
      </p:sp>
      <p:sp>
        <p:nvSpPr>
          <p:cNvPr name="AutoShape 3" id="3"/>
          <p:cNvSpPr/>
          <p:nvPr/>
        </p:nvSpPr>
        <p:spPr>
          <a:xfrm>
            <a:off x="695960" y="1617833"/>
            <a:ext cx="5147186" cy="462421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algn="tl" blurRad="254000" dir="2700000" dist="101600" rotWithShape="false">
              <a:schemeClr val="tx1">
                <a:alpha val="15000"/>
                <a:lumMod val="75000"/>
                <a:lumOff val="25000"/>
              </a:schemeClr>
            </a:outerShdw>
          </a:effectLst>
        </p:spPr>
        <p:txBody>
          <a:bodyPr vert="horz" anchor="ctr" tIns="46990" lIns="90170" bIns="46990" rIns="90170">
            <a:normAutofit/>
          </a:bodyPr>
          <a:p>
            <a:pPr algn="ctr" marL="0"/>
          </a:p>
        </p:txBody>
      </p:sp>
      <p:sp>
        <p:nvSpPr>
          <p:cNvPr name="AutoShape 4" id="4"/>
          <p:cNvSpPr/>
          <p:nvPr/>
        </p:nvSpPr>
        <p:spPr>
          <a:xfrm>
            <a:off x="6348856" y="1494613"/>
            <a:ext cx="5147186" cy="247689"/>
          </a:xfrm>
          <a:prstGeom prst="rect">
            <a:avLst/>
          </a:prstGeom>
          <a:solidFill>
            <a:srgbClr val="4472C4"/>
          </a:solidFill>
          <a:ln>
            <a:noFill/>
          </a:ln>
          <a:effectLst>
            <a:outerShdw algn="tl" blurRad="254000" dir="2700000" dist="101600" rotWithShape="false">
              <a:schemeClr val="bg1">
                <a:alpha val="40000"/>
                <a:lumMod val="75000"/>
              </a:schemeClr>
            </a:outerShdw>
          </a:effectLst>
        </p:spPr>
        <p:txBody>
          <a:bodyPr vert="horz" anchor="ctr" wrap="square" tIns="46990" lIns="90170" bIns="46990" rIns="90170">
            <a:normAutofit/>
          </a:bodyPr>
          <a:p>
            <a:pPr algn="ctr" marL="0"/>
          </a:p>
        </p:txBody>
      </p:sp>
      <p:sp>
        <p:nvSpPr>
          <p:cNvPr name="AutoShape 5" id="5"/>
          <p:cNvSpPr/>
          <p:nvPr/>
        </p:nvSpPr>
        <p:spPr>
          <a:xfrm>
            <a:off x="6348856" y="1628606"/>
            <a:ext cx="5147186" cy="462421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algn="tl" blurRad="254000" dir="2700000" dist="101600" rotWithShape="false">
              <a:schemeClr val="tx1">
                <a:alpha val="15000"/>
                <a:lumMod val="75000"/>
                <a:lumOff val="25000"/>
              </a:schemeClr>
            </a:outerShdw>
          </a:effectLst>
        </p:spPr>
        <p:txBody>
          <a:bodyPr vert="horz" anchor="ctr" tIns="46990" lIns="90170" bIns="46990" rIns="90170">
            <a:normAutofit/>
          </a:bodyPr>
          <a:p>
            <a:pPr algn="ctr" marL="0"/>
          </a:p>
        </p:txBody>
      </p:sp>
      <p:sp>
        <p:nvSpPr>
          <p:cNvPr name="TextBox 6" id="6"/>
          <p:cNvSpPr txBox="true"/>
          <p:nvPr/>
        </p:nvSpPr>
        <p:spPr>
          <a:xfrm>
            <a:off x="1109250" y="3051737"/>
            <a:ext cx="4319905" cy="2520000"/>
          </a:xfrm>
          <a:prstGeom prst="rect">
            <a:avLst/>
          </a:prstGeom>
          <a:noFill/>
        </p:spPr>
        <p:txBody>
          <a:bodyPr anchor="t" rtlCol="false" vert="horz" wrap="square" tIns="46990" lIns="90170" bIns="46990" rIns="90170">
            <a:normAutofit/>
          </a:bodyPr>
          <a:lstStyle/>
          <a:p>
            <a:pPr algn="l" fontAlgn="auto" indent="0" marL="0">
              <a:lnSpc>
                <a:spcPct val="150000"/>
              </a:lnSpc>
              <a:defRPr/>
            </a:pPr>
            <a:r>
              <a:rPr lang="en-US" b="false" i="false" sz="1500" baseline="0" u="none">
                <a:solidFill>
                  <a:srgbClr val="333333"/>
                </a:solidFill>
                <a:latin typeface="思源黑体 Normal"/>
                <a:ea typeface="思源黑体 Normal"/>
              </a:rPr>
              <a:t>Die Befähigung, sich kontinuierlich Wissen anzueignen, ist entscheidend.</a:t>
            </a:r>
            <a:endParaRPr lang="en-US" sz="1100"/>
          </a:p>
        </p:txBody>
      </p:sp>
      <p:sp>
        <p:nvSpPr>
          <p:cNvPr name="AutoShape 7" id="7"/>
          <p:cNvSpPr/>
          <p:nvPr/>
        </p:nvSpPr>
        <p:spPr>
          <a:xfrm>
            <a:off x="6942360" y="3051737"/>
            <a:ext cx="3960000" cy="2520000"/>
          </a:xfrm>
          <a:prstGeom prst="rect">
            <a:avLst/>
          </a:prstGeom>
          <a:noFill/>
        </p:spPr>
        <p:txBody>
          <a:bodyPr vert="horz" anchor="t" wrap="square" tIns="46990" lIns="90170" bIns="46990" rIns="90170">
            <a:normAutofit/>
          </a:bodyPr>
          <a:p>
            <a:pPr fontAlgn="auto" algn="just" indent="0" marL="0">
              <a:lnSpc>
                <a:spcPct val="150000"/>
              </a:lnSpc>
            </a:pPr>
            <a:r>
              <a:rPr lang="en-US" b="false" i="false" sz="1500" baseline="0" u="none">
                <a:solidFill>
                  <a:srgbClr val="333333"/>
                </a:solidFill>
                <a:latin typeface="思源黑体 Normal"/>
                <a:ea typeface="思源黑体 Normal"/>
              </a:rPr>
              <a:t>Die Fähigkeit, neue Technologien zu verstehen und anzuwenden, wird gefördert.</a:t>
            </a:r>
          </a:p>
        </p:txBody>
      </p:sp>
      <p:sp>
        <p:nvSpPr>
          <p:cNvPr name="TextBox 8" id="8"/>
          <p:cNvSpPr txBox="true"/>
          <p:nvPr/>
        </p:nvSpPr>
        <p:spPr>
          <a:xfrm>
            <a:off x="6942360" y="2176145"/>
            <a:ext cx="4320000" cy="792000"/>
          </a:xfrm>
          <a:prstGeom prst="rect">
            <a:avLst/>
          </a:prstGeom>
          <a:noFill/>
        </p:spPr>
        <p:txBody>
          <a:bodyPr anchor="t" rtlCol="false" vert="horz" wrap="square" tIns="46990" lIns="90170" bIns="46990" rIns="90170">
            <a:normAutofit/>
          </a:bodyPr>
          <a:lstStyle/>
          <a:p>
            <a:pPr algn="l" fontAlgn="auto" indent="0" marL="0">
              <a:lnSpc>
                <a:spcPct val="110000"/>
              </a:lnSpc>
              <a:defRPr/>
            </a:pPr>
            <a:r>
              <a:rPr lang="en-US" b="true" i="false" sz="2000" baseline="0" u="none">
                <a:solidFill>
                  <a:srgbClr val="4472C4"/>
                </a:solidFill>
                <a:latin typeface="思源黑体 Normal"/>
                <a:ea typeface="思源黑体 Normal"/>
              </a:rPr>
              <a:t>Umgang mit neuen Technologien</a:t>
            </a:r>
            <a:endParaRPr lang="en-US" sz="1100"/>
          </a:p>
        </p:txBody>
      </p:sp>
      <p:sp>
        <p:nvSpPr>
          <p:cNvPr name="TextBox 9" id="9"/>
          <p:cNvSpPr txBox="true"/>
          <p:nvPr/>
        </p:nvSpPr>
        <p:spPr>
          <a:xfrm>
            <a:off x="1109250" y="2176145"/>
            <a:ext cx="4320000" cy="792000"/>
          </a:xfrm>
          <a:prstGeom prst="rect">
            <a:avLst/>
          </a:prstGeom>
          <a:noFill/>
        </p:spPr>
        <p:txBody>
          <a:bodyPr anchor="t" rtlCol="false" vert="horz" wrap="square" tIns="46990" lIns="90170" bIns="46990" rIns="90170">
            <a:normAutofit/>
          </a:bodyPr>
          <a:lstStyle/>
          <a:p>
            <a:pPr algn="l" fontAlgn="auto" indent="0" marL="0">
              <a:lnSpc>
                <a:spcPct val="110000"/>
              </a:lnSpc>
              <a:defRPr/>
            </a:pPr>
            <a:r>
              <a:rPr lang="en-US" b="true" i="false" sz="2000" baseline="0" u="none">
                <a:solidFill>
                  <a:srgbClr val="4472C4"/>
                </a:solidFill>
                <a:latin typeface="思源黑体 Normal"/>
                <a:ea typeface="思源黑体 Normal"/>
              </a:rPr>
              <a:t>Lebenslanges Lernen ermöglichen</a:t>
            </a:r>
            <a:endParaRPr lang="en-US" sz="1100"/>
          </a:p>
        </p:txBody>
      </p:sp>
      <p:sp>
        <p:nvSpPr>
          <p:cNvPr name="Freeform 10" id="10"/>
          <p:cNvSpPr/>
          <p:nvPr/>
        </p:nvSpPr>
        <p:spPr>
          <a:xfrm>
            <a:off x="0" y="320040"/>
            <a:ext cx="685165" cy="718820"/>
          </a:xfrm>
          <a:custGeom>
            <a:avLst/>
            <a:gdLst/>
            <a:ahLst/>
            <a:cxnLst/>
            <a:rect r="r" b="b" t="t" l="l"/>
            <a:pathLst>
              <a:path w="461590" h="406400" stroke="true" fill="norm" extrusionOk="true">
                <a:moveTo>
                  <a:pt x="258390" y="0"/>
                </a:moveTo>
                <a:lnTo>
                  <a:pt x="0" y="0"/>
                </a:lnTo>
                <a:lnTo>
                  <a:pt x="0" y="406400"/>
                </a:lnTo>
                <a:lnTo>
                  <a:pt x="258390" y="406400"/>
                </a:lnTo>
                <a:lnTo>
                  <a:pt x="461590" y="203200"/>
                </a:lnTo>
                <a:lnTo>
                  <a:pt x="258390" y="0"/>
                </a:lnTo>
                <a:close/>
              </a:path>
            </a:pathLst>
          </a:custGeom>
          <a:solidFill>
            <a:srgbClr val="4472C4"/>
          </a:solidFill>
        </p:spPr>
      </p:sp>
      <p:sp>
        <p:nvSpPr>
          <p:cNvPr name="TextBox 11" id="11"/>
          <p:cNvSpPr txBox="true"/>
          <p:nvPr/>
        </p:nvSpPr>
        <p:spPr>
          <a:xfrm>
            <a:off x="781050" y="319405"/>
            <a:ext cx="10800000" cy="720090"/>
          </a:xfrm>
          <a:prstGeom prst="rect">
            <a:avLst/>
          </a:prstGeom>
        </p:spPr>
        <p:txBody>
          <a:bodyPr anchor="ctr" rtlCol="false" vert="horz" wrap="square" tIns="46990" lIns="90170" bIns="46990" rIns="90170">
            <a:normAutofit/>
          </a:bodyPr>
          <a:lstStyle/>
          <a:p>
            <a:pPr algn="l" fontAlgn="auto" indent="0" marL="0">
              <a:lnSpc>
                <a:spcPct val="100000"/>
              </a:lnSpc>
              <a:defRPr/>
            </a:pPr>
            <a:r>
              <a:rPr lang="en-US" b="true" i="false" sz="3200" baseline="0" u="none">
                <a:ln/>
                <a:solidFill>
                  <a:srgbClr val="4472C4"/>
                </a:solidFill>
                <a:latin typeface="思源黑体 Normal"/>
                <a:ea typeface="思源黑体 Normal"/>
              </a:rPr>
              <a:t>Selbstständiges Lernen und Wissensaktualisierung</a:t>
            </a:r>
            <a:endParaRPr lang="en-US" sz="1100"/>
          </a:p>
        </p:txBody>
      </p:sp>
    </p:spTree>
  </p:cSld>
  <p:clrMapOvr>
    <a:masterClrMapping/>
  </p:clrMapOvr>
  <p:transition spd="slow">
    <p:push dir="u"/>
  </p:transition>
  <p:timing>
    <p:tnLst>
      <p:par>
        <p:cTn id="22830" dur="indefinite" repeatCount="1000" spd="100%" accel="0%" decel="0%" restart="never" nodeType="tmRoot">
          <p:childTnLst>
            <p:seq concurrent="true" nextAc="seek">
              <p:cTn id="22831" dur="indefinite" repeatCount="1000" spd="100%" accel="0%" decel="0%" nodeType="mainSeq">
                <p:childTnLst>
                  <p:par>
                    <p:cTn id="22832" repeatCount="1000" spd="100%" accel="0%" decel="0%" fill="hold">
                      <p:stCondLst>
                        <p:cond delay="indefinite"/>
                        <p:cond evt="onBegin" delay="0">
                          <p:tn val="22831"/>
                        </p:cond>
                      </p:stCondLst>
                      <p:childTnLst>
                        <p:par>
                          <p:cTn id="22833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22834" presetID="15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35" dur="1000" repeatCount="1000" spd="100%" accel="0%" decel="0%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fltVal val="0.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36" dur="1000" repeatCount="1000" spd="100%" accel="0%" decel="0%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fltVal val="0.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37" dur="1000" repeatCount="1000" spd="100%" accel="0%" decel="0%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.0"/>
                                          </p:val>
                                        </p:tav>
                                        <p:tav fmla=""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38" dur="1000" repeatCount="1000" spd="100%" accel="0%" decel="0%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.0"/>
                                          </p:val>
                                        </p:tav>
                                        <p:tav fmla=""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39" dur="1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40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22841" presetID="17" presetClass="entr" presetSubtype="4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842" dur="500" repeatCount="1000" spd="100%" accel="0%" decel="0%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43" dur="500" repeatCount="1000" spd="100%" accel="0%" decel="0%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44" dur="500" repeatCount="1000" spd="100%" accel="0%" decel="0%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45" dur="500" repeatCount="1000" spd="100%" accel="0%" decel="0%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fltVal val="0.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base">
                                        <p:cTn id="22846" dur="5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47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22848" presetID="10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>
                                        <p:cTn id="22849" dur="1000" repeatCount="1000" spd="100%" accel="0%" decel="0%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50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51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22852" presetID="50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54" dur="1000" repeatCount="1000" spd="100%" accel="0%" decel="0%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+.3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55" dur="1000" repeatCount="1000" spd="100%" accel="0%" decel="0%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id="22853" dur="1000" repeatCount="1000" spd="100%" accel="0%" decel="0%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56" dur="1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57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22858" presetID="23" presetClass="entr" presetSubtype="16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59" dur="500" repeatCount="1000" spd="100%" accel="0%" decel="0%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fltVal val="0.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60" dur="500" repeatCount="1000" spd="100%" accel="0%" decel="0%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fltVal val="0.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61" dur="1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rotWithShape="true">
          <a:blip r:embed="rId2"/>
          <a:stretch>
            <a:fillRect t="0" l="0" b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name="Connector 2" id="2"/>
          <p:cNvCxnSpPr/>
          <p:nvPr/>
        </p:nvCxnSpPr>
        <p:spPr>
          <a:xfrm>
            <a:off x="715645" y="4505960"/>
            <a:ext cx="5078095" cy="0"/>
          </a:xfrm>
          <a:prstGeom prst="line">
            <a:avLst/>
          </a:prstGeom>
          <a:ln w="9525">
            <a:solidFill>
              <a:schemeClr val="accent1"/>
            </a:solidFill>
          </a:ln>
        </p:spPr>
      </p:cxnSp>
      <p:pic>
        <p:nvPicPr>
          <p:cNvPr name="image11.jpeg" id="3"/>
          <p:cNvPicPr>
            <a:picLocks noChangeAspect="true"/>
          </p:cNvPicPr>
          <p:nvPr/>
        </p:nvPicPr>
        <p:blipFill>
          <a:blip r:embed="rId3"/>
          <a:srcRect t="2651" l="-13" b="26612" r="13"/>
          <a:stretch>
            <a:fillRect t="0" l="0" b="0" r="0"/>
          </a:stretch>
        </p:blipFill>
        <p:spPr>
          <a:xfrm>
            <a:off x="714375" y="1350645"/>
            <a:ext cx="5064760" cy="2388235"/>
          </a:xfrm>
          <a:prstGeom prst="roundRect">
            <a:avLst>
              <a:gd name="adj" fmla="val 9726"/>
            </a:avLst>
          </a:prstGeom>
          <a:ln w="3175" cap="flat" cmpd="sng">
            <a:solidFill>
              <a:schemeClr val="tx1">
                <a:alpha val="20000"/>
                <a:lumMod val="40000"/>
                <a:lumOff val="60000"/>
              </a:schemeClr>
            </a:solidFill>
            <a:prstDash val="solid"/>
          </a:ln>
        </p:spPr>
      </p:pic>
      <p:sp>
        <p:nvSpPr>
          <p:cNvPr name="AutoShape 4" id="4"/>
          <p:cNvSpPr/>
          <p:nvPr/>
        </p:nvSpPr>
        <p:spPr>
          <a:xfrm>
            <a:off x="646430" y="3968115"/>
            <a:ext cx="637540" cy="540000"/>
          </a:xfrm>
          <a:prstGeom prst="rect">
            <a:avLst/>
          </a:prstGeom>
          <a:noFill/>
        </p:spPr>
        <p:txBody>
          <a:bodyPr vert="horz" anchor="ctr" wrap="square" tIns="46990" lIns="90170" bIns="46990" rIns="90170">
            <a:normAutofit/>
          </a:bodyPr>
          <a:p>
            <a:pPr algn="ctr" marL="0">
              <a:spcBef>
                <a:spcPct val="0"/>
              </a:spcBef>
              <a:spcAft>
                <a:spcPct val="0"/>
              </a:spcAft>
            </a:pPr>
            <a:r>
              <a:rPr lang="en-US" b="true" i="false" sz="2400" baseline="0" u="none">
                <a:solidFill>
                  <a:srgbClr val="4472C4"/>
                </a:solidFill>
                <a:latin typeface="思源黑体 Normal"/>
                <a:ea typeface="思源黑体 Normal"/>
              </a:rPr>
              <a:t>01</a:t>
            </a:r>
          </a:p>
        </p:txBody>
      </p:sp>
      <p:cxnSp>
        <p:nvCxnSpPr>
          <p:cNvPr name="Connector 5" id="5"/>
          <p:cNvCxnSpPr/>
          <p:nvPr/>
        </p:nvCxnSpPr>
        <p:spPr>
          <a:xfrm>
            <a:off x="6448425" y="4505960"/>
            <a:ext cx="5066030" cy="0"/>
          </a:xfrm>
          <a:prstGeom prst="line">
            <a:avLst/>
          </a:prstGeom>
          <a:ln w="9525">
            <a:solidFill>
              <a:schemeClr val="accent1"/>
            </a:solidFill>
          </a:ln>
        </p:spPr>
      </p:cxnSp>
      <p:pic>
        <p:nvPicPr>
          <p:cNvPr name="image12.jpeg" id="6"/>
          <p:cNvPicPr>
            <a:picLocks noChangeAspect="true"/>
          </p:cNvPicPr>
          <p:nvPr/>
        </p:nvPicPr>
        <p:blipFill>
          <a:blip r:embed="rId4"/>
          <a:srcRect t="4863" b="24418"/>
          <a:stretch>
            <a:fillRect t="0" l="0" b="0" r="0"/>
          </a:stretch>
        </p:blipFill>
        <p:spPr>
          <a:xfrm>
            <a:off x="6448425" y="1350645"/>
            <a:ext cx="5066030" cy="2388235"/>
          </a:xfrm>
          <a:prstGeom prst="roundRect">
            <a:avLst>
              <a:gd name="adj" fmla="val 9726"/>
            </a:avLst>
          </a:prstGeom>
          <a:ln w="3175" cap="flat" cmpd="sng">
            <a:solidFill>
              <a:schemeClr val="tx1">
                <a:alpha val="20000"/>
                <a:lumMod val="40000"/>
                <a:lumOff val="60000"/>
              </a:schemeClr>
            </a:solidFill>
            <a:prstDash val="solid"/>
          </a:ln>
        </p:spPr>
      </p:pic>
      <p:sp>
        <p:nvSpPr>
          <p:cNvPr name="AutoShape 7" id="7"/>
          <p:cNvSpPr/>
          <p:nvPr/>
        </p:nvSpPr>
        <p:spPr>
          <a:xfrm>
            <a:off x="6448425" y="4532630"/>
            <a:ext cx="5066030" cy="1866265"/>
          </a:xfrm>
          <a:prstGeom prst="rect">
            <a:avLst/>
          </a:prstGeom>
          <a:noFill/>
        </p:spPr>
        <p:txBody>
          <a:bodyPr vert="horz" anchor="t" wrap="square" tIns="46990" lIns="90170" bIns="46990" rIns="90170">
            <a:normAutofit/>
          </a:bodyPr>
          <a:p>
            <a:pPr fontAlgn="auto" algn="just" indent="0" marL="0">
              <a:lnSpc>
                <a:spcPct val="150000"/>
              </a:lnSpc>
            </a:pPr>
            <a:r>
              <a:rPr lang="en-US" b="false" i="false" sz="1500" baseline="0" u="none">
                <a:solidFill>
                  <a:srgbClr val="262626"/>
                </a:solidFill>
                <a:latin typeface="思源黑体 Normal"/>
                <a:ea typeface="思源黑体 Normal"/>
              </a:rPr>
              <a:t>Teilnehmer lernen, schwierige Probleme systematisch anzugehen und zu lösen.</a:t>
            </a:r>
          </a:p>
        </p:txBody>
      </p:sp>
      <p:sp>
        <p:nvSpPr>
          <p:cNvPr name="AutoShape 8" id="8"/>
          <p:cNvSpPr/>
          <p:nvPr/>
        </p:nvSpPr>
        <p:spPr>
          <a:xfrm>
            <a:off x="6329045" y="3968115"/>
            <a:ext cx="637540" cy="540000"/>
          </a:xfrm>
          <a:prstGeom prst="rect">
            <a:avLst/>
          </a:prstGeom>
          <a:noFill/>
        </p:spPr>
        <p:txBody>
          <a:bodyPr vert="horz" anchor="ctr" wrap="square" tIns="46990" lIns="90170" bIns="46990" rIns="90170">
            <a:normAutofit/>
          </a:bodyPr>
          <a:p>
            <a:pPr algn="ctr" marL="0">
              <a:spcBef>
                <a:spcPct val="0"/>
              </a:spcBef>
              <a:spcAft>
                <a:spcPct val="0"/>
              </a:spcAft>
            </a:pPr>
            <a:r>
              <a:rPr lang="en-US" b="true" i="false" sz="2400" baseline="0" u="none">
                <a:solidFill>
                  <a:srgbClr val="4472C4"/>
                </a:solidFill>
                <a:latin typeface="思源黑体 Normal"/>
                <a:ea typeface="思源黑体 Normal"/>
              </a:rPr>
              <a:t>02</a:t>
            </a:r>
          </a:p>
        </p:txBody>
      </p:sp>
      <p:sp>
        <p:nvSpPr>
          <p:cNvPr name="TextBox 9" id="9"/>
          <p:cNvSpPr txBox="true"/>
          <p:nvPr/>
        </p:nvSpPr>
        <p:spPr>
          <a:xfrm>
            <a:off x="6880860" y="3968115"/>
            <a:ext cx="4633595" cy="540000"/>
          </a:xfrm>
          <a:prstGeom prst="rect">
            <a:avLst/>
          </a:prstGeom>
        </p:spPr>
        <p:txBody>
          <a:bodyPr anchor="ctr" rtlCol="false" vert="horz" wrap="square" tIns="46990" lIns="90170" bIns="46990" rIns="90170">
            <a:normAutofit/>
          </a:bodyPr>
          <a:lstStyle/>
          <a:p>
            <a:pPr algn="l" fontAlgn="auto" indent="0" marL="0">
              <a:lnSpc>
                <a:spcPct val="100000"/>
              </a:lnSpc>
              <a:defRPr/>
            </a:pPr>
            <a:r>
              <a:rPr lang="en-US" b="true" i="false" sz="2000" baseline="0" u="none">
                <a:solidFill>
                  <a:srgbClr val="4472C4"/>
                </a:solidFill>
                <a:latin typeface="思源黑体 Normal"/>
                <a:ea typeface="思源黑体 Normal"/>
              </a:rPr>
              <a:t>Komplexe Herausforderungen bewältigen</a:t>
            </a:r>
            <a:endParaRPr lang="en-US" sz="1100"/>
          </a:p>
        </p:txBody>
      </p:sp>
      <p:sp>
        <p:nvSpPr>
          <p:cNvPr name="AutoShape 10" id="10"/>
          <p:cNvSpPr/>
          <p:nvPr/>
        </p:nvSpPr>
        <p:spPr>
          <a:xfrm>
            <a:off x="714375" y="4532630"/>
            <a:ext cx="5066030" cy="1866265"/>
          </a:xfrm>
          <a:prstGeom prst="rect">
            <a:avLst/>
          </a:prstGeom>
          <a:noFill/>
        </p:spPr>
        <p:txBody>
          <a:bodyPr vert="horz" anchor="t" wrap="square" tIns="46990" lIns="90170" bIns="46990" rIns="90170">
            <a:normAutofit/>
          </a:bodyPr>
          <a:p>
            <a:pPr fontAlgn="auto" algn="just" indent="0" marL="0">
              <a:lnSpc>
                <a:spcPct val="150000"/>
              </a:lnSpc>
            </a:pPr>
            <a:r>
              <a:rPr lang="en-US" b="false" i="false" sz="1500" baseline="0" u="none">
                <a:solidFill>
                  <a:srgbClr val="262626"/>
                </a:solidFill>
                <a:latin typeface="思源黑体 Normal"/>
                <a:ea typeface="思源黑体 Normal"/>
              </a:rPr>
              <a:t>Das Projekt fördert das Finden von kreativen und unkonventionellen Lösungen.</a:t>
            </a:r>
          </a:p>
        </p:txBody>
      </p:sp>
      <p:sp>
        <p:nvSpPr>
          <p:cNvPr name="TextBox 11" id="11"/>
          <p:cNvSpPr txBox="true"/>
          <p:nvPr/>
        </p:nvSpPr>
        <p:spPr>
          <a:xfrm>
            <a:off x="1146810" y="3968115"/>
            <a:ext cx="4633595" cy="540000"/>
          </a:xfrm>
          <a:prstGeom prst="rect">
            <a:avLst/>
          </a:prstGeom>
        </p:spPr>
        <p:txBody>
          <a:bodyPr anchor="ctr" rtlCol="false" vert="horz" wrap="square" tIns="46990" lIns="90170" bIns="46990" rIns="90170">
            <a:normAutofit/>
          </a:bodyPr>
          <a:lstStyle/>
          <a:p>
            <a:pPr algn="l" fontAlgn="auto" indent="0" marL="0">
              <a:lnSpc>
                <a:spcPct val="100000"/>
              </a:lnSpc>
              <a:defRPr/>
            </a:pPr>
            <a:r>
              <a:rPr lang="en-US" b="true" i="false" sz="2000" baseline="0" u="none">
                <a:solidFill>
                  <a:srgbClr val="4472C4"/>
                </a:solidFill>
                <a:latin typeface="思源黑体 Normal"/>
                <a:ea typeface="思源黑体 Normal"/>
              </a:rPr>
              <a:t>Innovative Ansätze entwickeln</a:t>
            </a:r>
            <a:endParaRPr lang="en-US" sz="1100"/>
          </a:p>
        </p:txBody>
      </p:sp>
      <p:sp>
        <p:nvSpPr>
          <p:cNvPr name="TextBox 12" id="12"/>
          <p:cNvSpPr txBox="true"/>
          <p:nvPr/>
        </p:nvSpPr>
        <p:spPr>
          <a:xfrm>
            <a:off x="781050" y="319405"/>
            <a:ext cx="10800000" cy="720090"/>
          </a:xfrm>
          <a:prstGeom prst="rect">
            <a:avLst/>
          </a:prstGeom>
        </p:spPr>
        <p:txBody>
          <a:bodyPr anchor="ctr" rtlCol="false" vert="horz" wrap="square" tIns="46990" lIns="90170" bIns="46990" rIns="90170">
            <a:normAutofit/>
          </a:bodyPr>
          <a:lstStyle/>
          <a:p>
            <a:pPr algn="l" fontAlgn="auto" indent="0" marL="0">
              <a:lnSpc>
                <a:spcPct val="100000"/>
              </a:lnSpc>
              <a:defRPr/>
            </a:pPr>
            <a:r>
              <a:rPr lang="en-US" b="true" i="false" sz="3200" baseline="0" u="none">
                <a:ln/>
                <a:solidFill>
                  <a:srgbClr val="4472C4"/>
                </a:solidFill>
                <a:latin typeface="思源黑体 Normal"/>
                <a:ea typeface="思源黑体 Normal"/>
              </a:rPr>
              <a:t>Kreative Problemlösung</a:t>
            </a:r>
            <a:endParaRPr lang="en-US" sz="1100"/>
          </a:p>
        </p:txBody>
      </p:sp>
      <p:sp>
        <p:nvSpPr>
          <p:cNvPr name="Freeform 13" id="13"/>
          <p:cNvSpPr/>
          <p:nvPr/>
        </p:nvSpPr>
        <p:spPr>
          <a:xfrm>
            <a:off x="0" y="320040"/>
            <a:ext cx="685165" cy="718820"/>
          </a:xfrm>
          <a:custGeom>
            <a:avLst/>
            <a:gdLst/>
            <a:ahLst/>
            <a:cxnLst/>
            <a:rect r="r" b="b" t="t" l="l"/>
            <a:pathLst>
              <a:path w="461590" h="406400" stroke="true" fill="norm" extrusionOk="true">
                <a:moveTo>
                  <a:pt x="258390" y="0"/>
                </a:moveTo>
                <a:lnTo>
                  <a:pt x="0" y="0"/>
                </a:lnTo>
                <a:lnTo>
                  <a:pt x="0" y="406400"/>
                </a:lnTo>
                <a:lnTo>
                  <a:pt x="258390" y="406400"/>
                </a:lnTo>
                <a:lnTo>
                  <a:pt x="461590" y="203200"/>
                </a:lnTo>
                <a:lnTo>
                  <a:pt x="258390" y="0"/>
                </a:lnTo>
                <a:close/>
              </a:path>
            </a:pathLst>
          </a:custGeom>
          <a:solidFill>
            <a:srgbClr val="4472C4"/>
          </a:solidFill>
        </p:spPr>
      </p:sp>
    </p:spTree>
  </p:cSld>
  <p:clrMapOvr>
    <a:masterClrMapping/>
  </p:clrMapOvr>
  <p:transition spd="slow">
    <p:wipe dir="l"/>
  </p:transition>
  <p:timing>
    <p:tnLst>
      <p:par>
        <p:cTn id="24754" dur="indefinite" repeatCount="1000" spd="100%" accel="0%" decel="0%" restart="never" nodeType="tmRoot">
          <p:childTnLst>
            <p:seq concurrent="true" nextAc="seek">
              <p:cTn id="24755" dur="indefinite" repeatCount="1000" spd="100%" accel="0%" decel="0%" nodeType="mainSeq">
                <p:childTnLst>
                  <p:par>
                    <p:cTn id="24756" repeatCount="1000" spd="100%" accel="0%" decel="0%" fill="hold">
                      <p:stCondLst>
                        <p:cond delay="indefinite"/>
                        <p:cond evt="onBegin" delay="0">
                          <p:tn val="24755"/>
                        </p:cond>
                      </p:stCondLst>
                      <p:childTnLst>
                        <p:par>
                          <p:cTn id="24757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24758" presetID="50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60" dur="1000" repeatCount="1000" spd="100%" accel="0%" decel="0%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+.3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61" dur="1000" repeatCount="1000" spd="100%" accel="0%" decel="0%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id="24759" dur="1000" repeatCount="1000" spd="100%" accel="0%" decel="0%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62" dur="1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63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24764" presetID="1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65" dur="1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66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24767" presetID="4" presetClass="entr" presetSubtype="32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box(out)" transition="in">
                                      <p:cBhvr>
                                        <p:cTn id="24768" dur="1000" repeatCount="1000" spd="100%" accel="0%" decel="0%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69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70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24771" presetID="6" presetClass="entr" presetSubtype="32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circle(out)" transition="in">
                                      <p:cBhvr>
                                        <p:cTn id="24772" dur="1000" repeatCount="1000" spd="100%" accel="0%" decel="0%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73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74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24775" presetID="10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>
                                        <p:cTn id="24776" dur="1000" repeatCount="1000" spd="100%" accel="0%" decel="0%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77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78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24779" presetID="1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80" dur="1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81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24782" presetID="19" presetClass="entr" presetSubtype="5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83" dur="2000" repeatCount="1000" spd="100%" accel="0%" decel="0%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84" dur="2000" repeatCount="1000" spd="100%" accel="0%" decel="0%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#ppt_h*sin(2.5*pi*$)" tm="0">
                                          <p:val>
                                            <p:fltVal val="0.0"/>
                                          </p:val>
                                        </p:tav>
                                        <p:tav fmla=""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85" dur="2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86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24787" presetID="38" presetClass="entr" presetSubtype="0" repeatCount="1000" spd="100%" decel="0%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4788" dur="455" repeatCount="1000" spd="100%" accel="0%" decel="0%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fltVal val="-45.0"/>
                                          </p:val>
                                        </p:tav>
                                        <p:tav fmla="" tm="69900">
                                          <p:val>
                                            <p:fltVal val="45.0"/>
                                          </p:val>
                                        </p:tav>
                                        <p:tav fmla=""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89" dur="455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90" dur="156" repeatCount="1000" spd="100%" accel="0%" decel="50000" autoRev="true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91" dur="136" repeatCount="1000" spd="100%" accel="0%" decel="0%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92" dur="1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793" dur="455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94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24795" presetID="2" presetClass="entr" presetSubtype="3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796" dur="1000" repeatCount="1000" spd="100%" accel="0%" decel="0%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1+#ppt_w/2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97" dur="1000" repeatCount="1000" spd="100%" accel="0%" decel="0%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-#ppt_h/2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98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</p:bldLst>
  </p:timing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rotWithShape="true">
          <a:blip r:embed="rId2"/>
          <a:stretch>
            <a:fillRect t="0" l="0" b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8012430" y="1141095"/>
            <a:ext cx="3296285" cy="5153660"/>
          </a:xfrm>
          <a:prstGeom prst="snip2DiagRect">
            <a:avLst/>
          </a:prstGeom>
          <a:noFill/>
          <a:ln>
            <a:solidFill>
              <a:schemeClr val="accent1">
                <a:alpha val="25000"/>
              </a:schemeClr>
            </a:solidFill>
          </a:ln>
        </p:spPr>
        <p:txBody>
          <a:bodyPr vert="horz" anchor="ctr" tIns="45720" lIns="91440" bIns="45720" rIns="91440"/>
          <a:p>
            <a:pPr algn="ctr" marL="0"/>
          </a:p>
        </p:txBody>
      </p:sp>
      <p:pic>
        <p:nvPicPr>
          <p:cNvPr name="image70.jpeg" id="3"/>
          <p:cNvPicPr>
            <a:picLocks noChangeAspect="true"/>
          </p:cNvPicPr>
          <p:nvPr/>
        </p:nvPicPr>
        <p:blipFill>
          <a:blip r:embed="rId3"/>
          <a:srcRect l="28635" r="28635"/>
          <a:stretch>
            <a:fillRect t="0" l="0" b="0" r="0"/>
          </a:stretch>
        </p:blipFill>
        <p:spPr>
          <a:xfrm>
            <a:off x="7935595" y="1222375"/>
            <a:ext cx="3296285" cy="5153660"/>
          </a:xfrm>
          <a:custGeom>
            <a:pathLst>
              <a:path w="5191" h="8116" stroke="true" fill="norm" extrusionOk="true">
                <a:moveTo>
                  <a:pt x="0" y="0"/>
                </a:moveTo>
                <a:lnTo>
                  <a:pt x="4326" y="0"/>
                </a:lnTo>
                <a:lnTo>
                  <a:pt x="5191" y="865"/>
                </a:lnTo>
                <a:lnTo>
                  <a:pt x="5191" y="8116"/>
                </a:lnTo>
                <a:lnTo>
                  <a:pt x="865" y="8116"/>
                </a:lnTo>
                <a:lnTo>
                  <a:pt x="0" y="7251"/>
                </a:lnTo>
                <a:lnTo>
                  <a:pt x="0" y="0"/>
                </a:lnTo>
                <a:close/>
              </a:path>
            </a:pathLst>
          </a:custGeom>
          <a:ln w="6350">
            <a:gradFill>
              <a:gsLst>
                <a:gs pos="0">
                  <a:schemeClr val="accent1"/>
                </a:gs>
                <a:gs pos="5200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2700000"/>
            </a:gradFill>
          </a:ln>
        </p:spPr>
      </p:pic>
      <p:sp>
        <p:nvSpPr>
          <p:cNvPr name="Freeform 4" id="4"/>
          <p:cNvSpPr/>
          <p:nvPr/>
        </p:nvSpPr>
        <p:spPr>
          <a:xfrm flipH="true">
            <a:off x="11085830" y="6006465"/>
            <a:ext cx="216000" cy="216000"/>
          </a:xfrm>
          <a:custGeom>
            <a:avLst/>
            <a:gdLst/>
            <a:ahLst/>
            <a:cxnLst/>
            <a:rect r="r" b="b" t="t" l="l"/>
            <a:pathLst>
              <a:path w="255" h="384" stroke="true" fill="norm" extrusionOk="true">
                <a:moveTo>
                  <a:pt x="0" y="50"/>
                </a:moveTo>
                <a:lnTo>
                  <a:pt x="6" y="383"/>
                </a:lnTo>
                <a:lnTo>
                  <a:pt x="255" y="384"/>
                </a:lnTo>
                <a:lnTo>
                  <a:pt x="255" y="288"/>
                </a:lnTo>
                <a:lnTo>
                  <a:pt x="75" y="288"/>
                </a:lnTo>
                <a:lnTo>
                  <a:pt x="75" y="0"/>
                </a:lnTo>
                <a:lnTo>
                  <a:pt x="0" y="5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 cap="flat">
            <a:noFill/>
            <a:prstDash val="solid"/>
            <a:miter lim="800000"/>
          </a:ln>
        </p:spPr>
        <p:txBody>
          <a:bodyPr vert="horz" rot="0" anchor="ctr" wrap="square" tIns="45720" lIns="91440" bIns="45720" rIns="91440">
            <a:noAutofit/>
          </a:bodyPr>
          <a:p>
            <a:pPr algn="l" marL="0"/>
          </a:p>
        </p:txBody>
      </p:sp>
      <p:sp>
        <p:nvSpPr>
          <p:cNvPr name="Freeform 5" id="5"/>
          <p:cNvSpPr/>
          <p:nvPr/>
        </p:nvSpPr>
        <p:spPr>
          <a:xfrm>
            <a:off x="770255" y="1496695"/>
            <a:ext cx="6374765" cy="585470"/>
          </a:xfrm>
          <a:custGeom>
            <a:avLst/>
            <a:gdLst/>
            <a:ahLst/>
            <a:cxnLst/>
            <a:rect r="r" b="b" t="t" l="l"/>
            <a:pathLst>
              <a:path w="10573" h="1032" stroke="true" fill="norm" extrusionOk="true">
                <a:moveTo>
                  <a:pt x="10573" y="0"/>
                </a:moveTo>
                <a:lnTo>
                  <a:pt x="10573" y="545"/>
                </a:lnTo>
                <a:lnTo>
                  <a:pt x="9607" y="1032"/>
                </a:lnTo>
                <a:lnTo>
                  <a:pt x="0" y="1032"/>
                </a:lnTo>
                <a:lnTo>
                  <a:pt x="0" y="487"/>
                </a:lnTo>
                <a:lnTo>
                  <a:pt x="544" y="9"/>
                </a:lnTo>
                <a:lnTo>
                  <a:pt x="10573" y="0"/>
                </a:lnTo>
                <a:close/>
              </a:path>
            </a:pathLst>
          </a:custGeom>
          <a:noFill/>
          <a:ln w="6350">
            <a:gradFill>
              <a:gsLst>
                <a:gs pos="0">
                  <a:schemeClr val="accent1">
                    <a:alpha val="10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</a:gradFill>
          </a:ln>
        </p:spPr>
        <p:txBody>
          <a:bodyPr vert="horz" rot="0" anchor="ctr" wrap="square" tIns="0" lIns="252095" bIns="0" rIns="0">
            <a:noAutofit/>
          </a:bodyPr>
          <a:p>
            <a:pPr algn="l" marL="0"/>
            <a:r>
              <a:rPr lang="en-US" b="true" i="false" sz="2000" baseline="0" u="none">
                <a:solidFill>
                  <a:srgbClr val="4472C4"/>
                </a:solidFill>
                <a:latin typeface="思源黑体 Normal"/>
                <a:ea typeface="思源黑体 Normal"/>
              </a:rPr>
              <a:t>Teamfähigkeit in digitalen Kontexten</a:t>
            </a:r>
          </a:p>
        </p:txBody>
      </p:sp>
      <p:sp>
        <p:nvSpPr>
          <p:cNvPr name="Freeform 6" id="6"/>
          <p:cNvSpPr/>
          <p:nvPr/>
        </p:nvSpPr>
        <p:spPr>
          <a:xfrm>
            <a:off x="718820" y="1993900"/>
            <a:ext cx="161925" cy="215900"/>
          </a:xfrm>
          <a:custGeom>
            <a:avLst/>
            <a:gdLst/>
            <a:ahLst/>
            <a:cxnLst/>
            <a:rect r="r" b="b" t="t" l="l"/>
            <a:pathLst>
              <a:path w="255" h="384" stroke="true" fill="norm" extrusionOk="true">
                <a:moveTo>
                  <a:pt x="0" y="50"/>
                </a:moveTo>
                <a:lnTo>
                  <a:pt x="6" y="383"/>
                </a:lnTo>
                <a:lnTo>
                  <a:pt x="255" y="384"/>
                </a:lnTo>
                <a:lnTo>
                  <a:pt x="255" y="288"/>
                </a:lnTo>
                <a:lnTo>
                  <a:pt x="75" y="288"/>
                </a:lnTo>
                <a:lnTo>
                  <a:pt x="75" y="0"/>
                </a:lnTo>
                <a:lnTo>
                  <a:pt x="0" y="5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 cap="flat">
            <a:noFill/>
            <a:prstDash val="solid"/>
            <a:miter lim="800000"/>
          </a:ln>
        </p:spPr>
        <p:txBody>
          <a:bodyPr vert="horz" rot="0" anchor="ctr" wrap="square" tIns="45720" lIns="91440" bIns="45720" rIns="91440">
            <a:noAutofit/>
          </a:bodyPr>
          <a:p>
            <a:pPr algn="l" marL="0"/>
          </a:p>
        </p:txBody>
      </p:sp>
      <p:sp>
        <p:nvSpPr>
          <p:cNvPr name="Freeform 7" id="7"/>
          <p:cNvSpPr/>
          <p:nvPr/>
        </p:nvSpPr>
        <p:spPr>
          <a:xfrm flipV="true">
            <a:off x="1136015" y="1428115"/>
            <a:ext cx="3743960" cy="36195"/>
          </a:xfrm>
          <a:custGeom>
            <a:avLst/>
            <a:gdLst/>
            <a:ahLst/>
            <a:cxnLst/>
            <a:rect r="r" b="b" t="t" l="l"/>
            <a:pathLst>
              <a:path w="1179613" h="21889" stroke="true" fill="norm" extrusionOk="true">
                <a:moveTo>
                  <a:pt x="1157786" y="21889"/>
                </a:moveTo>
                <a:lnTo>
                  <a:pt x="1179613" y="0"/>
                </a:lnTo>
                <a:lnTo>
                  <a:pt x="0" y="0"/>
                </a:lnTo>
                <a:lnTo>
                  <a:pt x="21889" y="21889"/>
                </a:lnTo>
                <a:lnTo>
                  <a:pt x="1157786" y="21889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75000"/>
                </a:schemeClr>
              </a:gs>
              <a:gs pos="86000">
                <a:schemeClr val="accent1">
                  <a:alpha val="0"/>
                </a:schemeClr>
              </a:gs>
            </a:gsLst>
            <a:lin ang="2700000"/>
          </a:gradFill>
          <a:ln cap="flat">
            <a:noFill/>
            <a:prstDash val="solid"/>
            <a:miter lim="800000"/>
          </a:ln>
        </p:spPr>
        <p:txBody>
          <a:bodyPr vert="horz" rot="0" anchor="ctr" wrap="square" tIns="45720" lIns="91440" bIns="45720" rIns="91440">
            <a:noAutofit/>
          </a:bodyPr>
          <a:p>
            <a:pPr algn="l" marL="0"/>
          </a:p>
        </p:txBody>
      </p:sp>
      <p:sp>
        <p:nvSpPr>
          <p:cNvPr name="Freeform 8" id="8"/>
          <p:cNvSpPr/>
          <p:nvPr/>
        </p:nvSpPr>
        <p:spPr>
          <a:xfrm>
            <a:off x="770255" y="4003040"/>
            <a:ext cx="6374765" cy="585470"/>
          </a:xfrm>
          <a:custGeom>
            <a:avLst/>
            <a:gdLst/>
            <a:ahLst/>
            <a:cxnLst/>
            <a:rect r="r" b="b" t="t" l="l"/>
            <a:pathLst>
              <a:path w="10573" h="1032" stroke="true" fill="norm" extrusionOk="true">
                <a:moveTo>
                  <a:pt x="10573" y="0"/>
                </a:moveTo>
                <a:lnTo>
                  <a:pt x="10573" y="545"/>
                </a:lnTo>
                <a:lnTo>
                  <a:pt x="9607" y="1032"/>
                </a:lnTo>
                <a:lnTo>
                  <a:pt x="0" y="1032"/>
                </a:lnTo>
                <a:lnTo>
                  <a:pt x="0" y="487"/>
                </a:lnTo>
                <a:lnTo>
                  <a:pt x="544" y="9"/>
                </a:lnTo>
                <a:lnTo>
                  <a:pt x="10573" y="0"/>
                </a:lnTo>
                <a:close/>
              </a:path>
            </a:pathLst>
          </a:custGeom>
          <a:noFill/>
          <a:ln w="6350">
            <a:gradFill>
              <a:gsLst>
                <a:gs pos="0">
                  <a:schemeClr val="accent1">
                    <a:alpha val="10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</a:gradFill>
          </a:ln>
        </p:spPr>
        <p:txBody>
          <a:bodyPr vert="horz" rot="0" anchor="ctr" wrap="square" tIns="0" lIns="252095" bIns="0" rIns="0">
            <a:noAutofit/>
          </a:bodyPr>
          <a:p>
            <a:pPr algn="l" marL="0"/>
            <a:r>
              <a:rPr lang="en-US" b="true" i="false" sz="2000" baseline="0" u="none">
                <a:solidFill>
                  <a:srgbClr val="4472C4"/>
                </a:solidFill>
                <a:latin typeface="思源黑体 Normal"/>
                <a:ea typeface="思源黑体 Normal"/>
              </a:rPr>
              <a:t>Effektive Zusammenarbeit fördern</a:t>
            </a:r>
          </a:p>
        </p:txBody>
      </p:sp>
      <p:sp>
        <p:nvSpPr>
          <p:cNvPr name="Freeform 9" id="9"/>
          <p:cNvSpPr/>
          <p:nvPr/>
        </p:nvSpPr>
        <p:spPr>
          <a:xfrm>
            <a:off x="718820" y="4500245"/>
            <a:ext cx="161925" cy="215900"/>
          </a:xfrm>
          <a:custGeom>
            <a:avLst/>
            <a:gdLst/>
            <a:ahLst/>
            <a:cxnLst/>
            <a:rect r="r" b="b" t="t" l="l"/>
            <a:pathLst>
              <a:path w="255" h="384" stroke="true" fill="norm" extrusionOk="true">
                <a:moveTo>
                  <a:pt x="0" y="50"/>
                </a:moveTo>
                <a:lnTo>
                  <a:pt x="6" y="383"/>
                </a:lnTo>
                <a:lnTo>
                  <a:pt x="255" y="384"/>
                </a:lnTo>
                <a:lnTo>
                  <a:pt x="255" y="288"/>
                </a:lnTo>
                <a:lnTo>
                  <a:pt x="75" y="288"/>
                </a:lnTo>
                <a:lnTo>
                  <a:pt x="75" y="0"/>
                </a:lnTo>
                <a:lnTo>
                  <a:pt x="0" y="5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 cap="flat">
            <a:noFill/>
            <a:prstDash val="solid"/>
            <a:miter lim="800000"/>
          </a:ln>
        </p:spPr>
        <p:txBody>
          <a:bodyPr vert="horz" rot="0" anchor="ctr" wrap="square" tIns="45720" lIns="91440" bIns="45720" rIns="91440">
            <a:noAutofit/>
          </a:bodyPr>
          <a:p>
            <a:pPr algn="l" marL="0"/>
          </a:p>
        </p:txBody>
      </p:sp>
      <p:sp>
        <p:nvSpPr>
          <p:cNvPr name="Freeform 10" id="10"/>
          <p:cNvSpPr/>
          <p:nvPr/>
        </p:nvSpPr>
        <p:spPr>
          <a:xfrm flipV="true">
            <a:off x="1136015" y="3934460"/>
            <a:ext cx="3743960" cy="36195"/>
          </a:xfrm>
          <a:custGeom>
            <a:avLst/>
            <a:gdLst/>
            <a:ahLst/>
            <a:cxnLst/>
            <a:rect r="r" b="b" t="t" l="l"/>
            <a:pathLst>
              <a:path w="1179613" h="21889" stroke="true" fill="norm" extrusionOk="true">
                <a:moveTo>
                  <a:pt x="1157786" y="21889"/>
                </a:moveTo>
                <a:lnTo>
                  <a:pt x="1179613" y="0"/>
                </a:lnTo>
                <a:lnTo>
                  <a:pt x="0" y="0"/>
                </a:lnTo>
                <a:lnTo>
                  <a:pt x="21889" y="21889"/>
                </a:lnTo>
                <a:lnTo>
                  <a:pt x="1157786" y="21889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75000"/>
                </a:schemeClr>
              </a:gs>
              <a:gs pos="86000">
                <a:schemeClr val="accent1">
                  <a:alpha val="0"/>
                </a:schemeClr>
              </a:gs>
            </a:gsLst>
            <a:lin ang="2700000"/>
          </a:gradFill>
          <a:ln cap="flat">
            <a:noFill/>
            <a:prstDash val="solid"/>
            <a:miter lim="800000"/>
          </a:ln>
        </p:spPr>
        <p:txBody>
          <a:bodyPr vert="horz" rot="0" anchor="ctr" wrap="square" tIns="45720" lIns="91440" bIns="45720" rIns="91440">
            <a:noAutofit/>
          </a:bodyPr>
          <a:p>
            <a:pPr algn="l" marL="0"/>
          </a:p>
        </p:txBody>
      </p:sp>
      <p:sp>
        <p:nvSpPr>
          <p:cNvPr name="TextBox 11" id="11"/>
          <p:cNvSpPr txBox="true"/>
          <p:nvPr/>
        </p:nvSpPr>
        <p:spPr>
          <a:xfrm>
            <a:off x="902335" y="2221230"/>
            <a:ext cx="6242685" cy="1646555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noAutofit/>
          </a:bodyPr>
          <a:lstStyle/>
          <a:p>
            <a:pPr algn="l" fontAlgn="auto" indent="0" marL="0">
              <a:lnSpc>
                <a:spcPct val="150000"/>
              </a:lnSpc>
              <a:defRPr/>
            </a:pPr>
            <a:r>
              <a:rPr lang="en-US" b="false" i="false" sz="1500" baseline="0" u="none">
                <a:solidFill>
                  <a:srgbClr val="262626"/>
                </a:solidFill>
                <a:latin typeface="思源黑体 Normal"/>
                <a:ea typeface="思源黑体 Normal"/>
              </a:rPr>
              <a:t>Die Zusammenarbeit in virtuellen Teams wird verbessert.</a:t>
            </a:r>
            <a:endParaRPr lang="en-US" sz="1100"/>
          </a:p>
        </p:txBody>
      </p:sp>
      <p:sp>
        <p:nvSpPr>
          <p:cNvPr name="TextBox 12" id="12"/>
          <p:cNvSpPr txBox="true"/>
          <p:nvPr/>
        </p:nvSpPr>
        <p:spPr>
          <a:xfrm>
            <a:off x="902335" y="4723765"/>
            <a:ext cx="6242685" cy="1646555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noAutofit/>
          </a:bodyPr>
          <a:lstStyle/>
          <a:p>
            <a:pPr algn="l" fontAlgn="auto" indent="0" marL="0">
              <a:lnSpc>
                <a:spcPct val="150000"/>
              </a:lnSpc>
              <a:defRPr/>
            </a:pPr>
            <a:r>
              <a:rPr lang="en-US" b="false" i="false" sz="1500" baseline="0" u="none">
                <a:solidFill>
                  <a:srgbClr val="262626"/>
                </a:solidFill>
                <a:latin typeface="思源黑体 Normal"/>
                <a:ea typeface="思源黑体 Normal"/>
              </a:rPr>
              <a:t>Kommunikationsfähigkeiten werden gestärkt.</a:t>
            </a:r>
            <a:endParaRPr lang="en-US" sz="1100"/>
          </a:p>
        </p:txBody>
      </p:sp>
      <p:sp>
        <p:nvSpPr>
          <p:cNvPr name="Freeform 13" id="13"/>
          <p:cNvSpPr/>
          <p:nvPr/>
        </p:nvSpPr>
        <p:spPr>
          <a:xfrm>
            <a:off x="0" y="320040"/>
            <a:ext cx="685165" cy="718820"/>
          </a:xfrm>
          <a:custGeom>
            <a:avLst/>
            <a:gdLst/>
            <a:ahLst/>
            <a:cxnLst/>
            <a:rect r="r" b="b" t="t" l="l"/>
            <a:pathLst>
              <a:path w="461590" h="406400" stroke="true" fill="norm" extrusionOk="true">
                <a:moveTo>
                  <a:pt x="258390" y="0"/>
                </a:moveTo>
                <a:lnTo>
                  <a:pt x="0" y="0"/>
                </a:lnTo>
                <a:lnTo>
                  <a:pt x="0" y="406400"/>
                </a:lnTo>
                <a:lnTo>
                  <a:pt x="258390" y="406400"/>
                </a:lnTo>
                <a:lnTo>
                  <a:pt x="461590" y="203200"/>
                </a:lnTo>
                <a:lnTo>
                  <a:pt x="258390" y="0"/>
                </a:lnTo>
                <a:close/>
              </a:path>
            </a:pathLst>
          </a:custGeom>
          <a:solidFill>
            <a:srgbClr val="4472C4"/>
          </a:solidFill>
        </p:spPr>
      </p:sp>
      <p:sp>
        <p:nvSpPr>
          <p:cNvPr name="TextBox 14" id="14"/>
          <p:cNvSpPr txBox="true"/>
          <p:nvPr/>
        </p:nvSpPr>
        <p:spPr>
          <a:xfrm>
            <a:off x="781050" y="319405"/>
            <a:ext cx="10800000" cy="720090"/>
          </a:xfrm>
          <a:prstGeom prst="rect">
            <a:avLst/>
          </a:prstGeom>
        </p:spPr>
        <p:txBody>
          <a:bodyPr anchor="ctr" rtlCol="false" vert="horz" wrap="square" tIns="46990" lIns="90170" bIns="46990" rIns="90170">
            <a:normAutofit/>
          </a:bodyPr>
          <a:lstStyle/>
          <a:p>
            <a:pPr algn="l" fontAlgn="auto" indent="0" marL="0">
              <a:lnSpc>
                <a:spcPct val="100000"/>
              </a:lnSpc>
              <a:defRPr/>
            </a:pPr>
            <a:r>
              <a:rPr lang="en-US" b="true" i="false" sz="3200" baseline="0" u="none">
                <a:ln/>
                <a:solidFill>
                  <a:srgbClr val="4472C4"/>
                </a:solidFill>
                <a:latin typeface="思源黑体 Normal"/>
                <a:ea typeface="思源黑体 Normal"/>
              </a:rPr>
              <a:t>Kommunikative und kooperative Zusammenarbeit</a:t>
            </a:r>
            <a:endParaRPr lang="en-US" sz="1100"/>
          </a:p>
        </p:txBody>
      </p:sp>
    </p:spTree>
  </p:cSld>
  <p:clrMapOvr>
    <a:masterClrMapping/>
  </p:clrMapOvr>
  <p:transition spd="slow">
    <p:cover dir="d"/>
  </p:transition>
  <p:timing>
    <p:tnLst>
      <p:par>
        <p:cTn id="26580" dur="indefinite" repeatCount="1000" spd="100%" accel="0%" decel="0%" restart="never" nodeType="tmRoot">
          <p:childTnLst>
            <p:seq concurrent="true" nextAc="seek">
              <p:cTn id="26581" dur="indefinite" repeatCount="1000" spd="100%" accel="0%" decel="0%" nodeType="mainSeq">
                <p:childTnLst>
                  <p:par>
                    <p:cTn id="26582" repeatCount="1000" spd="100%" accel="0%" decel="0%" fill="hold">
                      <p:stCondLst>
                        <p:cond delay="indefinite"/>
                        <p:cond evt="onBegin" delay="0">
                          <p:tn val="26581"/>
                        </p:cond>
                      </p:stCondLst>
                      <p:childTnLst>
                        <p:par>
                          <p:cTn id="26583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26584" presetID="23" presetClass="entr" presetSubtype="32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585" dur="500" repeatCount="1000" spd="100%" accel="0%" decel="0%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4*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86" dur="500" repeatCount="1000" spd="100%" accel="0%" decel="0%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4*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587" dur="5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88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26589" presetID="18" presetClass="entr" presetSubtype="12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strips(downLeft)" transition="in">
                                      <p:cBhvr>
                                        <p:cTn id="26590" dur="500" repeatCount="1000" spd="100%" accel="0%" decel="0%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91" dur="5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92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26593" presetID="18" presetClass="entr" presetSubtype="9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strips(upLeft)" transition="in">
                                      <p:cBhvr>
                                        <p:cTn id="26594" dur="500" repeatCount="1000" spd="100%" accel="0%" decel="0%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95" dur="5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96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26597" presetID="14" presetClass="entr" presetSubtype="5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randombar(vertical)" transition="in">
                                      <p:cBhvr>
                                        <p:cTn id="26598" dur="1000" repeatCount="1000" spd="100%" accel="0%" decel="0%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99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00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26601" presetID="39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02" dur="1000" repeatCount="1000" spd="100%" accel="0%" decel="0%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/20"/>
                                          </p:val>
                                        </p:tav>
                                        <p:tav fmla=""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03" dur="1000" repeatCount="1000" spd="100%" accel="0%" decel="0%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+.3"/>
                                          </p:val>
                                        </p:tav>
                                        <p:tav fmla=""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04" dur="1000" repeatCount="1000" spd="100%" accel="0%" decel="0%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.3"/>
                                          </p:val>
                                        </p:tav>
                                        <p:tav fmla="" tm="5000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05" dur="1000" repeatCount="1000" spd="100%" accel="0%" decel="0%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06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07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26608" presetID="53" presetClass="entr" presetSubtype="16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10" dur="1000" repeatCount="1000" spd="100%" accel="0%" decel="0%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fltVal val="0.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11" dur="1000" repeatCount="1000" spd="100%" accel="0%" decel="0%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fltVal val="0.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id="26609" dur="1000" repeatCount="1000" spd="100%" accel="0%" decel="0%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12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rotWithShape="true">
          <a:blip r:embed="rId2"/>
          <a:stretch>
            <a:fillRect t="0" l="0" b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>
            <a:off x="1292225" y="1948815"/>
            <a:ext cx="4130040" cy="724535"/>
          </a:xfrm>
          <a:prstGeom prst="rect">
            <a:avLst/>
          </a:prstGeom>
          <a:noFill/>
          <a:ln>
            <a:noFill/>
          </a:ln>
        </p:spPr>
        <p:txBody>
          <a:bodyPr anchor="ctr" rtlCol="false" vert="horz" tIns="45720" lIns="91440" bIns="45720" rIns="91440">
            <a:noAutofit/>
          </a:bodyPr>
          <a:lstStyle/>
          <a:p>
            <a:pPr algn="l" fontAlgn="auto" indent="0" marR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b="false" i="false" sz="4800" baseline="0" u="none">
                <a:ln/>
                <a:solidFill>
                  <a:srgbClr val="4472C4"/>
                </a:solidFill>
                <a:effectLst/>
                <a:latin typeface="思源黑体 Medium"/>
                <a:ea typeface="思源黑体 Medium"/>
              </a:rPr>
              <a:t>PART   04</a:t>
            </a:r>
            <a:endParaRPr lang="en-US" sz="1100"/>
          </a:p>
        </p:txBody>
      </p:sp>
      <p:sp>
        <p:nvSpPr>
          <p:cNvPr name="TextBox 3" id="3"/>
          <p:cNvSpPr txBox="true"/>
          <p:nvPr/>
        </p:nvSpPr>
        <p:spPr>
          <a:xfrm>
            <a:off x="1292225" y="2461260"/>
            <a:ext cx="6510655" cy="2367915"/>
          </a:xfrm>
          <a:prstGeom prst="rect">
            <a:avLst/>
          </a:prstGeom>
          <a:noFill/>
          <a:ln>
            <a:noFill/>
          </a:ln>
        </p:spPr>
        <p:txBody>
          <a:bodyPr anchor="ctr" rtlCol="false" vert="horz" tIns="45720" lIns="91440" bIns="45720" rIns="91440">
            <a:noAutofit/>
          </a:bodyPr>
          <a:lstStyle/>
          <a:p>
            <a:pPr algn="l" fontAlgn="auto" indent="0" marL="0"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en-US" b="false" i="false" sz="4800" spc="100" baseline="0" u="none">
                <a:solidFill>
                  <a:srgbClr val="4472C4"/>
                </a:solidFill>
                <a:latin typeface="思源黑体 Medium"/>
                <a:ea typeface="思源黑体 Medium"/>
              </a:rPr>
              <a:t>Projektstruktur und Arbeitspakete</a:t>
            </a:r>
            <a:endParaRPr lang="en-US" sz="1100"/>
          </a:p>
        </p:txBody>
      </p:sp>
    </p:spTree>
  </p:cSld>
  <p:clrMapOvr>
    <a:masterClrMapping/>
  </p:clrMapOvr>
  <p:transition spd="slow">
    <p:dissolve/>
  </p:transition>
  <p:timing>
    <p:tnLst>
      <p:par>
        <p:cTn id="28568" dur="indefinite" repeatCount="1000" spd="100%" accel="0%" decel="0%" restart="never" nodeType="tmRoot">
          <p:childTnLst>
            <p:seq concurrent="true" nextAc="seek">
              <p:cTn id="28569" dur="indefinite" repeatCount="1000" spd="100%" accel="0%" decel="0%" nodeType="mainSeq">
                <p:childTnLst>
                  <p:par>
                    <p:cTn id="28570" repeatCount="1000" spd="100%" accel="0%" decel="0%" fill="hold">
                      <p:stCondLst>
                        <p:cond delay="indefinite"/>
                        <p:cond evt="onBegin" delay="0">
                          <p:tn val="28569"/>
                        </p:cond>
                      </p:stCondLst>
                      <p:childTnLst>
                        <p:par>
                          <p:cTn id="28571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28572" presetID="6" presetClass="entr" presetSubtype="32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circle(out)" transition="in">
                                      <p:cBhvr>
                                        <p:cTn id="28573" dur="1000" repeatCount="1000" spd="100%" accel="0%" decel="0%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74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75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28576" presetID="23" presetClass="entr" presetSubtype="36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77" dur="500" repeatCount="1000" spd="100%" accel="0%" decel="0%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78" dur="500" repeatCount="1000" spd="100%" accel="0%" decel="0%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79" dur="500" repeatCount="1000" spd="100%" accel="0%" decel="0%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fltVal val="0.5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80" dur="500" repeatCount="1000" spd="100%" accel="0%" decel="0%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581" dur="5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rotWithShape="true">
          <a:blip r:embed="rId2"/>
          <a:stretch>
            <a:fillRect t="0" l="0" b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>
            <a:off x="669290" y="1800860"/>
            <a:ext cx="3420000" cy="2880000"/>
          </a:xfrm>
          <a:custGeom>
            <a:avLst/>
            <a:gdLst/>
            <a:ahLst/>
            <a:cxnLst/>
            <a:rect r="r" b="b" t="t" l="l"/>
            <a:pathLst>
              <a:path w="3419475" h="2424738" stroke="true" fill="norm" extrusionOk="true">
                <a:moveTo>
                  <a:pt x="226895" y="0"/>
                </a:moveTo>
                <a:lnTo>
                  <a:pt x="3192580" y="0"/>
                </a:lnTo>
                <a:cubicBezTo>
                  <a:pt x="3317891" y="0"/>
                  <a:pt x="3419475" y="101584"/>
                  <a:pt x="3419475" y="226895"/>
                </a:cubicBezTo>
                <a:lnTo>
                  <a:pt x="3419475" y="1978968"/>
                </a:lnTo>
                <a:cubicBezTo>
                  <a:pt x="3419475" y="2104279"/>
                  <a:pt x="3317891" y="2205863"/>
                  <a:pt x="3192580" y="2205863"/>
                </a:cubicBezTo>
                <a:lnTo>
                  <a:pt x="895506" y="2205863"/>
                </a:lnTo>
                <a:lnTo>
                  <a:pt x="889574" y="2213354"/>
                </a:lnTo>
                <a:cubicBezTo>
                  <a:pt x="809384" y="2314615"/>
                  <a:pt x="744479" y="2396574"/>
                  <a:pt x="740251" y="2401913"/>
                </a:cubicBezTo>
                <a:cubicBezTo>
                  <a:pt x="728975" y="2416153"/>
                  <a:pt x="711196" y="2424738"/>
                  <a:pt x="693034" y="2424738"/>
                </a:cubicBezTo>
                <a:cubicBezTo>
                  <a:pt x="674871" y="2424737"/>
                  <a:pt x="657075" y="2416130"/>
                  <a:pt x="645800" y="2401891"/>
                </a:cubicBezTo>
                <a:cubicBezTo>
                  <a:pt x="641571" y="2396552"/>
                  <a:pt x="576666" y="2314593"/>
                  <a:pt x="496476" y="2213332"/>
                </a:cubicBezTo>
                <a:lnTo>
                  <a:pt x="490561" y="2205863"/>
                </a:lnTo>
                <a:lnTo>
                  <a:pt x="226895" y="2205863"/>
                </a:lnTo>
                <a:cubicBezTo>
                  <a:pt x="101584" y="2205863"/>
                  <a:pt x="0" y="2104279"/>
                  <a:pt x="0" y="1978968"/>
                </a:cubicBezTo>
                <a:lnTo>
                  <a:pt x="0" y="226895"/>
                </a:lnTo>
                <a:cubicBezTo>
                  <a:pt x="0" y="101584"/>
                  <a:pt x="101584" y="0"/>
                  <a:pt x="226895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txBody>
          <a:bodyPr vert="horz" anchor="ctr" wrap="square" tIns="90170" lIns="269875" bIns="306070" rIns="269875">
            <a:normAutofit/>
          </a:bodyPr>
          <a:p>
            <a:pPr fontAlgn="auto" algn="just" indent="0" marL="0">
              <a:lnSpc>
                <a:spcPct val="120000"/>
              </a:lnSpc>
            </a:pPr>
            <a:r>
              <a:rPr lang="en-US" b="false" i="false" sz="1400" baseline="0" u="none">
                <a:solidFill>
                  <a:schemeClr val="lt1"/>
                </a:solidFill>
                <a:latin typeface="思源黑体 Normal"/>
                <a:ea typeface="思源黑体 Normal"/>
              </a:rPr>
              <a:t>Identifizierung und Gewinnung motivierter Teilnehmer für die Projektarbeit.</a:t>
            </a:r>
          </a:p>
        </p:txBody>
      </p:sp>
      <p:pic>
        <p:nvPicPr>
          <p:cNvPr name="image30.jpeg" id="3"/>
          <p:cNvPicPr>
            <a:picLocks noChangeAspect="true"/>
          </p:cNvPicPr>
          <p:nvPr/>
        </p:nvPicPr>
        <p:blipFill>
          <a:blip r:embed="rId3"/>
          <a:srcRect l="16705" r="16705"/>
          <a:stretch>
            <a:fillRect t="0" l="0" b="0" r="0"/>
          </a:stretch>
        </p:blipFill>
        <p:spPr>
          <a:xfrm>
            <a:off x="879838" y="4815669"/>
            <a:ext cx="978071" cy="978071"/>
          </a:xfrm>
          <a:custGeom>
            <a:pathLst>
              <a:path w="1033200" h="1033200" stroke="true" fill="norm" extrusionOk="true">
                <a:moveTo>
                  <a:pt x="516600" y="0"/>
                </a:moveTo>
                <a:cubicBezTo>
                  <a:pt x="801910" y="0"/>
                  <a:pt x="1033200" y="231290"/>
                  <a:pt x="1033200" y="516600"/>
                </a:cubicBezTo>
                <a:cubicBezTo>
                  <a:pt x="1033200" y="801910"/>
                  <a:pt x="801910" y="1033200"/>
                  <a:pt x="516600" y="1033200"/>
                </a:cubicBezTo>
                <a:cubicBezTo>
                  <a:pt x="231290" y="1033200"/>
                  <a:pt x="0" y="801910"/>
                  <a:pt x="0" y="516600"/>
                </a:cubicBezTo>
                <a:cubicBezTo>
                  <a:pt x="0" y="231290"/>
                  <a:pt x="231290" y="0"/>
                  <a:pt x="516600" y="0"/>
                </a:cubicBezTo>
                <a:close/>
              </a:path>
            </a:pathLst>
          </a:custGeom>
          <a:ln w="9525" cap="flat" cmpd="sng">
            <a:solidFill>
              <a:schemeClr val="dk1">
                <a:alpha val="20000"/>
                <a:lumMod val="40000"/>
                <a:lumOff val="60000"/>
              </a:schemeClr>
            </a:solidFill>
            <a:prstDash val="solid"/>
          </a:ln>
        </p:spPr>
      </p:pic>
      <p:pic>
        <p:nvPicPr>
          <p:cNvPr name="image31.jpeg" id="4"/>
          <p:cNvPicPr>
            <a:picLocks noChangeAspect="true"/>
          </p:cNvPicPr>
          <p:nvPr/>
        </p:nvPicPr>
        <p:blipFill>
          <a:blip r:embed="rId4"/>
          <a:srcRect l="16778" r="16778"/>
          <a:stretch>
            <a:fillRect t="0" l="0" b="0" r="0"/>
          </a:stretch>
        </p:blipFill>
        <p:spPr>
          <a:xfrm>
            <a:off x="4591423" y="4815669"/>
            <a:ext cx="977436" cy="977436"/>
          </a:xfrm>
          <a:custGeom>
            <a:pathLst>
              <a:path w="1033200" h="1033200" stroke="true" fill="norm" extrusionOk="true">
                <a:moveTo>
                  <a:pt x="516600" y="0"/>
                </a:moveTo>
                <a:cubicBezTo>
                  <a:pt x="801910" y="0"/>
                  <a:pt x="1033200" y="231290"/>
                  <a:pt x="1033200" y="516600"/>
                </a:cubicBezTo>
                <a:cubicBezTo>
                  <a:pt x="1033200" y="801910"/>
                  <a:pt x="801910" y="1033200"/>
                  <a:pt x="516600" y="1033200"/>
                </a:cubicBezTo>
                <a:cubicBezTo>
                  <a:pt x="231290" y="1033200"/>
                  <a:pt x="0" y="801910"/>
                  <a:pt x="0" y="516600"/>
                </a:cubicBezTo>
                <a:cubicBezTo>
                  <a:pt x="0" y="231290"/>
                  <a:pt x="231290" y="0"/>
                  <a:pt x="516600" y="0"/>
                </a:cubicBezTo>
                <a:close/>
              </a:path>
            </a:pathLst>
          </a:custGeom>
          <a:ln w="9525" cap="flat" cmpd="sng">
            <a:solidFill>
              <a:schemeClr val="dk1">
                <a:alpha val="20000"/>
                <a:lumMod val="40000"/>
                <a:lumOff val="60000"/>
              </a:schemeClr>
            </a:solidFill>
            <a:prstDash val="solid"/>
          </a:ln>
        </p:spPr>
      </p:pic>
      <p:pic>
        <p:nvPicPr>
          <p:cNvPr name="image32.jpeg" id="5"/>
          <p:cNvPicPr>
            <a:picLocks noChangeAspect="true"/>
          </p:cNvPicPr>
          <p:nvPr/>
        </p:nvPicPr>
        <p:blipFill>
          <a:blip r:embed="rId5"/>
          <a:srcRect l="16506" r="16506"/>
          <a:stretch>
            <a:fillRect t="0" l="0" b="0" r="0"/>
          </a:stretch>
        </p:blipFill>
        <p:spPr>
          <a:xfrm>
            <a:off x="8329043" y="4815669"/>
            <a:ext cx="977436" cy="977436"/>
          </a:xfrm>
          <a:custGeom>
            <a:pathLst>
              <a:path w="1033200" h="1033200" stroke="true" fill="norm" extrusionOk="true">
                <a:moveTo>
                  <a:pt x="516600" y="0"/>
                </a:moveTo>
                <a:cubicBezTo>
                  <a:pt x="801910" y="0"/>
                  <a:pt x="1033200" y="231290"/>
                  <a:pt x="1033200" y="516600"/>
                </a:cubicBezTo>
                <a:cubicBezTo>
                  <a:pt x="1033200" y="801910"/>
                  <a:pt x="801910" y="1033200"/>
                  <a:pt x="516600" y="1033200"/>
                </a:cubicBezTo>
                <a:cubicBezTo>
                  <a:pt x="231290" y="1033200"/>
                  <a:pt x="0" y="801910"/>
                  <a:pt x="0" y="516600"/>
                </a:cubicBezTo>
                <a:cubicBezTo>
                  <a:pt x="0" y="231290"/>
                  <a:pt x="231290" y="0"/>
                  <a:pt x="516600" y="0"/>
                </a:cubicBezTo>
                <a:close/>
              </a:path>
            </a:pathLst>
          </a:custGeom>
          <a:ln w="9525" cap="flat" cmpd="sng">
            <a:solidFill>
              <a:schemeClr val="dk1">
                <a:alpha val="20000"/>
                <a:lumMod val="40000"/>
                <a:lumOff val="60000"/>
              </a:schemeClr>
            </a:solidFill>
            <a:prstDash val="solid"/>
          </a:ln>
        </p:spPr>
      </p:pic>
      <p:sp>
        <p:nvSpPr>
          <p:cNvPr name="TextBox 6" id="6"/>
          <p:cNvSpPr txBox="true"/>
          <p:nvPr/>
        </p:nvSpPr>
        <p:spPr>
          <a:xfrm>
            <a:off x="1858010" y="4908069"/>
            <a:ext cx="2240915" cy="792000"/>
          </a:xfrm>
          <a:prstGeom prst="rect">
            <a:avLst/>
          </a:prstGeom>
        </p:spPr>
        <p:txBody>
          <a:bodyPr anchor="t" rtlCol="false" vert="horz" wrap="square" tIns="46990" lIns="90170" bIns="46990" rIns="90170">
            <a:normAutofit/>
          </a:bodyPr>
          <a:lstStyle/>
          <a:p>
            <a:pPr algn="l" fontAlgn="auto" indent="0" marL="0">
              <a:lnSpc>
                <a:spcPct val="108000"/>
              </a:lnSpc>
              <a:defRPr/>
            </a:pPr>
            <a:r>
              <a:rPr lang="en-US" b="true" i="false" sz="2000" baseline="0" u="none">
                <a:solidFill>
                  <a:srgbClr val="4472C4"/>
                </a:solidFill>
                <a:latin typeface="思源黑体 Normal"/>
                <a:ea typeface="思源黑体 Normal"/>
              </a:rPr>
              <a:t>Akquisition von Weiterbildnern</a:t>
            </a:r>
            <a:endParaRPr lang="en-US" sz="1100"/>
          </a:p>
        </p:txBody>
      </p:sp>
      <p:sp>
        <p:nvSpPr>
          <p:cNvPr name="TextBox 7" id="7"/>
          <p:cNvSpPr txBox="true"/>
          <p:nvPr/>
        </p:nvSpPr>
        <p:spPr>
          <a:xfrm>
            <a:off x="5568950" y="4908069"/>
            <a:ext cx="2240915" cy="792000"/>
          </a:xfrm>
          <a:prstGeom prst="rect">
            <a:avLst/>
          </a:prstGeom>
        </p:spPr>
        <p:txBody>
          <a:bodyPr anchor="t" rtlCol="false" vert="horz" wrap="square" tIns="46990" lIns="90170" bIns="46990" rIns="90170">
            <a:normAutofit/>
          </a:bodyPr>
          <a:lstStyle/>
          <a:p>
            <a:pPr algn="l" fontAlgn="auto" indent="0" marL="0">
              <a:lnSpc>
                <a:spcPct val="120000"/>
              </a:lnSpc>
              <a:defRPr/>
            </a:pPr>
            <a:r>
              <a:rPr lang="en-US" b="true" i="false" sz="2000" baseline="0" u="none">
                <a:solidFill>
                  <a:srgbClr val="4472C4"/>
                </a:solidFill>
                <a:latin typeface="思源黑体 Normal"/>
                <a:ea typeface="思源黑体 Normal"/>
              </a:rPr>
              <a:t>Bedarfsabfrage und Workshops</a:t>
            </a:r>
            <a:endParaRPr lang="en-US" sz="1100"/>
          </a:p>
        </p:txBody>
      </p:sp>
      <p:sp>
        <p:nvSpPr>
          <p:cNvPr name="TextBox 8" id="8"/>
          <p:cNvSpPr txBox="true"/>
          <p:nvPr/>
        </p:nvSpPr>
        <p:spPr>
          <a:xfrm>
            <a:off x="9306560" y="4908069"/>
            <a:ext cx="2240915" cy="792000"/>
          </a:xfrm>
          <a:prstGeom prst="rect">
            <a:avLst/>
          </a:prstGeom>
        </p:spPr>
        <p:txBody>
          <a:bodyPr anchor="t" rtlCol="false" vert="horz" wrap="square" tIns="46990" lIns="90170" bIns="46990" rIns="90170">
            <a:normAutofit/>
          </a:bodyPr>
          <a:lstStyle/>
          <a:p>
            <a:pPr algn="l" fontAlgn="auto" indent="0" marL="0">
              <a:lnSpc>
                <a:spcPct val="108000"/>
              </a:lnSpc>
              <a:defRPr/>
            </a:pPr>
            <a:r>
              <a:rPr lang="en-US" b="true" i="false" sz="2000" baseline="0" u="none">
                <a:solidFill>
                  <a:srgbClr val="4472C4"/>
                </a:solidFill>
                <a:latin typeface="思源黑体 Normal"/>
                <a:ea typeface="思源黑体 Normal"/>
              </a:rPr>
              <a:t>Entwicklung eines Grobkonzepts</a:t>
            </a:r>
            <a:endParaRPr lang="en-US" sz="1100"/>
          </a:p>
        </p:txBody>
      </p:sp>
      <p:sp>
        <p:nvSpPr>
          <p:cNvPr name="Freeform 9" id="9"/>
          <p:cNvSpPr/>
          <p:nvPr/>
        </p:nvSpPr>
        <p:spPr>
          <a:xfrm>
            <a:off x="4391025" y="1800860"/>
            <a:ext cx="3420000" cy="2880000"/>
          </a:xfrm>
          <a:custGeom>
            <a:avLst/>
            <a:gdLst/>
            <a:ahLst/>
            <a:cxnLst/>
            <a:rect r="r" b="b" t="t" l="l"/>
            <a:pathLst>
              <a:path w="3419475" h="2424738" stroke="true" fill="norm" extrusionOk="true">
                <a:moveTo>
                  <a:pt x="226895" y="0"/>
                </a:moveTo>
                <a:lnTo>
                  <a:pt x="3192580" y="0"/>
                </a:lnTo>
                <a:cubicBezTo>
                  <a:pt x="3317891" y="0"/>
                  <a:pt x="3419475" y="101584"/>
                  <a:pt x="3419475" y="226895"/>
                </a:cubicBezTo>
                <a:lnTo>
                  <a:pt x="3419475" y="1978968"/>
                </a:lnTo>
                <a:cubicBezTo>
                  <a:pt x="3419475" y="2104279"/>
                  <a:pt x="3317891" y="2205863"/>
                  <a:pt x="3192580" y="2205863"/>
                </a:cubicBezTo>
                <a:lnTo>
                  <a:pt x="895506" y="2205863"/>
                </a:lnTo>
                <a:lnTo>
                  <a:pt x="889574" y="2213354"/>
                </a:lnTo>
                <a:cubicBezTo>
                  <a:pt x="809384" y="2314615"/>
                  <a:pt x="744479" y="2396574"/>
                  <a:pt x="740251" y="2401913"/>
                </a:cubicBezTo>
                <a:cubicBezTo>
                  <a:pt x="728975" y="2416153"/>
                  <a:pt x="711196" y="2424738"/>
                  <a:pt x="693034" y="2424738"/>
                </a:cubicBezTo>
                <a:cubicBezTo>
                  <a:pt x="674871" y="2424737"/>
                  <a:pt x="657075" y="2416130"/>
                  <a:pt x="645800" y="2401891"/>
                </a:cubicBezTo>
                <a:cubicBezTo>
                  <a:pt x="641571" y="2396552"/>
                  <a:pt x="576666" y="2314593"/>
                  <a:pt x="496476" y="2213332"/>
                </a:cubicBezTo>
                <a:lnTo>
                  <a:pt x="490561" y="2205863"/>
                </a:lnTo>
                <a:lnTo>
                  <a:pt x="226895" y="2205863"/>
                </a:lnTo>
                <a:cubicBezTo>
                  <a:pt x="101584" y="2205863"/>
                  <a:pt x="0" y="2104279"/>
                  <a:pt x="0" y="1978968"/>
                </a:cubicBezTo>
                <a:lnTo>
                  <a:pt x="0" y="226895"/>
                </a:lnTo>
                <a:cubicBezTo>
                  <a:pt x="0" y="101584"/>
                  <a:pt x="101584" y="0"/>
                  <a:pt x="226895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txBody>
          <a:bodyPr vert="horz" anchor="ctr" wrap="square" tIns="90170" lIns="269875" bIns="306070" rIns="269875">
            <a:normAutofit/>
          </a:bodyPr>
          <a:p>
            <a:pPr fontAlgn="auto" algn="just" indent="0" marL="0">
              <a:lnSpc>
                <a:spcPct val="120000"/>
              </a:lnSpc>
            </a:pPr>
            <a:r>
              <a:rPr lang="en-US" b="false" i="false" sz="1400" baseline="0" u="none">
                <a:solidFill>
                  <a:schemeClr val="lt1"/>
                </a:solidFill>
                <a:latin typeface="思源黑体 Normal"/>
                <a:ea typeface="思源黑体 Normal"/>
              </a:rPr>
              <a:t>Erfassung der spezifischen Anforderungen und Herausforderungen der Zielgruppen.</a:t>
            </a:r>
          </a:p>
        </p:txBody>
      </p:sp>
      <p:sp>
        <p:nvSpPr>
          <p:cNvPr name="Freeform 10" id="10"/>
          <p:cNvSpPr/>
          <p:nvPr/>
        </p:nvSpPr>
        <p:spPr>
          <a:xfrm>
            <a:off x="8121650" y="1800860"/>
            <a:ext cx="3420000" cy="2880000"/>
          </a:xfrm>
          <a:custGeom>
            <a:avLst/>
            <a:gdLst/>
            <a:ahLst/>
            <a:cxnLst/>
            <a:rect r="r" b="b" t="t" l="l"/>
            <a:pathLst>
              <a:path w="3419475" h="2424738" stroke="true" fill="norm" extrusionOk="true">
                <a:moveTo>
                  <a:pt x="226895" y="0"/>
                </a:moveTo>
                <a:lnTo>
                  <a:pt x="3192580" y="0"/>
                </a:lnTo>
                <a:cubicBezTo>
                  <a:pt x="3317891" y="0"/>
                  <a:pt x="3419475" y="101584"/>
                  <a:pt x="3419475" y="226895"/>
                </a:cubicBezTo>
                <a:lnTo>
                  <a:pt x="3419475" y="1978968"/>
                </a:lnTo>
                <a:cubicBezTo>
                  <a:pt x="3419475" y="2104279"/>
                  <a:pt x="3317891" y="2205863"/>
                  <a:pt x="3192580" y="2205863"/>
                </a:cubicBezTo>
                <a:lnTo>
                  <a:pt x="895506" y="2205863"/>
                </a:lnTo>
                <a:lnTo>
                  <a:pt x="889574" y="2213354"/>
                </a:lnTo>
                <a:cubicBezTo>
                  <a:pt x="809384" y="2314615"/>
                  <a:pt x="744479" y="2396574"/>
                  <a:pt x="740251" y="2401913"/>
                </a:cubicBezTo>
                <a:cubicBezTo>
                  <a:pt x="728975" y="2416153"/>
                  <a:pt x="711196" y="2424738"/>
                  <a:pt x="693034" y="2424738"/>
                </a:cubicBezTo>
                <a:cubicBezTo>
                  <a:pt x="674871" y="2424737"/>
                  <a:pt x="657075" y="2416130"/>
                  <a:pt x="645800" y="2401891"/>
                </a:cubicBezTo>
                <a:cubicBezTo>
                  <a:pt x="641571" y="2396552"/>
                  <a:pt x="576666" y="2314593"/>
                  <a:pt x="496476" y="2213332"/>
                </a:cubicBezTo>
                <a:lnTo>
                  <a:pt x="490561" y="2205863"/>
                </a:lnTo>
                <a:lnTo>
                  <a:pt x="226895" y="2205863"/>
                </a:lnTo>
                <a:cubicBezTo>
                  <a:pt x="101584" y="2205863"/>
                  <a:pt x="0" y="2104279"/>
                  <a:pt x="0" y="1978968"/>
                </a:cubicBezTo>
                <a:lnTo>
                  <a:pt x="0" y="226895"/>
                </a:lnTo>
                <a:cubicBezTo>
                  <a:pt x="0" y="101584"/>
                  <a:pt x="101584" y="0"/>
                  <a:pt x="226895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txBody>
          <a:bodyPr vert="horz" anchor="ctr" wrap="square" tIns="90170" lIns="269875" bIns="306070" rIns="269875">
            <a:normAutofit/>
          </a:bodyPr>
          <a:p>
            <a:pPr fontAlgn="auto" algn="just" indent="0" marL="0">
              <a:lnSpc>
                <a:spcPct val="120000"/>
              </a:lnSpc>
            </a:pPr>
            <a:r>
              <a:rPr lang="en-US" b="false" i="false" sz="1400" baseline="0" u="none">
                <a:solidFill>
                  <a:schemeClr val="lt1"/>
                </a:solidFill>
                <a:latin typeface="思源黑体 Normal"/>
                <a:ea typeface="思源黑体 Normal"/>
              </a:rPr>
              <a:t>Erstellung eines ersten Entwurfs für die Gestaltung der Lerneinheiten.</a:t>
            </a:r>
          </a:p>
        </p:txBody>
      </p:sp>
      <p:sp>
        <p:nvSpPr>
          <p:cNvPr name="Freeform 11" id="11"/>
          <p:cNvSpPr/>
          <p:nvPr/>
        </p:nvSpPr>
        <p:spPr>
          <a:xfrm>
            <a:off x="0" y="320040"/>
            <a:ext cx="685165" cy="718820"/>
          </a:xfrm>
          <a:custGeom>
            <a:avLst/>
            <a:gdLst/>
            <a:ahLst/>
            <a:cxnLst/>
            <a:rect r="r" b="b" t="t" l="l"/>
            <a:pathLst>
              <a:path w="461590" h="406400" stroke="true" fill="norm" extrusionOk="true">
                <a:moveTo>
                  <a:pt x="258390" y="0"/>
                </a:moveTo>
                <a:lnTo>
                  <a:pt x="0" y="0"/>
                </a:lnTo>
                <a:lnTo>
                  <a:pt x="0" y="406400"/>
                </a:lnTo>
                <a:lnTo>
                  <a:pt x="258390" y="406400"/>
                </a:lnTo>
                <a:lnTo>
                  <a:pt x="461590" y="203200"/>
                </a:lnTo>
                <a:lnTo>
                  <a:pt x="258390" y="0"/>
                </a:lnTo>
                <a:close/>
              </a:path>
            </a:pathLst>
          </a:custGeom>
          <a:solidFill>
            <a:srgbClr val="4472C4"/>
          </a:solidFill>
        </p:spPr>
      </p:sp>
      <p:sp>
        <p:nvSpPr>
          <p:cNvPr name="TextBox 12" id="12"/>
          <p:cNvSpPr txBox="true"/>
          <p:nvPr/>
        </p:nvSpPr>
        <p:spPr>
          <a:xfrm>
            <a:off x="781050" y="319405"/>
            <a:ext cx="10800000" cy="720090"/>
          </a:xfrm>
          <a:prstGeom prst="rect">
            <a:avLst/>
          </a:prstGeom>
        </p:spPr>
        <p:txBody>
          <a:bodyPr anchor="ctr" rtlCol="false" vert="horz" wrap="square" tIns="46990" lIns="90170" bIns="46990" rIns="90170">
            <a:normAutofit/>
          </a:bodyPr>
          <a:lstStyle/>
          <a:p>
            <a:pPr algn="l" fontAlgn="auto" indent="0" marL="0">
              <a:lnSpc>
                <a:spcPct val="100000"/>
              </a:lnSpc>
              <a:defRPr/>
            </a:pPr>
            <a:r>
              <a:rPr lang="en-US" b="true" i="false" sz="3200" baseline="0" u="none">
                <a:ln/>
                <a:solidFill>
                  <a:srgbClr val="4472C4"/>
                </a:solidFill>
                <a:latin typeface="思源黑体 Normal"/>
                <a:ea typeface="思源黑体 Normal"/>
              </a:rPr>
              <a:t>Projektstart und Vorbereitung (AP 1)</a:t>
            </a:r>
            <a:endParaRPr lang="en-US" sz="1100"/>
          </a:p>
        </p:txBody>
      </p:sp>
    </p:spTree>
  </p:cSld>
  <p:clrMapOvr>
    <a:masterClrMapping/>
  </p:clrMapOvr>
  <p:transition spd="slow">
    <p:cover dir="d"/>
  </p:transition>
  <p:timing>
    <p:tnLst>
      <p:par>
        <p:cTn id="30700" dur="indefinite" repeatCount="1000" spd="100%" accel="0%" decel="0%" restart="never" nodeType="tmRoot">
          <p:childTnLst>
            <p:seq concurrent="true" nextAc="seek">
              <p:cTn id="30701" dur="indefinite" repeatCount="1000" spd="100%" accel="0%" decel="0%" nodeType="mainSeq">
                <p:childTnLst>
                  <p:par>
                    <p:cTn id="30702" repeatCount="1000" spd="100%" accel="0%" decel="0%" fill="hold">
                      <p:stCondLst>
                        <p:cond delay="indefinite"/>
                        <p:cond evt="onBegin" delay="0">
                          <p:tn val="30701"/>
                        </p:cond>
                      </p:stCondLst>
                      <p:childTnLst>
                        <p:par>
                          <p:cTn id="30703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30704" presetID="19" presetClass="entr" presetSubtype="5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705" dur="2000" repeatCount="1000" spd="100%" accel="0%" decel="0%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06" dur="2000" repeatCount="1000" spd="100%" accel="0%" decel="0%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#ppt_h*sin(2.5*pi*$)" tm="0">
                                          <p:val>
                                            <p:fltVal val="0.0"/>
                                          </p:val>
                                        </p:tav>
                                        <p:tav fmla=""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707" dur="2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08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30709" presetID="6" presetClass="entr" presetSubtype="32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circle(out)" transition="in">
                                      <p:cBhvr>
                                        <p:cTn id="30710" dur="1000" repeatCount="1000" spd="100%" accel="0%" decel="0%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11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12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30713" presetID="18" presetClass="entr" presetSubtype="6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strips(downRight)" transition="in">
                                      <p:cBhvr>
                                        <p:cTn id="30714" dur="500" repeatCount="1000" spd="100%" accel="0%" decel="0%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15" dur="5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16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30717" presetID="35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719" dur="1000" repeatCount="1000" spd="100%" accel="0%" decel="0%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fltVal val="720.0"/>
                                          </p:val>
                                        </p:tav>
                                        <p:tav fmla=""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20" dur="1000" repeatCount="1000" spd="100%" accel="0%" decel="0%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fltVal val="0.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21" dur="1000" repeatCount="1000" spd="100%" accel="0%" decel="0%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fltVal val="0.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id="30718" dur="1000" repeatCount="1000" spd="100%" accel="0%" decel="0%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22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23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30724" presetID="12" presetClass="entr" presetSubtype="8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726" dur="500" repeatCount="1000" spd="100%" accel="0%" decel="0%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id="30725" dur="500" repeatCount="1000" spd="100%" accel="0%" decel="0%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27" dur="5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28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30729" presetID="2" presetClass="entr" presetSubtype="9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730" dur="1000" repeatCount="1000" spd="100%" accel="0%" decel="0%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-#ppt_w/2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731" dur="1000" repeatCount="1000" spd="100%" accel="0%" decel="0%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-#ppt_h/2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732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33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30734" presetID="40" presetClass="entr" presetSubtype="0" repeatCount="1000" spd="100%" decel="0%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736" dur="1000" repeatCount="1000" spd="100%" accel="0%" decel="0%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.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37" dur="1000" repeatCount="1000" spd="100%" accel="0%" decel="0%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id="30735" dur="1000" repeatCount="1000" spd="100%" accel="0%" decel="0%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38" dur="1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</p:bldLst>
  </p:timing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rotWithShape="true">
          <a:blip r:embed="rId2"/>
          <a:stretch>
            <a:fillRect t="0" l="0" b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696595" y="2295525"/>
            <a:ext cx="5102225" cy="36125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/>
        </p:spPr>
        <p:txBody>
          <a:bodyPr vert="horz" anchor="ctr" wrap="square" tIns="46990" lIns="90170" bIns="46990" rIns="90170">
            <a:normAutofit/>
          </a:bodyPr>
          <a:p>
            <a:pPr algn="l" marL="0"/>
          </a:p>
        </p:txBody>
      </p:sp>
      <p:sp>
        <p:nvSpPr>
          <p:cNvPr name="AutoShape 3" id="3"/>
          <p:cNvSpPr/>
          <p:nvPr/>
        </p:nvSpPr>
        <p:spPr>
          <a:xfrm>
            <a:off x="961390" y="1760855"/>
            <a:ext cx="793750" cy="777875"/>
          </a:xfrm>
          <a:prstGeom prst="roundRect">
            <a:avLst>
              <a:gd name="adj" fmla="val 0"/>
            </a:avLst>
          </a:prstGeom>
          <a:solidFill>
            <a:srgbClr val="4472C4"/>
          </a:solidFill>
          <a:ln>
            <a:noFill/>
          </a:ln>
          <a:effectLst/>
        </p:spPr>
        <p:txBody>
          <a:bodyPr vert="horz" anchor="ctr" wrap="square" tIns="46990" lIns="90170" bIns="46990" rIns="90170">
            <a:normAutofit/>
          </a:bodyPr>
          <a:p>
            <a:pPr algn="ctr" marL="0">
              <a:spcBef>
                <a:spcPct val="0"/>
              </a:spcBef>
              <a:spcAft>
                <a:spcPct val="0"/>
              </a:spcAft>
            </a:pPr>
            <a:r>
              <a:rPr lang="en-US" b="true" i="false" sz="2400" baseline="0" u="none">
                <a:solidFill>
                  <a:schemeClr val="lt1"/>
                </a:solidFill>
                <a:latin typeface="思源黑体 Normal"/>
                <a:ea typeface="思源黑体 Normal"/>
              </a:rPr>
              <a:t>01</a:t>
            </a:r>
          </a:p>
        </p:txBody>
      </p:sp>
      <p:cxnSp>
        <p:nvCxnSpPr>
          <p:cNvPr name="Connector 4" id="4"/>
          <p:cNvCxnSpPr/>
          <p:nvPr/>
        </p:nvCxnSpPr>
        <p:spPr>
          <a:xfrm flipV="true">
            <a:off x="916305" y="3330575"/>
            <a:ext cx="4662805" cy="0"/>
          </a:xfrm>
          <a:prstGeom prst="line">
            <a:avLst/>
          </a:prstGeom>
          <a:ln w="22225">
            <a:solidFill>
              <a:srgbClr val="4472C4">
                <a:alpha val="50000"/>
              </a:srgbClr>
            </a:solidFill>
          </a:ln>
        </p:spPr>
      </p:cxnSp>
      <p:sp>
        <p:nvSpPr>
          <p:cNvPr name="AutoShape 5" id="5"/>
          <p:cNvSpPr/>
          <p:nvPr/>
        </p:nvSpPr>
        <p:spPr>
          <a:xfrm>
            <a:off x="6393815" y="2295525"/>
            <a:ext cx="5102225" cy="36125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/>
        </p:spPr>
        <p:txBody>
          <a:bodyPr vert="horz" anchor="ctr" wrap="square" tIns="46990" lIns="90170" bIns="46990" rIns="90170">
            <a:normAutofit/>
          </a:bodyPr>
          <a:p>
            <a:pPr algn="l" marL="0"/>
          </a:p>
        </p:txBody>
      </p:sp>
      <p:sp>
        <p:nvSpPr>
          <p:cNvPr name="AutoShape 6" id="6"/>
          <p:cNvSpPr/>
          <p:nvPr/>
        </p:nvSpPr>
        <p:spPr>
          <a:xfrm>
            <a:off x="6657975" y="1760855"/>
            <a:ext cx="793750" cy="777875"/>
          </a:xfrm>
          <a:prstGeom prst="roundRect">
            <a:avLst>
              <a:gd name="adj" fmla="val 0"/>
            </a:avLst>
          </a:prstGeom>
          <a:solidFill>
            <a:srgbClr val="4472C4"/>
          </a:solidFill>
          <a:ln>
            <a:noFill/>
          </a:ln>
          <a:effectLst/>
        </p:spPr>
        <p:txBody>
          <a:bodyPr vert="horz" anchor="ctr" wrap="square" tIns="46990" lIns="90170" bIns="46990" rIns="90170">
            <a:normAutofit/>
          </a:bodyPr>
          <a:p>
            <a:pPr algn="ctr" marL="0">
              <a:spcBef>
                <a:spcPct val="0"/>
              </a:spcBef>
              <a:spcAft>
                <a:spcPct val="0"/>
              </a:spcAft>
            </a:pPr>
            <a:r>
              <a:rPr lang="en-US" b="true" i="false" sz="2400" baseline="0" u="none">
                <a:solidFill>
                  <a:schemeClr val="lt1"/>
                </a:solidFill>
                <a:latin typeface="思源黑体 Normal"/>
                <a:ea typeface="思源黑体 Normal"/>
              </a:rPr>
              <a:t>02</a:t>
            </a:r>
          </a:p>
        </p:txBody>
      </p:sp>
      <p:cxnSp>
        <p:nvCxnSpPr>
          <p:cNvPr name="Connector 7" id="7"/>
          <p:cNvCxnSpPr/>
          <p:nvPr/>
        </p:nvCxnSpPr>
        <p:spPr>
          <a:xfrm flipV="true">
            <a:off x="6614160" y="3336290"/>
            <a:ext cx="4662170" cy="0"/>
          </a:xfrm>
          <a:prstGeom prst="line">
            <a:avLst/>
          </a:prstGeom>
          <a:ln w="22225">
            <a:solidFill>
              <a:srgbClr val="4472C4">
                <a:alpha val="50000"/>
              </a:srgbClr>
            </a:solidFill>
          </a:ln>
        </p:spPr>
      </p:cxnSp>
      <p:sp>
        <p:nvSpPr>
          <p:cNvPr name="TextBox 8" id="8"/>
          <p:cNvSpPr txBox="true"/>
          <p:nvPr/>
        </p:nvSpPr>
        <p:spPr>
          <a:xfrm>
            <a:off x="781050" y="319405"/>
            <a:ext cx="10800000" cy="720090"/>
          </a:xfrm>
          <a:prstGeom prst="rect">
            <a:avLst/>
          </a:prstGeom>
        </p:spPr>
        <p:txBody>
          <a:bodyPr anchor="ctr" rtlCol="false" vert="horz" wrap="square" tIns="46990" lIns="90170" bIns="46990" rIns="90170">
            <a:normAutofit/>
          </a:bodyPr>
          <a:lstStyle/>
          <a:p>
            <a:pPr algn="l" fontAlgn="auto" indent="0" marL="0">
              <a:lnSpc>
                <a:spcPct val="100000"/>
              </a:lnSpc>
              <a:defRPr/>
            </a:pPr>
            <a:r>
              <a:rPr lang="en-US" b="true" i="false" sz="3200" baseline="0" u="none">
                <a:ln/>
                <a:solidFill>
                  <a:srgbClr val="4472C4"/>
                </a:solidFill>
                <a:latin typeface="思源黑体 Normal"/>
                <a:ea typeface="思源黑体 Normal"/>
              </a:rPr>
              <a:t>Entwicklung und Erprobung (AP 2)</a:t>
            </a:r>
            <a:endParaRPr lang="en-US" sz="1100"/>
          </a:p>
        </p:txBody>
      </p:sp>
      <p:sp>
        <p:nvSpPr>
          <p:cNvPr name="Freeform 9" id="9"/>
          <p:cNvSpPr/>
          <p:nvPr/>
        </p:nvSpPr>
        <p:spPr>
          <a:xfrm>
            <a:off x="0" y="320040"/>
            <a:ext cx="685165" cy="718820"/>
          </a:xfrm>
          <a:custGeom>
            <a:avLst/>
            <a:gdLst/>
            <a:ahLst/>
            <a:cxnLst/>
            <a:rect r="r" b="b" t="t" l="l"/>
            <a:pathLst>
              <a:path w="461590" h="406400" stroke="true" fill="norm" extrusionOk="true">
                <a:moveTo>
                  <a:pt x="258390" y="0"/>
                </a:moveTo>
                <a:lnTo>
                  <a:pt x="0" y="0"/>
                </a:lnTo>
                <a:lnTo>
                  <a:pt x="0" y="406400"/>
                </a:lnTo>
                <a:lnTo>
                  <a:pt x="258390" y="406400"/>
                </a:lnTo>
                <a:lnTo>
                  <a:pt x="461590" y="203200"/>
                </a:lnTo>
                <a:lnTo>
                  <a:pt x="258390" y="0"/>
                </a:lnTo>
                <a:close/>
              </a:path>
            </a:pathLst>
          </a:custGeom>
          <a:solidFill>
            <a:srgbClr val="4472C4"/>
          </a:solidFill>
        </p:spPr>
      </p:sp>
      <p:sp>
        <p:nvSpPr>
          <p:cNvPr name="TextBox 10" id="10"/>
          <p:cNvSpPr txBox="true"/>
          <p:nvPr/>
        </p:nvSpPr>
        <p:spPr>
          <a:xfrm>
            <a:off x="961390" y="2796540"/>
            <a:ext cx="4535805" cy="540000"/>
          </a:xfrm>
          <a:prstGeom prst="rect">
            <a:avLst/>
          </a:prstGeom>
        </p:spPr>
        <p:txBody>
          <a:bodyPr anchor="ctr" rtlCol="false" vert="horz" wrap="square" tIns="46990" lIns="90170" bIns="46990" rIns="90170">
            <a:normAutofit/>
          </a:bodyPr>
          <a:lstStyle/>
          <a:p>
            <a:pPr algn="l" fontAlgn="auto" indent="0" marL="0">
              <a:lnSpc>
                <a:spcPct val="90000"/>
              </a:lnSpc>
              <a:defRPr/>
            </a:pPr>
            <a:r>
              <a:rPr lang="en-US" b="true" i="false" sz="2000" baseline="0" u="none">
                <a:solidFill>
                  <a:srgbClr val="4472C4"/>
                </a:solidFill>
                <a:latin typeface="思源黑体 Normal"/>
                <a:ea typeface="思源黑体 Normal"/>
              </a:rPr>
              <a:t>Erarbeitung von Referenzbeispielen</a:t>
            </a:r>
            <a:endParaRPr lang="en-US" sz="1100"/>
          </a:p>
        </p:txBody>
      </p:sp>
      <p:sp>
        <p:nvSpPr>
          <p:cNvPr name="TextBox 11" id="11"/>
          <p:cNvSpPr txBox="true"/>
          <p:nvPr/>
        </p:nvSpPr>
        <p:spPr>
          <a:xfrm>
            <a:off x="961390" y="3343275"/>
            <a:ext cx="4536000" cy="2160000"/>
          </a:xfrm>
          <a:prstGeom prst="rect">
            <a:avLst/>
          </a:prstGeom>
        </p:spPr>
        <p:txBody>
          <a:bodyPr anchor="t" rtlCol="false" vert="horz" wrap="square" tIns="46990" lIns="90170" bIns="46990" rIns="90170">
            <a:normAutofit/>
          </a:bodyPr>
          <a:lstStyle/>
          <a:p>
            <a:pPr algn="just" fontAlgn="auto" indent="0" marL="0">
              <a:lnSpc>
                <a:spcPct val="150000"/>
              </a:lnSpc>
              <a:defRPr/>
            </a:pPr>
            <a:r>
              <a:rPr lang="en-US" b="false" i="false" sz="1500" baseline="0" u="none">
                <a:solidFill>
                  <a:srgbClr val="262626"/>
                </a:solidFill>
                <a:latin typeface="思源黑体 Normal"/>
                <a:ea typeface="思源黑体 Normal"/>
              </a:rPr>
              <a:t>Konkrete Beispiele für die Integration von Future Skills in die Lehre.</a:t>
            </a:r>
            <a:endParaRPr lang="en-US" sz="1100"/>
          </a:p>
          <a:p>
            <a:pPr fontAlgn="auto" algn="r" indent="0" marL="0">
              <a:lnSpc>
                <a:spcPct val="150000"/>
              </a:lnSpc>
            </a:pPr>
          </a:p>
          <a:p>
            <a:pPr fontAlgn="auto" algn="r" indent="0" marL="0">
              <a:lnSpc>
                <a:spcPct val="150000"/>
              </a:lnSpc>
            </a:pPr>
          </a:p>
        </p:txBody>
      </p:sp>
      <p:sp>
        <p:nvSpPr>
          <p:cNvPr name="TextBox 12" id="12"/>
          <p:cNvSpPr txBox="true"/>
          <p:nvPr/>
        </p:nvSpPr>
        <p:spPr>
          <a:xfrm>
            <a:off x="6657975" y="3343275"/>
            <a:ext cx="4536000" cy="2160000"/>
          </a:xfrm>
          <a:prstGeom prst="rect">
            <a:avLst/>
          </a:prstGeom>
        </p:spPr>
        <p:txBody>
          <a:bodyPr anchor="t" rtlCol="false" vert="horz" wrap="square" tIns="46990" lIns="90170" bIns="46990" rIns="90170">
            <a:normAutofit/>
          </a:bodyPr>
          <a:lstStyle/>
          <a:p>
            <a:pPr algn="just" fontAlgn="auto" indent="0" marL="0">
              <a:lnSpc>
                <a:spcPct val="150000"/>
              </a:lnSpc>
              <a:defRPr/>
            </a:pPr>
            <a:r>
              <a:rPr lang="en-US" b="false" i="false" sz="1500" baseline="0" u="none">
                <a:solidFill>
                  <a:srgbClr val="262626"/>
                </a:solidFill>
                <a:latin typeface="思源黑体 Normal"/>
                <a:ea typeface="思源黑体 Normal"/>
              </a:rPr>
              <a:t>Überprüfung der Praxistauglichkeit und Anpassung der Inhalte.</a:t>
            </a:r>
            <a:endParaRPr lang="en-US" sz="1100"/>
          </a:p>
          <a:p>
            <a:pPr fontAlgn="auto" algn="r" indent="0" marL="0">
              <a:lnSpc>
                <a:spcPct val="150000"/>
              </a:lnSpc>
            </a:pPr>
          </a:p>
          <a:p>
            <a:pPr fontAlgn="auto" algn="r" indent="0" marL="0">
              <a:lnSpc>
                <a:spcPct val="150000"/>
              </a:lnSpc>
            </a:pPr>
          </a:p>
        </p:txBody>
      </p:sp>
      <p:sp>
        <p:nvSpPr>
          <p:cNvPr name="TextBox 13" id="13"/>
          <p:cNvSpPr txBox="true"/>
          <p:nvPr/>
        </p:nvSpPr>
        <p:spPr>
          <a:xfrm>
            <a:off x="6657975" y="2796540"/>
            <a:ext cx="4535805" cy="540000"/>
          </a:xfrm>
          <a:prstGeom prst="rect">
            <a:avLst/>
          </a:prstGeom>
        </p:spPr>
        <p:txBody>
          <a:bodyPr anchor="ctr" rtlCol="false" vert="horz" wrap="square" tIns="46990" lIns="90170" bIns="46990" rIns="90170">
            <a:normAutofit/>
          </a:bodyPr>
          <a:lstStyle/>
          <a:p>
            <a:pPr algn="l" fontAlgn="auto" indent="0" marL="0">
              <a:lnSpc>
                <a:spcPct val="90000"/>
              </a:lnSpc>
              <a:defRPr/>
            </a:pPr>
            <a:r>
              <a:rPr lang="en-US" b="true" i="false" sz="2000" baseline="0" u="none">
                <a:solidFill>
                  <a:srgbClr val="4472C4"/>
                </a:solidFill>
                <a:latin typeface="思源黑体 Normal"/>
                <a:ea typeface="思源黑体 Normal"/>
              </a:rPr>
              <a:t>Tests mit Weiterbildnern</a:t>
            </a:r>
            <a:endParaRPr lang="en-US" sz="1100"/>
          </a:p>
        </p:txBody>
      </p:sp>
    </p:spTree>
  </p:cSld>
  <p:clrMapOvr>
    <a:masterClrMapping/>
  </p:clrMapOvr>
  <p:transition spd="fast">
    <p:cut/>
  </p:transition>
  <p:timing>
    <p:tnLst>
      <p:par>
        <p:cTn id="32287" dur="indefinite" repeatCount="1000" spd="100%" accel="0%" decel="0%" restart="never" nodeType="tmRoot">
          <p:childTnLst>
            <p:seq concurrent="true" nextAc="seek">
              <p:cTn id="32288" dur="indefinite" repeatCount="1000" spd="100%" accel="0%" decel="0%" nodeType="mainSeq">
                <p:childTnLst>
                  <p:par>
                    <p:cTn id="32289" repeatCount="1000" spd="100%" accel="0%" decel="0%" fill="hold">
                      <p:stCondLst>
                        <p:cond delay="indefinite"/>
                        <p:cond evt="onBegin" delay="0">
                          <p:tn val="32288"/>
                        </p:cond>
                      </p:stCondLst>
                      <p:childTnLst>
                        <p:par>
                          <p:cTn id="32290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32291" presetID="2" presetClass="entr" presetSubtype="1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292" dur="1000" repeatCount="1000" spd="100%" accel="0%" decel="0%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293" dur="1000" repeatCount="1000" spd="100%" accel="0%" decel="0%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-#ppt_h/2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294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95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32296" presetID="1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97" dur="1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98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32299" presetID="27" presetClass="entr" presetSubtype="0" repeatCount="1000" spd="100%" decel="0%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32300" dur="50" repeatCount="1000" spd="100%" accel="0%" decel="0%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fmla=""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301" dur="50" repeatCount="1000" spd="100%" accel="0%" decel="0%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fmla=""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302" dur="1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303" dur="50" repeatCount="1000" spd="100%" accel="0%" decel="0%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04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32305" presetID="16" presetClass="entr" presetSubtype="37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barn(outVertical)" transition="in">
                                      <p:cBhvr>
                                        <p:cTn id="32306" dur="500" repeatCount="1000" spd="100%" accel="0%" decel="0%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07" dur="5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08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32309" presetID="1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10" dur="1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11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32312" presetID="24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to="" valueType="num">
                                      <p:cBhvr>
                                        <p:cTn id="32313" dur="1" repeatCount="1000" spd="100%" accel="0%" decel="0%" fill="hold"/>
                                        <p:tgtEl>
                                          <p:spTgt spid="13"/>
                                        </p:tgtEl>
                                      </p:cBhvr>
                                    </p:anim>
                                    <p:set>
                                      <p:cBhvr>
                                        <p:cTn id="32314" dur="1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15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32316" presetID="16" presetClass="entr" presetSubtype="26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barn(inHorizontal)" transition="in">
                                      <p:cBhvr>
                                        <p:cTn id="32317" dur="500" repeatCount="1000" spd="100%" accel="0%" decel="0%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18" dur="5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</p:bldLst>
  </p:timing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rotWithShape="true">
          <a:blip r:embed="rId2"/>
          <a:stretch>
            <a:fillRect t="0" l="0" b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image8.jpeg" id="2"/>
          <p:cNvPicPr>
            <a:picLocks noChangeAspect="true"/>
          </p:cNvPicPr>
          <p:nvPr/>
        </p:nvPicPr>
        <p:blipFill>
          <a:blip r:embed="rId3"/>
          <a:srcRect l="25009" r="25009"/>
          <a:stretch>
            <a:fillRect t="0" l="0" b="0" r="0"/>
          </a:stretch>
        </p:blipFill>
        <p:spPr>
          <a:xfrm>
            <a:off x="7330849" y="1377981"/>
            <a:ext cx="3780000" cy="50400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>
            <a:off x="781050" y="319405"/>
            <a:ext cx="10800000" cy="720090"/>
          </a:xfrm>
          <a:prstGeom prst="rect">
            <a:avLst/>
          </a:prstGeom>
        </p:spPr>
        <p:txBody>
          <a:bodyPr anchor="ctr" rtlCol="false" vert="horz" wrap="square" tIns="46990" lIns="90170" bIns="46990" rIns="90170">
            <a:normAutofit/>
          </a:bodyPr>
          <a:lstStyle/>
          <a:p>
            <a:pPr algn="l" fontAlgn="auto" indent="0" marL="0">
              <a:lnSpc>
                <a:spcPct val="100000"/>
              </a:lnSpc>
              <a:defRPr/>
            </a:pPr>
            <a:r>
              <a:rPr lang="en-US" b="true" i="false" sz="3200" baseline="0" u="none">
                <a:ln/>
                <a:solidFill>
                  <a:srgbClr val="4472C4"/>
                </a:solidFill>
                <a:latin typeface="思源黑体 Normal"/>
                <a:ea typeface="思源黑体 Normal"/>
              </a:rPr>
              <a:t>Sachsenweite Koordination (AP 3) &amp; WBT Entwicklung (AP 4)</a:t>
            </a:r>
            <a:endParaRPr lang="en-US" sz="1100"/>
          </a:p>
        </p:txBody>
      </p:sp>
      <p:sp>
        <p:nvSpPr>
          <p:cNvPr name="Freeform 4" id="4"/>
          <p:cNvSpPr/>
          <p:nvPr/>
        </p:nvSpPr>
        <p:spPr>
          <a:xfrm>
            <a:off x="0" y="320040"/>
            <a:ext cx="685165" cy="718820"/>
          </a:xfrm>
          <a:custGeom>
            <a:avLst/>
            <a:gdLst/>
            <a:ahLst/>
            <a:cxnLst/>
            <a:rect r="r" b="b" t="t" l="l"/>
            <a:pathLst>
              <a:path w="461590" h="406400" stroke="true" fill="norm" extrusionOk="true">
                <a:moveTo>
                  <a:pt x="258390" y="0"/>
                </a:moveTo>
                <a:lnTo>
                  <a:pt x="0" y="0"/>
                </a:lnTo>
                <a:lnTo>
                  <a:pt x="0" y="406400"/>
                </a:lnTo>
                <a:lnTo>
                  <a:pt x="258390" y="406400"/>
                </a:lnTo>
                <a:lnTo>
                  <a:pt x="461590" y="203200"/>
                </a:lnTo>
                <a:lnTo>
                  <a:pt x="258390" y="0"/>
                </a:lnTo>
                <a:close/>
              </a:path>
            </a:pathLst>
          </a:custGeom>
          <a:solidFill>
            <a:srgbClr val="4472C4"/>
          </a:solidFill>
        </p:spPr>
      </p:sp>
      <p:grpSp>
        <p:nvGrpSpPr>
          <p:cNvPr name="Group 5" id="5"/>
          <p:cNvGrpSpPr/>
          <p:nvPr/>
        </p:nvGrpSpPr>
        <p:grpSpPr>
          <a:xfrm>
            <a:off x="685165" y="1434816"/>
            <a:ext cx="6076950" cy="4888230"/>
            <a:chOff x="1079" y="2205"/>
            <a:chExt cx="9570" cy="7698"/>
          </a:xfrm>
        </p:grpSpPr>
        <p:grpSp>
          <p:nvGrpSpPr>
            <p:cNvPr name="Group 6" id="6"/>
            <p:cNvGrpSpPr/>
            <p:nvPr/>
          </p:nvGrpSpPr>
          <p:grpSpPr>
            <a:xfrm>
              <a:off x="1079" y="6223"/>
              <a:ext cx="9524" cy="3681"/>
              <a:chOff x="1079" y="6223"/>
              <a:chExt cx="9524" cy="3681"/>
            </a:xfrm>
          </p:grpSpPr>
          <p:sp>
            <p:nvSpPr>
              <p:cNvPr name="TextBox 7" id="7"/>
              <p:cNvSpPr txBox="true"/>
              <p:nvPr/>
            </p:nvSpPr>
            <p:spPr>
              <a:xfrm>
                <a:off x="1079" y="7070"/>
                <a:ext cx="9524" cy="2835"/>
              </a:xfrm>
              <a:prstGeom prst="rect">
                <a:avLst/>
              </a:prstGeom>
            </p:spPr>
            <p:txBody>
              <a:bodyPr anchor="t" rtlCol="false" vert="horz" wrap="square" tIns="46990" lIns="90170" bIns="46990" rIns="90170">
                <a:normAutofit/>
              </a:bodyPr>
              <a:lstStyle/>
              <a:p>
                <a:pPr algn="just" fontAlgn="auto" indent="0" marL="0">
                  <a:lnSpc>
                    <a:spcPct val="150000"/>
                  </a:lnSpc>
                  <a:defRPr/>
                </a:pPr>
                <a:r>
                  <a:rPr lang="en-US" b="false" i="false" sz="1500" baseline="0" u="none">
                    <a:solidFill>
                      <a:srgbClr val="262626"/>
                    </a:solidFill>
                    <a:latin typeface="思源黑体 Normal"/>
                    <a:ea typeface="思源黑体 Normal"/>
                  </a:rPr>
                  <a:t>Programmierung eines digitalen Lernangebots; benutzerfreundliche Gestaltung.</a:t>
                </a:r>
                <a:endParaRPr lang="en-US" sz="1100"/>
              </a:p>
            </p:txBody>
          </p:sp>
          <p:sp>
            <p:nvSpPr>
              <p:cNvPr name="TextBox 8" id="8"/>
              <p:cNvSpPr txBox="true"/>
              <p:nvPr/>
            </p:nvSpPr>
            <p:spPr>
              <a:xfrm>
                <a:off x="1079" y="6223"/>
                <a:ext cx="9524" cy="850"/>
              </a:xfrm>
              <a:prstGeom prst="rect">
                <a:avLst/>
              </a:prstGeom>
              <a:noFill/>
            </p:spPr>
            <p:txBody>
              <a:bodyPr anchor="ctr" rtlCol="false" vert="horz" wrap="square" tIns="46990" lIns="90170" bIns="46990" rIns="90170">
                <a:normAutofit/>
              </a:bodyPr>
              <a:lstStyle/>
              <a:p>
                <a:pPr algn="l" fontAlgn="auto" indent="0" marL="0">
                  <a:lnSpc>
                    <a:spcPct val="100000"/>
                  </a:lnSpc>
                  <a:defRPr/>
                </a:pPr>
                <a:r>
                  <a:rPr lang="en-US" b="true" i="false" sz="2000" baseline="0" u="none">
                    <a:solidFill>
                      <a:srgbClr val="4472C4"/>
                    </a:solidFill>
                    <a:latin typeface="思源黑体 Normal"/>
                    <a:ea typeface="思源黑体 Normal"/>
                  </a:rPr>
                  <a:t>Entwicklung des WBT</a:t>
                </a:r>
                <a:endParaRPr lang="en-US" sz="1100"/>
              </a:p>
            </p:txBody>
          </p:sp>
        </p:grpSp>
        <p:sp>
          <p:nvSpPr>
            <p:cNvPr name="TextBox 9" id="9"/>
            <p:cNvSpPr txBox="true"/>
            <p:nvPr/>
          </p:nvSpPr>
          <p:spPr>
            <a:xfrm>
              <a:off x="1125" y="3055"/>
              <a:ext cx="9524" cy="2835"/>
            </a:xfrm>
            <a:prstGeom prst="rect">
              <a:avLst/>
            </a:prstGeom>
          </p:spPr>
          <p:txBody>
            <a:bodyPr anchor="t" rtlCol="false" vert="horz" wrap="square" tIns="46990" lIns="90170" bIns="46990" rIns="90170">
              <a:normAutofit/>
            </a:bodyPr>
            <a:lstStyle/>
            <a:p>
              <a:pPr algn="just" fontAlgn="auto" indent="0" marL="0">
                <a:lnSpc>
                  <a:spcPct val="150000"/>
                </a:lnSpc>
                <a:defRPr/>
              </a:pPr>
              <a:r>
                <a:rPr lang="en-US" b="false" i="false" sz="1500" baseline="0" u="none">
                  <a:solidFill>
                    <a:srgbClr val="262626"/>
                  </a:solidFill>
                  <a:latin typeface="思源黑体 Normal"/>
                  <a:ea typeface="思源黑体 Normal"/>
                </a:rPr>
                <a:t>Förderung des Austauschs und der Zusammenarbeit in Sachsen.</a:t>
              </a:r>
              <a:endParaRPr lang="en-US" sz="1100"/>
            </a:p>
          </p:txBody>
        </p:sp>
        <p:sp>
          <p:nvSpPr>
            <p:cNvPr name="TextBox 10" id="10"/>
            <p:cNvSpPr txBox="true"/>
            <p:nvPr/>
          </p:nvSpPr>
          <p:spPr>
            <a:xfrm>
              <a:off x="1125" y="2205"/>
              <a:ext cx="9524" cy="850"/>
            </a:xfrm>
            <a:prstGeom prst="rect">
              <a:avLst/>
            </a:prstGeom>
            <a:noFill/>
          </p:spPr>
          <p:txBody>
            <a:bodyPr anchor="ctr" rtlCol="false" vert="horz" wrap="square" tIns="46990" lIns="90170" bIns="46990" rIns="90170">
              <a:normAutofit/>
            </a:bodyPr>
            <a:lstStyle/>
            <a:p>
              <a:pPr algn="l" fontAlgn="auto" indent="0" marL="0">
                <a:lnSpc>
                  <a:spcPct val="100000"/>
                </a:lnSpc>
                <a:defRPr/>
              </a:pPr>
              <a:r>
                <a:rPr lang="en-US" b="true" i="false" sz="2000" baseline="0" u="none">
                  <a:solidFill>
                    <a:srgbClr val="4472C4"/>
                  </a:solidFill>
                  <a:latin typeface="思源黑体 Normal"/>
                  <a:ea typeface="思源黑体 Normal"/>
                </a:rPr>
                <a:t>Vernetzung mit Bildungsträgern</a:t>
              </a:r>
              <a:endParaRPr lang="en-US" sz="1100"/>
            </a:p>
          </p:txBody>
        </p:sp>
      </p:grpSp>
    </p:spTree>
  </p:cSld>
  <p:clrMapOvr>
    <a:masterClrMapping/>
  </p:clrMapOvr>
  <p:transition spd="fast">
    <p:cut/>
  </p:transition>
  <p:timing>
    <p:tnLst>
      <p:par>
        <p:cTn id="34662" dur="indefinite" repeatCount="1000" spd="100%" accel="0%" decel="0%" restart="never" nodeType="tmRoot">
          <p:childTnLst>
            <p:seq concurrent="true" nextAc="seek">
              <p:cTn id="34663" dur="indefinite" repeatCount="1000" spd="100%" accel="0%" decel="0%" nodeType="mainSeq">
                <p:childTnLst>
                  <p:par>
                    <p:cTn id="34664" repeatCount="1000" spd="100%" accel="0%" decel="0%" fill="hold">
                      <p:stCondLst>
                        <p:cond delay="indefinite"/>
                        <p:cond evt="onBegin" delay="0">
                          <p:tn val="34663"/>
                        </p:cond>
                      </p:stCondLst>
                      <p:childTnLst>
                        <p:par>
                          <p:cTn id="34665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34666" presetID="22" presetClass="entr" presetSubtype="8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wipe(left)" transition="in">
                                      <p:cBhvr>
                                        <p:cTn id="34667" dur="500" repeatCount="1000" spd="100%" accel="0%" decel="0%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68" dur="5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69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34670" presetID="6" presetClass="entr" presetSubtype="32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circle(out)" transition="in">
                                      <p:cBhvr>
                                        <p:cTn id="34671" dur="1000" repeatCount="1000" spd="100%" accel="0%" decel="0%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72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73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34674" presetID="12" presetClass="entr" presetSubtype="8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676" dur="500" repeatCount="1000" spd="100%" accel="0%" decel="0%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id="34675" dur="500" repeatCount="1000" spd="100%" accel="0%" decel="0%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77" dur="5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78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34679" presetID="9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dissolve" transition="in">
                                      <p:cBhvr>
                                        <p:cTn id="34680" dur="1000" repeatCount="1000" spd="100%" accel="0%" decel="0%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81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82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34683" presetID="2" presetClass="entr" presetSubtype="9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684" dur="1000" repeatCount="1000" spd="100%" accel="0%" decel="0%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-#ppt_w/2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85" dur="1000" repeatCount="1000" spd="100%" accel="0%" decel="0%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-#ppt_h/2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686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87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34688" presetID="27" presetClass="entr" presetSubtype="0" repeatCount="1000" spd="100%" decel="0%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34689" dur="50" repeatCount="1000" spd="100%" accel="0%" decel="0%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fmla=""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690" dur="50" repeatCount="1000" spd="100%" accel="0%" decel="0%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fmla=""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691" dur="1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692" dur="50" repeatCount="1000" spd="100%" accel="0%" decel="0%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</p:bldLst>
  </p:timing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rotWithShape="true">
          <a:blip r:embed="rId2"/>
          <a:stretch>
            <a:fillRect t="0" l="0" b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-10800000">
            <a:off x="2148695" y="1338360"/>
            <a:ext cx="9000000" cy="2304000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txBody>
          <a:bodyPr anchor="ctr" rtlCol="false" vert="horz" tIns="50800" lIns="50800" bIns="50800" rIns="50800">
            <a:normAutofit/>
          </a:bodyPr>
          <a:lstStyle/>
          <a:p>
            <a:pPr algn="ctr" indent="0" marL="0">
              <a:lnSpc>
                <a:spcPts val="2725"/>
              </a:lnSpc>
              <a:spcBef>
                <a:spcPct val="0"/>
              </a:spcBef>
              <a:defRPr/>
            </a:pPr>
            <a:endParaRPr lang="en-US" sz="1100"/>
          </a:p>
        </p:txBody>
      </p:sp>
      <p:sp>
        <p:nvSpPr>
          <p:cNvPr name="TextBox 3" id="3"/>
          <p:cNvSpPr txBox="true"/>
          <p:nvPr/>
        </p:nvSpPr>
        <p:spPr>
          <a:xfrm rot="-10800000">
            <a:off x="2148695" y="4026950"/>
            <a:ext cx="9000000" cy="2304000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txBody>
          <a:bodyPr anchor="ctr" rtlCol="false" vert="horz" tIns="50800" lIns="50800" bIns="50800" rIns="50800">
            <a:normAutofit/>
          </a:bodyPr>
          <a:lstStyle/>
          <a:p>
            <a:pPr algn="ctr" indent="0" marL="0">
              <a:lnSpc>
                <a:spcPts val="2725"/>
              </a:lnSpc>
              <a:spcBef>
                <a:spcPct val="0"/>
              </a:spcBef>
              <a:defRPr/>
            </a:pPr>
            <a:endParaRPr lang="en-US" sz="1100"/>
          </a:p>
        </p:txBody>
      </p:sp>
      <p:grpSp>
        <p:nvGrpSpPr>
          <p:cNvPr name="Group 4" id="4"/>
          <p:cNvGrpSpPr/>
          <p:nvPr/>
        </p:nvGrpSpPr>
        <p:grpSpPr>
          <a:xfrm>
            <a:off x="928370" y="4625865"/>
            <a:ext cx="1106170" cy="1106170"/>
            <a:chOff x="892" y="7111"/>
            <a:chExt cx="1742" cy="1742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name="Freeform 5" id="5"/>
            <p:cNvSpPr/>
            <p:nvPr/>
          </p:nvSpPr>
          <p:spPr>
            <a:xfrm>
              <a:off x="892" y="7111"/>
              <a:ext cx="1742" cy="1742"/>
            </a:xfrm>
            <a:custGeom>
              <a:avLst/>
              <a:gdLst/>
              <a:ahLst/>
              <a:cxnLst/>
              <a:rect r="r" b="b" t="t" l="l"/>
              <a:pathLst>
                <a:path w="812800" h="812800" stroke="true" fill="norm" extrusionOk="true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1083" y="7408"/>
              <a:ext cx="1361" cy="1148"/>
            </a:xfrm>
            <a:prstGeom prst="rect">
              <a:avLst/>
            </a:prstGeom>
            <a:noFill/>
            <a:ln>
              <a:noFill/>
            </a:ln>
          </p:spPr>
          <p:txBody>
            <a:bodyPr anchor="ctr" rtlCol="false" vert="horz" anchorCtr="true" tIns="0" lIns="0" bIns="0" rIns="0">
              <a:normAutofit/>
            </a:bodyPr>
            <a:lstStyle/>
            <a:p>
              <a:pPr algn="ctr" fontAlgn="auto" indent="0" marL="0">
                <a:lnSpc>
                  <a:spcPct val="100000"/>
                </a:lnSpc>
                <a:defRPr/>
              </a:pPr>
              <a:r>
                <a:rPr lang="en-US" b="false" i="false" sz="3200" baseline="0" u="none">
                  <a:solidFill>
                    <a:srgbClr val="FFFFFF"/>
                  </a:solidFill>
                  <a:latin typeface="思源黑体 Normal"/>
                  <a:ea typeface="思源黑体 Normal"/>
                </a:rPr>
                <a:t>02</a:t>
              </a:r>
              <a:endParaRPr lang="en-US" sz="1100"/>
            </a:p>
          </p:txBody>
        </p:sp>
      </p:grpSp>
      <p:sp>
        <p:nvSpPr>
          <p:cNvPr name="TextBox 7" id="7"/>
          <p:cNvSpPr txBox="true"/>
          <p:nvPr/>
        </p:nvSpPr>
        <p:spPr>
          <a:xfrm>
            <a:off x="2328545" y="4767580"/>
            <a:ext cx="8639810" cy="1367790"/>
          </a:xfrm>
          <a:prstGeom prst="rect">
            <a:avLst/>
          </a:prstGeom>
        </p:spPr>
        <p:txBody>
          <a:bodyPr anchor="t" rtlCol="false" vert="horz" wrap="square" tIns="46990" lIns="90170" bIns="46990" rIns="90170">
            <a:normAutofit/>
          </a:bodyPr>
          <a:lstStyle/>
          <a:p>
            <a:pPr algn="just" fontAlgn="auto" indent="0" marL="0">
              <a:lnSpc>
                <a:spcPct val="150000"/>
              </a:lnSpc>
              <a:defRPr/>
            </a:pPr>
            <a:r>
              <a:rPr lang="en-US" b="false" i="false" sz="1500" baseline="0" u="none">
                <a:solidFill>
                  <a:srgbClr val="262626"/>
                </a:solidFill>
                <a:latin typeface="思源黑体 Normal"/>
                <a:ea typeface="思源黑体 Normal"/>
              </a:rPr>
              <a:t>Sicherstellung eines reibungslosen Projektablaufs.</a:t>
            </a:r>
            <a:endParaRPr lang="en-US" sz="1100"/>
          </a:p>
        </p:txBody>
      </p:sp>
      <p:sp>
        <p:nvSpPr>
          <p:cNvPr name="TextBox 8" id="8"/>
          <p:cNvSpPr txBox="true"/>
          <p:nvPr/>
        </p:nvSpPr>
        <p:spPr>
          <a:xfrm>
            <a:off x="2328545" y="4227195"/>
            <a:ext cx="8639810" cy="539750"/>
          </a:xfrm>
          <a:prstGeom prst="rect">
            <a:avLst/>
          </a:prstGeom>
          <a:noFill/>
        </p:spPr>
        <p:txBody>
          <a:bodyPr anchor="ctr" rtlCol="false" vert="horz" wrap="square" tIns="46990" lIns="90170" bIns="46990" rIns="90170">
            <a:normAutofit/>
          </a:bodyPr>
          <a:lstStyle/>
          <a:p>
            <a:pPr algn="l" fontAlgn="auto" indent="0" marL="0">
              <a:lnSpc>
                <a:spcPct val="110000"/>
              </a:lnSpc>
              <a:defRPr/>
            </a:pPr>
            <a:r>
              <a:rPr lang="en-US" b="true" i="false" sz="2000" baseline="0" u="none">
                <a:solidFill>
                  <a:srgbClr val="4472C4"/>
                </a:solidFill>
                <a:latin typeface="思源黑体 Normal"/>
                <a:ea typeface="思源黑体 Normal"/>
              </a:rPr>
              <a:t>Koordination und Kommunikation</a:t>
            </a:r>
            <a:endParaRPr lang="en-US" sz="1100"/>
          </a:p>
        </p:txBody>
      </p:sp>
      <p:sp>
        <p:nvSpPr>
          <p:cNvPr name="TextBox 9" id="9"/>
          <p:cNvSpPr txBox="true"/>
          <p:nvPr/>
        </p:nvSpPr>
        <p:spPr>
          <a:xfrm>
            <a:off x="2328545" y="2076450"/>
            <a:ext cx="8639810" cy="1367790"/>
          </a:xfrm>
          <a:prstGeom prst="rect">
            <a:avLst/>
          </a:prstGeom>
        </p:spPr>
        <p:txBody>
          <a:bodyPr anchor="t" rtlCol="false" vert="horz" wrap="square" tIns="46990" lIns="90170" bIns="46990" rIns="90170">
            <a:normAutofit/>
          </a:bodyPr>
          <a:lstStyle/>
          <a:p>
            <a:pPr algn="just" fontAlgn="auto" indent="0" marL="0">
              <a:lnSpc>
                <a:spcPct val="150000"/>
              </a:lnSpc>
              <a:defRPr/>
            </a:pPr>
            <a:r>
              <a:rPr lang="en-US" b="false" i="false" sz="1500" baseline="0" u="none">
                <a:solidFill>
                  <a:srgbClr val="262626"/>
                </a:solidFill>
                <a:latin typeface="思源黑体 Normal"/>
                <a:ea typeface="思源黑体 Normal"/>
              </a:rPr>
              <a:t>Integration von Expertise aus verschiedenen Bereichen.</a:t>
            </a:r>
            <a:endParaRPr lang="en-US" sz="1100"/>
          </a:p>
        </p:txBody>
      </p:sp>
      <p:grpSp>
        <p:nvGrpSpPr>
          <p:cNvPr name="Group 10" id="10"/>
          <p:cNvGrpSpPr/>
          <p:nvPr/>
        </p:nvGrpSpPr>
        <p:grpSpPr>
          <a:xfrm>
            <a:off x="928370" y="1937275"/>
            <a:ext cx="1106170" cy="1106170"/>
            <a:chOff x="1237" y="3051"/>
            <a:chExt cx="1742" cy="1742"/>
          </a:xfrm>
        </p:grpSpPr>
        <p:sp>
          <p:nvSpPr>
            <p:cNvPr name="Freeform 11" id="11"/>
            <p:cNvSpPr/>
            <p:nvPr/>
          </p:nvSpPr>
          <p:spPr>
            <a:xfrm>
              <a:off x="1237" y="3051"/>
              <a:ext cx="1742" cy="1742"/>
            </a:xfrm>
            <a:custGeom>
              <a:avLst/>
              <a:gdLst/>
              <a:ahLst/>
              <a:cxnLst/>
              <a:rect r="r" b="b" t="t" l="l"/>
              <a:pathLst>
                <a:path w="812800" h="812800" stroke="true" fill="norm" extrusionOk="true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1428" y="3348"/>
              <a:ext cx="1361" cy="1148"/>
            </a:xfrm>
            <a:prstGeom prst="rect">
              <a:avLst/>
            </a:prstGeom>
            <a:noFill/>
            <a:ln>
              <a:noFill/>
            </a:ln>
          </p:spPr>
          <p:txBody>
            <a:bodyPr anchor="ctr" rtlCol="false" vert="horz" anchorCtr="true" tIns="0" lIns="0" bIns="0" rIns="0">
              <a:normAutofit/>
            </a:bodyPr>
            <a:lstStyle/>
            <a:p>
              <a:pPr algn="ctr" fontAlgn="auto" indent="0" marL="0">
                <a:lnSpc>
                  <a:spcPct val="100000"/>
                </a:lnSpc>
                <a:defRPr/>
              </a:pPr>
              <a:r>
                <a:rPr lang="en-US" b="false" i="false" sz="3200" baseline="0" u="none">
                  <a:solidFill>
                    <a:srgbClr val="FFFFFF"/>
                  </a:solidFill>
                  <a:latin typeface="思源黑体 Normal"/>
                  <a:ea typeface="思源黑体 Normal"/>
                </a:rPr>
                <a:t>01</a:t>
              </a:r>
              <a:endParaRPr lang="en-US" sz="1100"/>
            </a:p>
          </p:txBody>
        </p:sp>
      </p:grpSp>
      <p:sp>
        <p:nvSpPr>
          <p:cNvPr name="TextBox 13" id="13"/>
          <p:cNvSpPr txBox="true"/>
          <p:nvPr/>
        </p:nvSpPr>
        <p:spPr>
          <a:xfrm>
            <a:off x="2328545" y="1536700"/>
            <a:ext cx="8639810" cy="539750"/>
          </a:xfrm>
          <a:prstGeom prst="rect">
            <a:avLst/>
          </a:prstGeom>
          <a:noFill/>
        </p:spPr>
        <p:txBody>
          <a:bodyPr anchor="ctr" rtlCol="false" vert="horz" wrap="square" tIns="46990" lIns="90170" bIns="46990" rIns="90170">
            <a:normAutofit/>
          </a:bodyPr>
          <a:lstStyle/>
          <a:p>
            <a:pPr algn="l" fontAlgn="auto" indent="0" marL="0">
              <a:lnSpc>
                <a:spcPct val="110000"/>
              </a:lnSpc>
              <a:defRPr/>
            </a:pPr>
            <a:r>
              <a:rPr lang="en-US" b="true" i="false" sz="2000" baseline="0" u="none">
                <a:solidFill>
                  <a:srgbClr val="4472C4"/>
                </a:solidFill>
                <a:latin typeface="思源黑体 Normal"/>
                <a:ea typeface="思源黑体 Normal"/>
              </a:rPr>
              <a:t>Einbeziehung externer Dozenten</a:t>
            </a:r>
            <a:endParaRPr lang="en-US" sz="1100"/>
          </a:p>
        </p:txBody>
      </p:sp>
      <p:sp>
        <p:nvSpPr>
          <p:cNvPr name="TextBox 14" id="14"/>
          <p:cNvSpPr txBox="true"/>
          <p:nvPr/>
        </p:nvSpPr>
        <p:spPr>
          <a:xfrm>
            <a:off x="781050" y="319405"/>
            <a:ext cx="10800000" cy="720090"/>
          </a:xfrm>
          <a:prstGeom prst="rect">
            <a:avLst/>
          </a:prstGeom>
        </p:spPr>
        <p:txBody>
          <a:bodyPr anchor="ctr" rtlCol="false" vert="horz" wrap="square" tIns="46990" lIns="90170" bIns="46990" rIns="90170">
            <a:normAutofit/>
          </a:bodyPr>
          <a:lstStyle/>
          <a:p>
            <a:pPr algn="l" fontAlgn="auto" indent="0" marL="0">
              <a:lnSpc>
                <a:spcPct val="100000"/>
              </a:lnSpc>
              <a:defRPr/>
            </a:pPr>
            <a:r>
              <a:rPr lang="en-US" b="true" i="false" sz="3200" baseline="0" u="none">
                <a:ln/>
                <a:solidFill>
                  <a:srgbClr val="4472C4"/>
                </a:solidFill>
                <a:latin typeface="思源黑体 Normal"/>
                <a:ea typeface="思源黑体 Normal"/>
              </a:rPr>
              <a:t>Partizipation und Projektmanagement (AP 5 &amp; AP 6)</a:t>
            </a:r>
            <a:endParaRPr lang="en-US" sz="1100"/>
          </a:p>
        </p:txBody>
      </p:sp>
      <p:sp>
        <p:nvSpPr>
          <p:cNvPr name="Freeform 15" id="15"/>
          <p:cNvSpPr/>
          <p:nvPr/>
        </p:nvSpPr>
        <p:spPr>
          <a:xfrm>
            <a:off x="0" y="320040"/>
            <a:ext cx="685165" cy="718820"/>
          </a:xfrm>
          <a:custGeom>
            <a:avLst/>
            <a:gdLst/>
            <a:ahLst/>
            <a:cxnLst/>
            <a:rect r="r" b="b" t="t" l="l"/>
            <a:pathLst>
              <a:path w="461590" h="406400" stroke="true" fill="norm" extrusionOk="true">
                <a:moveTo>
                  <a:pt x="258390" y="0"/>
                </a:moveTo>
                <a:lnTo>
                  <a:pt x="0" y="0"/>
                </a:lnTo>
                <a:lnTo>
                  <a:pt x="0" y="406400"/>
                </a:lnTo>
                <a:lnTo>
                  <a:pt x="258390" y="406400"/>
                </a:lnTo>
                <a:lnTo>
                  <a:pt x="461590" y="203200"/>
                </a:lnTo>
                <a:lnTo>
                  <a:pt x="258390" y="0"/>
                </a:lnTo>
                <a:close/>
              </a:path>
            </a:pathLst>
          </a:custGeom>
          <a:solidFill>
            <a:srgbClr val="4472C4"/>
          </a:solidFill>
        </p:spPr>
      </p:sp>
    </p:spTree>
  </p:cSld>
  <p:clrMapOvr>
    <a:masterClrMapping/>
  </p:clrMapOvr>
  <p:transition spd="slow">
    <p:comb dir="horz"/>
  </p:transition>
  <p:timing>
    <p:tnLst>
      <p:par>
        <p:cTn id="36461" dur="indefinite" repeatCount="1000" spd="100%" accel="0%" decel="0%" restart="never" nodeType="tmRoot">
          <p:childTnLst>
            <p:seq concurrent="true" nextAc="seek">
              <p:cTn id="36462" dur="indefinite" repeatCount="1000" spd="100%" accel="0%" decel="0%" nodeType="mainSeq">
                <p:childTnLst>
                  <p:par>
                    <p:cTn id="36463" repeatCount="1000" spd="100%" accel="0%" decel="0%" fill="hold">
                      <p:stCondLst>
                        <p:cond delay="indefinite"/>
                        <p:cond evt="onBegin" delay="0">
                          <p:tn val="36462"/>
                        </p:cond>
                      </p:stCondLst>
                      <p:childTnLst>
                        <p:par>
                          <p:cTn id="36464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36465" presetID="19" presetClass="entr" presetSubtype="5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466" dur="2000" repeatCount="1000" spd="100%" accel="0%" decel="0%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67" dur="2000" repeatCount="1000" spd="100%" accel="0%" decel="0%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#ppt_h*sin(2.5*pi*$)" tm="0">
                                          <p:val>
                                            <p:fltVal val="0.0"/>
                                          </p:val>
                                        </p:tav>
                                        <p:tav fmla=""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468" dur="2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69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36470" presetID="1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71" dur="1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72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36473" presetID="43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475" dur="400" repeatCount="1000" spd="100%" accel="0%" decel="0%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76" dur="400" repeatCount="1000" spd="100%" accel="0%" decel="0%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77" dur="600" repeatCount="1000" spd="100%" accel="0%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fmla=""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fmla=""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fmla=""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fmla=""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fmla=""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fmla=""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fmla=""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fmla=""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fmla=""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fmla=""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fmla=""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fmla=""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fmla=""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fmla=""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fmla=""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fmla=""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fmla=""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fmla=""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78" dur="600" repeatCount="1000" spd="100%" accel="0%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fmla=""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fmla=""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fmla=""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fmla=""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fmla=""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fmla=""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fmla=""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fmla=""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fmla=""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fmla=""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fmla=""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fmla=""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fmla=""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fmla=""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fmla=""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fmla=""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fmla=""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fmla=""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fmla=""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id="36474" dur="100" repeatCount="1000" spd="100%" accel="0%" decel="0%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79" dur="1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80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36481" presetID="23" presetClass="entr" presetSubtype="288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482" dur="500" repeatCount="1000" spd="100%" accel="0%" decel="0%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4/3*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83" dur="500" repeatCount="1000" spd="100%" accel="0%" decel="0%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4/3*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484" dur="5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85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36486" presetID="1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87" dur="1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88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36489" presetID="23" presetClass="entr" presetSubtype="288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490" dur="500" repeatCount="1000" spd="100%" accel="0%" decel="0%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4/3*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91" dur="500" repeatCount="1000" spd="100%" accel="0%" decel="0%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4/3*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492" dur="5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93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36494" presetID="27" presetClass="entr" presetSubtype="0" repeatCount="1000" spd="100%" decel="0%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36495" dur="50" repeatCount="1000" spd="100%" accel="0%" decel="0%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fmla=""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496" dur="50" repeatCount="1000" spd="100%" accel="0%" decel="0%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fmla=""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497" dur="1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498" dur="50" repeatCount="1000" spd="100%" accel="0%" decel="0%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</p:bldLst>
  </p:timing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rotWithShape="true">
          <a:blip r:embed="rId2"/>
          <a:stretch>
            <a:fillRect t="0" l="0" b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>
            <a:off x="1292225" y="1948815"/>
            <a:ext cx="4130040" cy="724535"/>
          </a:xfrm>
          <a:prstGeom prst="rect">
            <a:avLst/>
          </a:prstGeom>
          <a:noFill/>
          <a:ln>
            <a:noFill/>
          </a:ln>
        </p:spPr>
        <p:txBody>
          <a:bodyPr anchor="ctr" rtlCol="false" vert="horz" tIns="45720" lIns="91440" bIns="45720" rIns="91440">
            <a:noAutofit/>
          </a:bodyPr>
          <a:lstStyle/>
          <a:p>
            <a:pPr algn="l" fontAlgn="auto" indent="0" marR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b="false" i="false" sz="4800" baseline="0" u="none">
                <a:ln/>
                <a:solidFill>
                  <a:srgbClr val="4472C4"/>
                </a:solidFill>
                <a:effectLst/>
                <a:latin typeface="思源黑体 Medium"/>
                <a:ea typeface="思源黑体 Medium"/>
              </a:rPr>
              <a:t>PART   05</a:t>
            </a:r>
            <a:endParaRPr lang="en-US" sz="1100"/>
          </a:p>
        </p:txBody>
      </p:sp>
      <p:sp>
        <p:nvSpPr>
          <p:cNvPr name="TextBox 3" id="3"/>
          <p:cNvSpPr txBox="true"/>
          <p:nvPr/>
        </p:nvSpPr>
        <p:spPr>
          <a:xfrm>
            <a:off x="1292225" y="2461260"/>
            <a:ext cx="6510655" cy="2367915"/>
          </a:xfrm>
          <a:prstGeom prst="rect">
            <a:avLst/>
          </a:prstGeom>
          <a:noFill/>
          <a:ln>
            <a:noFill/>
          </a:ln>
        </p:spPr>
        <p:txBody>
          <a:bodyPr anchor="ctr" rtlCol="false" vert="horz" tIns="45720" lIns="91440" bIns="45720" rIns="91440">
            <a:noAutofit/>
          </a:bodyPr>
          <a:lstStyle/>
          <a:p>
            <a:pPr algn="l" fontAlgn="auto" indent="0" marL="0"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en-US" b="false" i="false" sz="4800" spc="100" baseline="0" u="none">
                <a:solidFill>
                  <a:srgbClr val="4472C4"/>
                </a:solidFill>
                <a:latin typeface="思源黑体 Medium"/>
                <a:ea typeface="思源黑体 Medium"/>
              </a:rPr>
              <a:t>Meilensteine und Projektlaufzeit</a:t>
            </a:r>
            <a:endParaRPr lang="en-US" sz="1100"/>
          </a:p>
        </p:txBody>
      </p:sp>
    </p:spTree>
  </p:cSld>
  <p:clrMapOvr>
    <a:masterClrMapping/>
  </p:clrMapOvr>
  <p:transition spd="fast">
    <p:cut/>
  </p:transition>
  <p:timing>
    <p:tnLst>
      <p:par>
        <p:cTn id="38803" dur="indefinite" repeatCount="1000" spd="100%" accel="0%" decel="0%" restart="never" nodeType="tmRoot">
          <p:childTnLst>
            <p:seq concurrent="true" nextAc="seek">
              <p:cTn id="38804" dur="indefinite" repeatCount="1000" spd="100%" accel="0%" decel="0%" nodeType="mainSeq">
                <p:childTnLst>
                  <p:par>
                    <p:cTn id="38805" repeatCount="1000" spd="100%" accel="0%" decel="0%" fill="hold">
                      <p:stCondLst>
                        <p:cond delay="indefinite"/>
                        <p:cond evt="onBegin" delay="0">
                          <p:tn val="38804"/>
                        </p:cond>
                      </p:stCondLst>
                      <p:childTnLst>
                        <p:par>
                          <p:cTn id="38806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38807" presetID="14" presetClass="entr" presetSubtype="5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randombar(vertical)" transition="in">
                                      <p:cBhvr>
                                        <p:cTn id="38808" dur="1000" repeatCount="1000" spd="100%" accel="0%" decel="0%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09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10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38811" presetID="17" presetClass="entr" presetSubtype="4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812" dur="500" repeatCount="1000" spd="100%" accel="0%" decel="0%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813" dur="500" repeatCount="1000" spd="100%" accel="0%" decel="0%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814" dur="500" repeatCount="1000" spd="100%" accel="0%" decel="0%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815" dur="500" repeatCount="1000" spd="100%" accel="0%" decel="0%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fltVal val="0.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base">
                                        <p:cTn id="38816" dur="5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rotWithShape="true">
          <a:blip r:embed="rId2"/>
          <a:stretch>
            <a:fillRect t="0" l="0" b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>
            <a:off x="4044950" y="800100"/>
            <a:ext cx="4102100" cy="521970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normAutofit/>
          </a:bodyPr>
          <a:lstStyle/>
          <a:p>
            <a:pPr algn="dist" marL="0">
              <a:defRPr/>
            </a:pPr>
            <a:r>
              <a:rPr lang="en-US" b="false" i="false" sz="2520" baseline="0" u="none">
                <a:solidFill>
                  <a:srgbClr val="4472C4"/>
                </a:solidFill>
                <a:latin typeface="思源黑体 Normal"/>
                <a:ea typeface="思源黑体 Normal"/>
              </a:rPr>
              <a:t>CONTENTS</a:t>
            </a:r>
            <a:endParaRPr lang="en-US" sz="1100"/>
          </a:p>
        </p:txBody>
      </p:sp>
      <p:sp>
        <p:nvSpPr>
          <p:cNvPr name="TextBox 3" id="3"/>
          <p:cNvSpPr txBox="true"/>
          <p:nvPr/>
        </p:nvSpPr>
        <p:spPr>
          <a:xfrm>
            <a:off x="2450465" y="1755140"/>
            <a:ext cx="3252470" cy="977900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noAutofit/>
          </a:bodyPr>
          <a:lstStyle/>
          <a:p>
            <a:pPr algn="l" fontAlgn="auto" indent="0" marL="0">
              <a:lnSpc>
                <a:spcPct val="120000"/>
              </a:lnSpc>
              <a:spcBef>
                <a:spcPct val="0"/>
              </a:spcBef>
              <a:defRPr/>
            </a:pPr>
            <a:r>
              <a:rPr lang="en-US" b="false" i="false" sz="2200" baseline="0" u="none">
                <a:solidFill>
                  <a:srgbClr val="4472C4"/>
                </a:solidFill>
                <a:latin typeface="思源黑体 Normal"/>
                <a:ea typeface="思源黑体 Normal"/>
              </a:rPr>
              <a:t>Einleitung: Die Notwendigkeit von UpDate</a:t>
            </a:r>
            <a:endParaRPr lang="en-US" sz="1100"/>
          </a:p>
        </p:txBody>
      </p:sp>
      <p:sp>
        <p:nvSpPr>
          <p:cNvPr name="TextBox 4" id="4"/>
          <p:cNvSpPr txBox="true"/>
          <p:nvPr/>
        </p:nvSpPr>
        <p:spPr>
          <a:xfrm>
            <a:off x="1043192" y="1755140"/>
            <a:ext cx="1602000" cy="829945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normAutofit/>
          </a:bodyPr>
          <a:lstStyle/>
          <a:p>
            <a:pPr algn="ctr" marL="0">
              <a:defRPr/>
            </a:pPr>
            <a:r>
              <a:rPr lang="en-US" b="true" i="false" sz="3800" spc="100" baseline="0" u="none">
                <a:solidFill>
                  <a:srgbClr val="4472C4"/>
                </a:solidFill>
                <a:latin typeface="思源黑体 Normal"/>
                <a:ea typeface="思源黑体 Normal"/>
              </a:rPr>
              <a:t>01</a:t>
            </a:r>
            <a:endParaRPr lang="en-US" sz="1100"/>
          </a:p>
        </p:txBody>
      </p:sp>
      <p:sp>
        <p:nvSpPr>
          <p:cNvPr name="TextBox 5" id="5"/>
          <p:cNvSpPr txBox="true"/>
          <p:nvPr/>
        </p:nvSpPr>
        <p:spPr>
          <a:xfrm>
            <a:off x="1558290" y="2362835"/>
            <a:ext cx="572135" cy="203200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anchor="ctr" rtlCol="false" vert="horz" wrap="square" tIns="45720" lIns="91440" bIns="45720" rIns="91440">
            <a:noAutofit/>
          </a:bodyPr>
          <a:lstStyle/>
          <a:p>
            <a:pPr algn="dist" fontAlgn="auto" indent="0" marL="0">
              <a:lnSpc>
                <a:spcPct val="100000"/>
              </a:lnSpc>
              <a:defRPr/>
            </a:pPr>
            <a:r>
              <a:rPr lang="en-US" b="false" i="false" sz="900" baseline="0" u="none">
                <a:solidFill>
                  <a:srgbClr val="4472C4"/>
                </a:solidFill>
                <a:latin typeface="思源黑体 Normal"/>
                <a:ea typeface="思源黑体 Normal"/>
              </a:rPr>
              <a:t>PART</a:t>
            </a:r>
            <a:endParaRPr lang="en-US" sz="1100"/>
          </a:p>
        </p:txBody>
      </p:sp>
      <p:sp>
        <p:nvSpPr>
          <p:cNvPr name="TextBox 6" id="6"/>
          <p:cNvSpPr txBox="true"/>
          <p:nvPr/>
        </p:nvSpPr>
        <p:spPr>
          <a:xfrm>
            <a:off x="7869555" y="1755140"/>
            <a:ext cx="3252470" cy="977900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noAutofit/>
          </a:bodyPr>
          <a:lstStyle/>
          <a:p>
            <a:pPr algn="l" fontAlgn="auto" indent="0" marL="0">
              <a:lnSpc>
                <a:spcPct val="120000"/>
              </a:lnSpc>
              <a:spcBef>
                <a:spcPct val="0"/>
              </a:spcBef>
              <a:defRPr/>
            </a:pPr>
            <a:r>
              <a:rPr lang="en-US" b="false" i="false" sz="2200" baseline="0" u="none">
                <a:solidFill>
                  <a:srgbClr val="4472C4"/>
                </a:solidFill>
                <a:latin typeface="思源黑体 Normal"/>
                <a:ea typeface="思源黑体 Normal"/>
              </a:rPr>
              <a:t>Projektziele: UpDate im Detail</a:t>
            </a:r>
            <a:endParaRPr lang="en-US" sz="1100"/>
          </a:p>
        </p:txBody>
      </p:sp>
      <p:sp>
        <p:nvSpPr>
          <p:cNvPr name="TextBox 7" id="7"/>
          <p:cNvSpPr txBox="true"/>
          <p:nvPr/>
        </p:nvSpPr>
        <p:spPr>
          <a:xfrm>
            <a:off x="6462282" y="1755140"/>
            <a:ext cx="1602000" cy="829945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normAutofit/>
          </a:bodyPr>
          <a:lstStyle/>
          <a:p>
            <a:pPr algn="ctr" marL="0">
              <a:defRPr/>
            </a:pPr>
            <a:r>
              <a:rPr lang="en-US" b="true" i="false" sz="3800" spc="100" baseline="0" u="none">
                <a:solidFill>
                  <a:srgbClr val="4472C4"/>
                </a:solidFill>
                <a:latin typeface="思源黑体 Normal"/>
                <a:ea typeface="思源黑体 Normal"/>
              </a:rPr>
              <a:t>02</a:t>
            </a:r>
            <a:endParaRPr lang="en-US" sz="1100"/>
          </a:p>
        </p:txBody>
      </p:sp>
      <p:sp>
        <p:nvSpPr>
          <p:cNvPr name="TextBox 8" id="8"/>
          <p:cNvSpPr txBox="true"/>
          <p:nvPr/>
        </p:nvSpPr>
        <p:spPr>
          <a:xfrm>
            <a:off x="6977380" y="2362835"/>
            <a:ext cx="572135" cy="203200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anchor="ctr" rtlCol="false" vert="horz" wrap="square" tIns="45720" lIns="91440" bIns="45720" rIns="91440">
            <a:noAutofit/>
          </a:bodyPr>
          <a:lstStyle/>
          <a:p>
            <a:pPr algn="dist" fontAlgn="auto" indent="0" marL="0">
              <a:lnSpc>
                <a:spcPct val="100000"/>
              </a:lnSpc>
              <a:defRPr/>
            </a:pPr>
            <a:r>
              <a:rPr lang="en-US" b="false" i="false" sz="900" baseline="0" u="none">
                <a:solidFill>
                  <a:srgbClr val="4472C4"/>
                </a:solidFill>
                <a:latin typeface="思源黑体 Normal"/>
                <a:ea typeface="思源黑体 Normal"/>
              </a:rPr>
              <a:t>PART</a:t>
            </a:r>
            <a:endParaRPr lang="en-US" sz="1100"/>
          </a:p>
        </p:txBody>
      </p:sp>
      <p:sp>
        <p:nvSpPr>
          <p:cNvPr name="TextBox 9" id="9"/>
          <p:cNvSpPr txBox="true"/>
          <p:nvPr/>
        </p:nvSpPr>
        <p:spPr>
          <a:xfrm>
            <a:off x="2450465" y="2884805"/>
            <a:ext cx="3252470" cy="977900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noAutofit/>
          </a:bodyPr>
          <a:lstStyle/>
          <a:p>
            <a:pPr algn="l" fontAlgn="auto" indent="0" marL="0">
              <a:lnSpc>
                <a:spcPct val="120000"/>
              </a:lnSpc>
              <a:spcBef>
                <a:spcPct val="0"/>
              </a:spcBef>
              <a:defRPr/>
            </a:pPr>
            <a:r>
              <a:rPr lang="en-US" b="false" i="false" sz="2200" baseline="0" u="none">
                <a:solidFill>
                  <a:srgbClr val="4472C4"/>
                </a:solidFill>
                <a:latin typeface="思源黑体 Normal"/>
                <a:ea typeface="思源黑体 Normal"/>
              </a:rPr>
              <a:t>Future Skills im Fokus</a:t>
            </a:r>
            <a:endParaRPr lang="en-US" sz="1100"/>
          </a:p>
        </p:txBody>
      </p:sp>
      <p:sp>
        <p:nvSpPr>
          <p:cNvPr name="TextBox 10" id="10"/>
          <p:cNvSpPr txBox="true"/>
          <p:nvPr/>
        </p:nvSpPr>
        <p:spPr>
          <a:xfrm>
            <a:off x="1043192" y="2884805"/>
            <a:ext cx="1602000" cy="829945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normAutofit/>
          </a:bodyPr>
          <a:lstStyle/>
          <a:p>
            <a:pPr algn="ctr" marL="0">
              <a:defRPr/>
            </a:pPr>
            <a:r>
              <a:rPr lang="en-US" b="true" i="false" sz="3800" spc="100" baseline="0" u="none">
                <a:solidFill>
                  <a:srgbClr val="4472C4"/>
                </a:solidFill>
                <a:latin typeface="思源黑体 Normal"/>
                <a:ea typeface="思源黑体 Normal"/>
              </a:rPr>
              <a:t>03</a:t>
            </a:r>
            <a:endParaRPr lang="en-US" sz="1100"/>
          </a:p>
        </p:txBody>
      </p:sp>
      <p:sp>
        <p:nvSpPr>
          <p:cNvPr name="TextBox 11" id="11"/>
          <p:cNvSpPr txBox="true"/>
          <p:nvPr/>
        </p:nvSpPr>
        <p:spPr>
          <a:xfrm>
            <a:off x="1558290" y="3492500"/>
            <a:ext cx="572135" cy="203200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anchor="ctr" rtlCol="false" vert="horz" wrap="square" tIns="45720" lIns="91440" bIns="45720" rIns="91440">
            <a:noAutofit/>
          </a:bodyPr>
          <a:lstStyle/>
          <a:p>
            <a:pPr algn="dist" fontAlgn="auto" indent="0" marL="0">
              <a:lnSpc>
                <a:spcPct val="100000"/>
              </a:lnSpc>
              <a:defRPr/>
            </a:pPr>
            <a:r>
              <a:rPr lang="en-US" b="false" i="false" sz="900" baseline="0" u="none">
                <a:solidFill>
                  <a:srgbClr val="4472C4"/>
                </a:solidFill>
                <a:latin typeface="思源黑体 Normal"/>
                <a:ea typeface="思源黑体 Normal"/>
              </a:rPr>
              <a:t>PART</a:t>
            </a:r>
            <a:endParaRPr lang="en-US" sz="1100"/>
          </a:p>
        </p:txBody>
      </p:sp>
      <p:sp>
        <p:nvSpPr>
          <p:cNvPr name="TextBox 12" id="12"/>
          <p:cNvSpPr txBox="true"/>
          <p:nvPr/>
        </p:nvSpPr>
        <p:spPr>
          <a:xfrm>
            <a:off x="7869555" y="2884805"/>
            <a:ext cx="3252470" cy="977900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noAutofit/>
          </a:bodyPr>
          <a:lstStyle/>
          <a:p>
            <a:pPr algn="l" fontAlgn="auto" indent="0" marL="0">
              <a:lnSpc>
                <a:spcPct val="120000"/>
              </a:lnSpc>
              <a:spcBef>
                <a:spcPct val="0"/>
              </a:spcBef>
              <a:defRPr/>
            </a:pPr>
            <a:r>
              <a:rPr lang="en-US" b="false" i="false" sz="2200" baseline="0" u="none">
                <a:solidFill>
                  <a:srgbClr val="4472C4"/>
                </a:solidFill>
                <a:latin typeface="思源黑体 Normal"/>
                <a:ea typeface="思源黑体 Normal"/>
              </a:rPr>
              <a:t>Projektstruktur und Arbeitspakete</a:t>
            </a:r>
            <a:endParaRPr lang="en-US" sz="1100"/>
          </a:p>
        </p:txBody>
      </p:sp>
      <p:sp>
        <p:nvSpPr>
          <p:cNvPr name="TextBox 13" id="13"/>
          <p:cNvSpPr txBox="true"/>
          <p:nvPr/>
        </p:nvSpPr>
        <p:spPr>
          <a:xfrm>
            <a:off x="6462282" y="2884805"/>
            <a:ext cx="1602000" cy="829945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normAutofit/>
          </a:bodyPr>
          <a:lstStyle/>
          <a:p>
            <a:pPr algn="ctr" marL="0">
              <a:defRPr/>
            </a:pPr>
            <a:r>
              <a:rPr lang="en-US" b="true" i="false" sz="3800" spc="100" baseline="0" u="none">
                <a:solidFill>
                  <a:srgbClr val="4472C4"/>
                </a:solidFill>
                <a:latin typeface="思源黑体 Normal"/>
                <a:ea typeface="思源黑体 Normal"/>
              </a:rPr>
              <a:t>04</a:t>
            </a:r>
            <a:endParaRPr lang="en-US" sz="1100"/>
          </a:p>
        </p:txBody>
      </p:sp>
      <p:sp>
        <p:nvSpPr>
          <p:cNvPr name="TextBox 14" id="14"/>
          <p:cNvSpPr txBox="true"/>
          <p:nvPr/>
        </p:nvSpPr>
        <p:spPr>
          <a:xfrm>
            <a:off x="6977380" y="3492500"/>
            <a:ext cx="572135" cy="203200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anchor="ctr" rtlCol="false" vert="horz" wrap="square" tIns="45720" lIns="91440" bIns="45720" rIns="91440">
            <a:noAutofit/>
          </a:bodyPr>
          <a:lstStyle/>
          <a:p>
            <a:pPr algn="dist" fontAlgn="auto" indent="0" marL="0">
              <a:lnSpc>
                <a:spcPct val="100000"/>
              </a:lnSpc>
              <a:defRPr/>
            </a:pPr>
            <a:r>
              <a:rPr lang="en-US" b="false" i="false" sz="900" baseline="0" u="none">
                <a:solidFill>
                  <a:srgbClr val="4472C4"/>
                </a:solidFill>
                <a:latin typeface="思源黑体 Normal"/>
                <a:ea typeface="思源黑体 Normal"/>
              </a:rPr>
              <a:t>PART</a:t>
            </a:r>
            <a:endParaRPr lang="en-US" sz="1100"/>
          </a:p>
        </p:txBody>
      </p:sp>
      <p:sp>
        <p:nvSpPr>
          <p:cNvPr name="TextBox 15" id="15"/>
          <p:cNvSpPr txBox="true"/>
          <p:nvPr/>
        </p:nvSpPr>
        <p:spPr>
          <a:xfrm>
            <a:off x="2450465" y="3995420"/>
            <a:ext cx="3252470" cy="977900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noAutofit/>
          </a:bodyPr>
          <a:lstStyle/>
          <a:p>
            <a:pPr algn="l" fontAlgn="auto" indent="0" marL="0">
              <a:lnSpc>
                <a:spcPct val="120000"/>
              </a:lnSpc>
              <a:spcBef>
                <a:spcPct val="0"/>
              </a:spcBef>
              <a:defRPr/>
            </a:pPr>
            <a:r>
              <a:rPr lang="en-US" b="false" i="false" sz="2200" baseline="0" u="none">
                <a:solidFill>
                  <a:srgbClr val="4472C4"/>
                </a:solidFill>
                <a:latin typeface="思源黑体 Normal"/>
                <a:ea typeface="思源黑体 Normal"/>
              </a:rPr>
              <a:t>Meilensteine und Projektlaufzeit</a:t>
            </a:r>
            <a:endParaRPr lang="en-US" sz="1100"/>
          </a:p>
        </p:txBody>
      </p:sp>
      <p:sp>
        <p:nvSpPr>
          <p:cNvPr name="TextBox 16" id="16"/>
          <p:cNvSpPr txBox="true"/>
          <p:nvPr/>
        </p:nvSpPr>
        <p:spPr>
          <a:xfrm>
            <a:off x="1043192" y="3995420"/>
            <a:ext cx="1602000" cy="829945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normAutofit/>
          </a:bodyPr>
          <a:lstStyle/>
          <a:p>
            <a:pPr algn="ctr" marL="0">
              <a:defRPr/>
            </a:pPr>
            <a:r>
              <a:rPr lang="en-US" b="true" i="false" sz="3800" spc="100" baseline="0" u="none">
                <a:solidFill>
                  <a:srgbClr val="4472C4"/>
                </a:solidFill>
                <a:latin typeface="思源黑体 Normal"/>
                <a:ea typeface="思源黑体 Normal"/>
              </a:rPr>
              <a:t>05</a:t>
            </a:r>
            <a:endParaRPr lang="en-US" sz="1100"/>
          </a:p>
        </p:txBody>
      </p:sp>
      <p:sp>
        <p:nvSpPr>
          <p:cNvPr name="TextBox 17" id="17"/>
          <p:cNvSpPr txBox="true"/>
          <p:nvPr/>
        </p:nvSpPr>
        <p:spPr>
          <a:xfrm>
            <a:off x="1558290" y="4603115"/>
            <a:ext cx="572135" cy="203200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anchor="ctr" rtlCol="false" vert="horz" wrap="square" tIns="45720" lIns="91440" bIns="45720" rIns="91440">
            <a:noAutofit/>
          </a:bodyPr>
          <a:lstStyle/>
          <a:p>
            <a:pPr algn="dist" fontAlgn="auto" indent="0" marL="0">
              <a:lnSpc>
                <a:spcPct val="100000"/>
              </a:lnSpc>
              <a:defRPr/>
            </a:pPr>
            <a:r>
              <a:rPr lang="en-US" b="false" i="false" sz="900" baseline="0" u="none">
                <a:solidFill>
                  <a:srgbClr val="4472C4"/>
                </a:solidFill>
                <a:latin typeface="思源黑体 Normal"/>
                <a:ea typeface="思源黑体 Normal"/>
              </a:rPr>
              <a:t>PART</a:t>
            </a:r>
            <a:endParaRPr lang="en-US" sz="1100"/>
          </a:p>
        </p:txBody>
      </p:sp>
      <p:sp>
        <p:nvSpPr>
          <p:cNvPr name="TextBox 18" id="18"/>
          <p:cNvSpPr txBox="true"/>
          <p:nvPr/>
        </p:nvSpPr>
        <p:spPr>
          <a:xfrm>
            <a:off x="7869555" y="3995420"/>
            <a:ext cx="3252470" cy="977900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noAutofit/>
          </a:bodyPr>
          <a:lstStyle/>
          <a:p>
            <a:pPr algn="l" fontAlgn="auto" indent="0" marL="0">
              <a:lnSpc>
                <a:spcPct val="120000"/>
              </a:lnSpc>
              <a:spcBef>
                <a:spcPct val="0"/>
              </a:spcBef>
              <a:defRPr/>
            </a:pPr>
            <a:r>
              <a:rPr lang="en-US" b="false" i="false" sz="2200" baseline="0" u="none">
                <a:solidFill>
                  <a:srgbClr val="4472C4"/>
                </a:solidFill>
                <a:latin typeface="思源黑体 Normal"/>
                <a:ea typeface="思源黑体 Normal"/>
              </a:rPr>
              <a:t>Erwartete Ergebnisse und Nachhaltigkeit</a:t>
            </a:r>
            <a:endParaRPr lang="en-US" sz="1100"/>
          </a:p>
        </p:txBody>
      </p:sp>
      <p:sp>
        <p:nvSpPr>
          <p:cNvPr name="TextBox 19" id="19"/>
          <p:cNvSpPr txBox="true"/>
          <p:nvPr/>
        </p:nvSpPr>
        <p:spPr>
          <a:xfrm>
            <a:off x="6462282" y="3995420"/>
            <a:ext cx="1602000" cy="829945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normAutofit/>
          </a:bodyPr>
          <a:lstStyle/>
          <a:p>
            <a:pPr algn="ctr" marL="0">
              <a:defRPr/>
            </a:pPr>
            <a:r>
              <a:rPr lang="en-US" b="true" i="false" sz="3800" spc="100" baseline="0" u="none">
                <a:solidFill>
                  <a:srgbClr val="4472C4"/>
                </a:solidFill>
                <a:latin typeface="思源黑体 Normal"/>
                <a:ea typeface="思源黑体 Normal"/>
              </a:rPr>
              <a:t>06</a:t>
            </a:r>
            <a:endParaRPr lang="en-US" sz="1100"/>
          </a:p>
        </p:txBody>
      </p:sp>
      <p:sp>
        <p:nvSpPr>
          <p:cNvPr name="TextBox 20" id="20"/>
          <p:cNvSpPr txBox="true"/>
          <p:nvPr/>
        </p:nvSpPr>
        <p:spPr>
          <a:xfrm>
            <a:off x="6977380" y="4603115"/>
            <a:ext cx="572135" cy="203200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anchor="ctr" rtlCol="false" vert="horz" wrap="square" tIns="45720" lIns="91440" bIns="45720" rIns="91440">
            <a:noAutofit/>
          </a:bodyPr>
          <a:lstStyle/>
          <a:p>
            <a:pPr algn="dist" fontAlgn="auto" indent="0" marL="0">
              <a:lnSpc>
                <a:spcPct val="100000"/>
              </a:lnSpc>
              <a:defRPr/>
            </a:pPr>
            <a:r>
              <a:rPr lang="en-US" b="false" i="false" sz="900" baseline="0" u="none">
                <a:solidFill>
                  <a:srgbClr val="4472C4"/>
                </a:solidFill>
                <a:latin typeface="思源黑体 Normal"/>
                <a:ea typeface="思源黑体 Normal"/>
              </a:rPr>
              <a:t>PART</a:t>
            </a:r>
            <a:endParaRPr lang="en-US" sz="1100"/>
          </a:p>
        </p:txBody>
      </p:sp>
      <p:sp>
        <p:nvSpPr>
          <p:cNvPr name="TextBox 21" id="21"/>
          <p:cNvSpPr txBox="true"/>
          <p:nvPr/>
        </p:nvSpPr>
        <p:spPr>
          <a:xfrm>
            <a:off x="2450465" y="5125085"/>
            <a:ext cx="3252470" cy="977900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noAutofit/>
          </a:bodyPr>
          <a:lstStyle/>
          <a:p>
            <a:pPr algn="l" fontAlgn="auto" indent="0" marL="0">
              <a:lnSpc>
                <a:spcPct val="120000"/>
              </a:lnSpc>
              <a:spcBef>
                <a:spcPct val="0"/>
              </a:spcBef>
              <a:defRPr/>
            </a:pPr>
            <a:r>
              <a:rPr lang="en-US" b="false" i="false" sz="2200" baseline="0" u="none">
                <a:solidFill>
                  <a:srgbClr val="4472C4"/>
                </a:solidFill>
                <a:latin typeface="思源黑体 Normal"/>
                <a:ea typeface="思源黑体 Normal"/>
              </a:rPr>
              <a:t>Finanzierung und Budget</a:t>
            </a:r>
            <a:endParaRPr lang="en-US" sz="1100"/>
          </a:p>
        </p:txBody>
      </p:sp>
      <p:sp>
        <p:nvSpPr>
          <p:cNvPr name="TextBox 22" id="22"/>
          <p:cNvSpPr txBox="true"/>
          <p:nvPr/>
        </p:nvSpPr>
        <p:spPr>
          <a:xfrm>
            <a:off x="1043192" y="5125085"/>
            <a:ext cx="1602000" cy="829945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normAutofit/>
          </a:bodyPr>
          <a:lstStyle/>
          <a:p>
            <a:pPr algn="ctr" marL="0">
              <a:defRPr/>
            </a:pPr>
            <a:r>
              <a:rPr lang="en-US" b="true" i="false" sz="3800" spc="100" baseline="0" u="none">
                <a:solidFill>
                  <a:srgbClr val="4472C4"/>
                </a:solidFill>
                <a:latin typeface="思源黑体 Normal"/>
                <a:ea typeface="思源黑体 Normal"/>
              </a:rPr>
              <a:t>07</a:t>
            </a:r>
            <a:endParaRPr lang="en-US" sz="1100"/>
          </a:p>
        </p:txBody>
      </p:sp>
      <p:sp>
        <p:nvSpPr>
          <p:cNvPr name="TextBox 23" id="23"/>
          <p:cNvSpPr txBox="true"/>
          <p:nvPr/>
        </p:nvSpPr>
        <p:spPr>
          <a:xfrm>
            <a:off x="1558290" y="5732780"/>
            <a:ext cx="572135" cy="203200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anchor="ctr" rtlCol="false" vert="horz" wrap="square" tIns="45720" lIns="91440" bIns="45720" rIns="91440">
            <a:noAutofit/>
          </a:bodyPr>
          <a:lstStyle/>
          <a:p>
            <a:pPr algn="dist" fontAlgn="auto" indent="0" marL="0">
              <a:lnSpc>
                <a:spcPct val="100000"/>
              </a:lnSpc>
              <a:defRPr/>
            </a:pPr>
            <a:r>
              <a:rPr lang="en-US" b="false" i="false" sz="900" baseline="0" u="none">
                <a:solidFill>
                  <a:srgbClr val="4472C4"/>
                </a:solidFill>
                <a:latin typeface="思源黑体 Normal"/>
                <a:ea typeface="思源黑体 Normal"/>
              </a:rPr>
              <a:t>PART</a:t>
            </a:r>
            <a:endParaRPr lang="en-US" sz="1100"/>
          </a:p>
        </p:txBody>
      </p:sp>
      <p:sp>
        <p:nvSpPr>
          <p:cNvPr name="TextBox 24" id="24"/>
          <p:cNvSpPr txBox="true"/>
          <p:nvPr/>
        </p:nvSpPr>
        <p:spPr>
          <a:xfrm>
            <a:off x="7869555" y="5125085"/>
            <a:ext cx="3252470" cy="977900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noAutofit/>
          </a:bodyPr>
          <a:lstStyle/>
          <a:p>
            <a:pPr algn="l" fontAlgn="auto" indent="0" marL="0">
              <a:lnSpc>
                <a:spcPct val="120000"/>
              </a:lnSpc>
              <a:spcBef>
                <a:spcPct val="0"/>
              </a:spcBef>
              <a:defRPr/>
            </a:pPr>
            <a:r>
              <a:rPr lang="en-US" b="false" i="false" sz="2200" baseline="0" u="none">
                <a:solidFill>
                  <a:srgbClr val="4472C4"/>
                </a:solidFill>
                <a:latin typeface="思源黑体 Normal"/>
                <a:ea typeface="思源黑体 Normal"/>
              </a:rPr>
              <a:t>Kontakt und weitere Informationen</a:t>
            </a:r>
            <a:endParaRPr lang="en-US" sz="1100"/>
          </a:p>
        </p:txBody>
      </p:sp>
      <p:sp>
        <p:nvSpPr>
          <p:cNvPr name="TextBox 25" id="25"/>
          <p:cNvSpPr txBox="true"/>
          <p:nvPr/>
        </p:nvSpPr>
        <p:spPr>
          <a:xfrm>
            <a:off x="6462282" y="5125085"/>
            <a:ext cx="1602000" cy="829945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normAutofit/>
          </a:bodyPr>
          <a:lstStyle/>
          <a:p>
            <a:pPr algn="ctr" marL="0">
              <a:defRPr/>
            </a:pPr>
            <a:r>
              <a:rPr lang="en-US" b="true" i="false" sz="3800" spc="100" baseline="0" u="none">
                <a:solidFill>
                  <a:srgbClr val="4472C4"/>
                </a:solidFill>
                <a:latin typeface="思源黑体 Normal"/>
                <a:ea typeface="思源黑体 Normal"/>
              </a:rPr>
              <a:t>08</a:t>
            </a:r>
            <a:endParaRPr lang="en-US" sz="1100"/>
          </a:p>
        </p:txBody>
      </p:sp>
      <p:sp>
        <p:nvSpPr>
          <p:cNvPr name="TextBox 26" id="26"/>
          <p:cNvSpPr txBox="true"/>
          <p:nvPr/>
        </p:nvSpPr>
        <p:spPr>
          <a:xfrm>
            <a:off x="6977380" y="5732780"/>
            <a:ext cx="572135" cy="203200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anchor="ctr" rtlCol="false" vert="horz" wrap="square" tIns="45720" lIns="91440" bIns="45720" rIns="91440">
            <a:noAutofit/>
          </a:bodyPr>
          <a:lstStyle/>
          <a:p>
            <a:pPr algn="dist" fontAlgn="auto" indent="0" marL="0">
              <a:lnSpc>
                <a:spcPct val="100000"/>
              </a:lnSpc>
              <a:defRPr/>
            </a:pPr>
            <a:r>
              <a:rPr lang="en-US" b="false" i="false" sz="900" baseline="0" u="none">
                <a:solidFill>
                  <a:srgbClr val="4472C4"/>
                </a:solidFill>
                <a:latin typeface="思源黑体 Normal"/>
                <a:ea typeface="思源黑体 Normal"/>
              </a:rPr>
              <a:t>PART</a:t>
            </a:r>
            <a:endParaRPr lang="en-US" sz="1100"/>
          </a:p>
        </p:txBody>
      </p:sp>
    </p:spTree>
  </p:cSld>
  <p:clrMapOvr>
    <a:masterClrMapping/>
  </p:clrMapOvr>
  <p:transition spd="slow">
    <p:cover dir="d"/>
  </p:transition>
  <p:timing>
    <p:tnLst>
      <p:par>
        <p:cTn id="4985" dur="indefinite" repeatCount="1000" spd="100%" accel="0%" decel="0%" restart="never" nodeType="tmRoot">
          <p:childTnLst>
            <p:seq concurrent="true" nextAc="seek">
              <p:cTn id="4986" dur="indefinite" repeatCount="1000" spd="100%" accel="0%" decel="0%" nodeType="mainSeq">
                <p:childTnLst>
                  <p:par>
                    <p:cTn id="4987" repeatCount="1000" spd="100%" accel="0%" decel="0%" fill="hold">
                      <p:stCondLst>
                        <p:cond delay="indefinite"/>
                        <p:cond evt="onBegin" delay="0">
                          <p:tn val="4986"/>
                        </p:cond>
                      </p:stCondLst>
                      <p:childTnLst>
                        <p:par>
                          <p:cTn id="4988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4989" presetID="39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90" dur="1000" repeatCount="1000" spd="100%" accel="0%" decel="0%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/20"/>
                                          </p:val>
                                        </p:tav>
                                        <p:tav fmla=""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1" dur="1000" repeatCount="1000" spd="100%" accel="0%" decel="0%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+.3"/>
                                          </p:val>
                                        </p:tav>
                                        <p:tav fmla=""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2" dur="1000" repeatCount="1000" spd="100%" accel="0%" decel="0%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.3"/>
                                          </p:val>
                                        </p:tav>
                                        <p:tav fmla="" tm="5000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3" dur="1000" repeatCount="1000" spd="100%" accel="0%" decel="0%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94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5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4996" presetID="10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>
                                        <p:cTn id="4997" dur="1000" repeatCount="1000" spd="100%" accel="0%" decel="0%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98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9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5000" presetID="35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02" dur="1000" repeatCount="1000" spd="100%" accel="0%" decel="0%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fltVal val="720.0"/>
                                          </p:val>
                                        </p:tav>
                                        <p:tav fmla=""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3" dur="1000" repeatCount="1000" spd="100%" accel="0%" decel="0%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fltVal val="0.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4" dur="1000" repeatCount="1000" spd="100%" accel="0%" decel="0%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fltVal val="0.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id="5001" dur="1000" repeatCount="1000" spd="100%" accel="0%" decel="0%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05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6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5007" presetID="19" presetClass="entr" presetSubtype="5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08" dur="2000" repeatCount="1000" spd="100%" accel="0%" decel="0%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9" dur="2000" repeatCount="1000" spd="100%" accel="0%" decel="0%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#ppt_h*sin(2.5*pi*$)" tm="0">
                                          <p:val>
                                            <p:fltVal val="0.0"/>
                                          </p:val>
                                        </p:tav>
                                        <p:tav fmla=""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10" dur="2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1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5012" presetID="6" presetClass="entr" presetSubtype="32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circle(out)" transition="in">
                                      <p:cBhvr>
                                        <p:cTn id="5013" dur="1000" repeatCount="1000" spd="100%" accel="0%" decel="0%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14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5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5016" presetID="3" presetClass="entr" presetSubtype="1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blinds(horizontal)" transition="in">
                                      <p:cBhvr>
                                        <p:cTn id="5017" dur="1000" repeatCount="1000" spd="100%" accel="0%" decel="0%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18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9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5020" presetID="35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22" dur="1000" repeatCount="1000" spd="100%" accel="0%" decel="0%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fltVal val="720.0"/>
                                          </p:val>
                                        </p:tav>
                                        <p:tav fmla=""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3" dur="1000" repeatCount="1000" spd="100%" accel="0%" decel="0%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fltVal val="0.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4" dur="1000" repeatCount="1000" spd="100%" accel="0%" decel="0%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fltVal val="0.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id="5021" dur="1000" repeatCount="1000" spd="100%" accel="0%" decel="0%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5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6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5027" presetID="2" presetClass="entr" presetSubtype="3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28" dur="1000" repeatCount="1000" spd="100%" accel="0%" decel="0%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1+#ppt_w/2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29" dur="1000" repeatCount="1000" spd="100%" accel="0%" decel="0%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-#ppt_h/2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30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rotWithShape="true">
          <a:blip r:embed="rId2"/>
          <a:stretch>
            <a:fillRect t="0" l="0" b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696595" y="1706880"/>
            <a:ext cx="3230245" cy="450977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/>
        </p:spPr>
        <p:txBody>
          <a:bodyPr vert="horz" anchor="ctr" wrap="square" tIns="46990" lIns="90170" bIns="46990" rIns="90170">
            <a:normAutofit/>
          </a:bodyPr>
          <a:p>
            <a:pPr algn="l" marL="0"/>
          </a:p>
        </p:txBody>
      </p:sp>
      <p:sp>
        <p:nvSpPr>
          <p:cNvPr name="AutoShape 3" id="3"/>
          <p:cNvSpPr/>
          <p:nvPr/>
        </p:nvSpPr>
        <p:spPr>
          <a:xfrm>
            <a:off x="850265" y="1308100"/>
            <a:ext cx="694055" cy="680085"/>
          </a:xfrm>
          <a:prstGeom prst="roundRect">
            <a:avLst>
              <a:gd name="adj" fmla="val 0"/>
            </a:avLst>
          </a:prstGeom>
          <a:solidFill>
            <a:srgbClr val="4472C4"/>
          </a:solidFill>
          <a:ln>
            <a:noFill/>
          </a:ln>
          <a:effectLst/>
        </p:spPr>
        <p:txBody>
          <a:bodyPr vert="horz" anchor="ctr" wrap="square" tIns="46990" lIns="90170" bIns="46990" rIns="90170">
            <a:normAutofit/>
          </a:bodyPr>
          <a:p>
            <a:pPr algn="ctr" marL="0">
              <a:spcBef>
                <a:spcPct val="0"/>
              </a:spcBef>
              <a:spcAft>
                <a:spcPct val="0"/>
              </a:spcAft>
            </a:pPr>
            <a:r>
              <a:rPr lang="en-US" b="true" i="false" sz="2000" baseline="0" u="none">
                <a:solidFill>
                  <a:schemeClr val="lt1"/>
                </a:solidFill>
                <a:latin typeface="思源黑体 Normal"/>
                <a:ea typeface="思源黑体 Normal"/>
              </a:rPr>
              <a:t>01</a:t>
            </a:r>
          </a:p>
        </p:txBody>
      </p:sp>
      <p:sp>
        <p:nvSpPr>
          <p:cNvPr name="AutoShape 4" id="4"/>
          <p:cNvSpPr/>
          <p:nvPr/>
        </p:nvSpPr>
        <p:spPr>
          <a:xfrm>
            <a:off x="4481195" y="1706880"/>
            <a:ext cx="3230245" cy="450977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/>
        </p:spPr>
        <p:txBody>
          <a:bodyPr vert="horz" anchor="ctr" wrap="square" tIns="46990" lIns="90170" bIns="46990" rIns="90170">
            <a:normAutofit/>
          </a:bodyPr>
          <a:p>
            <a:pPr algn="l" marL="0"/>
          </a:p>
        </p:txBody>
      </p:sp>
      <p:sp>
        <p:nvSpPr>
          <p:cNvPr name="AutoShape 5" id="5"/>
          <p:cNvSpPr/>
          <p:nvPr/>
        </p:nvSpPr>
        <p:spPr>
          <a:xfrm>
            <a:off x="4656455" y="1308100"/>
            <a:ext cx="694055" cy="680085"/>
          </a:xfrm>
          <a:prstGeom prst="roundRect">
            <a:avLst>
              <a:gd name="adj" fmla="val 0"/>
            </a:avLst>
          </a:prstGeom>
          <a:solidFill>
            <a:srgbClr val="4472C4"/>
          </a:solidFill>
          <a:ln>
            <a:noFill/>
          </a:ln>
          <a:effectLst/>
        </p:spPr>
        <p:txBody>
          <a:bodyPr vert="horz" anchor="ctr" wrap="square" tIns="46990" lIns="90170" bIns="46990" rIns="90170">
            <a:normAutofit/>
          </a:bodyPr>
          <a:p>
            <a:pPr algn="ctr" marL="0">
              <a:spcBef>
                <a:spcPct val="0"/>
              </a:spcBef>
              <a:spcAft>
                <a:spcPct val="0"/>
              </a:spcAft>
            </a:pPr>
            <a:r>
              <a:rPr lang="en-US" b="true" i="false" sz="2000" baseline="0" u="none">
                <a:solidFill>
                  <a:schemeClr val="lt1"/>
                </a:solidFill>
                <a:latin typeface="思源黑体 Normal"/>
                <a:ea typeface="思源黑体 Normal"/>
              </a:rPr>
              <a:t>02</a:t>
            </a:r>
          </a:p>
        </p:txBody>
      </p:sp>
      <p:sp>
        <p:nvSpPr>
          <p:cNvPr name="AutoShape 6" id="6"/>
          <p:cNvSpPr/>
          <p:nvPr/>
        </p:nvSpPr>
        <p:spPr>
          <a:xfrm>
            <a:off x="8265795" y="1706880"/>
            <a:ext cx="3230245" cy="450977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/>
        </p:spPr>
        <p:txBody>
          <a:bodyPr vert="horz" anchor="ctr" wrap="square" tIns="46990" lIns="90170" bIns="46990" rIns="90170">
            <a:normAutofit/>
          </a:bodyPr>
          <a:p>
            <a:pPr algn="l" marL="0"/>
          </a:p>
        </p:txBody>
      </p:sp>
      <p:sp>
        <p:nvSpPr>
          <p:cNvPr name="AutoShape 7" id="7"/>
          <p:cNvSpPr/>
          <p:nvPr/>
        </p:nvSpPr>
        <p:spPr>
          <a:xfrm>
            <a:off x="8462645" y="1308100"/>
            <a:ext cx="694055" cy="680085"/>
          </a:xfrm>
          <a:prstGeom prst="roundRect">
            <a:avLst>
              <a:gd name="adj" fmla="val 0"/>
            </a:avLst>
          </a:prstGeom>
          <a:solidFill>
            <a:srgbClr val="4472C4"/>
          </a:solidFill>
          <a:ln>
            <a:noFill/>
          </a:ln>
          <a:effectLst/>
        </p:spPr>
        <p:txBody>
          <a:bodyPr vert="horz" anchor="ctr" wrap="square" tIns="46990" lIns="90170" bIns="46990" rIns="90170">
            <a:normAutofit/>
          </a:bodyPr>
          <a:p>
            <a:pPr algn="ctr" marL="0">
              <a:spcBef>
                <a:spcPct val="0"/>
              </a:spcBef>
              <a:spcAft>
                <a:spcPct val="0"/>
              </a:spcAft>
            </a:pPr>
            <a:r>
              <a:rPr lang="en-US" b="true" i="false" sz="2000" baseline="0" u="none">
                <a:solidFill>
                  <a:schemeClr val="lt1"/>
                </a:solidFill>
                <a:latin typeface="思源黑体 Normal"/>
                <a:ea typeface="思源黑体 Normal"/>
              </a:rPr>
              <a:t>03</a:t>
            </a:r>
          </a:p>
        </p:txBody>
      </p:sp>
      <p:cxnSp>
        <p:nvCxnSpPr>
          <p:cNvPr name="Connector 8" id="8"/>
          <p:cNvCxnSpPr/>
          <p:nvPr/>
        </p:nvCxnSpPr>
        <p:spPr>
          <a:xfrm flipV="true">
            <a:off x="882015" y="2894965"/>
            <a:ext cx="2844165" cy="0"/>
          </a:xfrm>
          <a:prstGeom prst="line">
            <a:avLst/>
          </a:prstGeom>
          <a:ln w="22225">
            <a:solidFill>
              <a:schemeClr val="accent1">
                <a:alpha val="50000"/>
              </a:schemeClr>
            </a:solidFill>
          </a:ln>
        </p:spPr>
      </p:cxnSp>
      <p:cxnSp>
        <p:nvCxnSpPr>
          <p:cNvPr name="Connector 9" id="9"/>
          <p:cNvCxnSpPr/>
          <p:nvPr/>
        </p:nvCxnSpPr>
        <p:spPr>
          <a:xfrm>
            <a:off x="4666615" y="2894965"/>
            <a:ext cx="2844165" cy="0"/>
          </a:xfrm>
          <a:prstGeom prst="line">
            <a:avLst/>
          </a:prstGeom>
          <a:ln w="22225">
            <a:solidFill>
              <a:schemeClr val="accent1">
                <a:alpha val="50000"/>
              </a:schemeClr>
            </a:solidFill>
          </a:ln>
        </p:spPr>
      </p:cxnSp>
      <p:cxnSp>
        <p:nvCxnSpPr>
          <p:cNvPr name="Connector 10" id="10"/>
          <p:cNvCxnSpPr/>
          <p:nvPr/>
        </p:nvCxnSpPr>
        <p:spPr>
          <a:xfrm flipV="true">
            <a:off x="8451215" y="2894965"/>
            <a:ext cx="2844165" cy="0"/>
          </a:xfrm>
          <a:prstGeom prst="line">
            <a:avLst/>
          </a:prstGeom>
          <a:ln w="22225">
            <a:solidFill>
              <a:schemeClr val="accent1">
                <a:alpha val="50000"/>
              </a:schemeClr>
            </a:solidFill>
          </a:ln>
        </p:spPr>
      </p:cxnSp>
      <p:sp>
        <p:nvSpPr>
          <p:cNvPr name="TextBox 11" id="11"/>
          <p:cNvSpPr txBox="true"/>
          <p:nvPr/>
        </p:nvSpPr>
        <p:spPr>
          <a:xfrm>
            <a:off x="850265" y="2093595"/>
            <a:ext cx="2880000" cy="791845"/>
          </a:xfrm>
          <a:prstGeom prst="rect">
            <a:avLst/>
          </a:prstGeom>
        </p:spPr>
        <p:txBody>
          <a:bodyPr anchor="t" rtlCol="false" vert="horz" wrap="square" tIns="46990" lIns="90170" bIns="46990" rIns="90170">
            <a:normAutofit/>
          </a:bodyPr>
          <a:lstStyle/>
          <a:p>
            <a:pPr algn="l" fontAlgn="auto" indent="0" marL="0">
              <a:lnSpc>
                <a:spcPct val="110000"/>
              </a:lnSpc>
              <a:defRPr/>
            </a:pPr>
            <a:r>
              <a:rPr lang="en-US" b="true" i="false" sz="2000" baseline="0" u="none">
                <a:solidFill>
                  <a:srgbClr val="4472C4"/>
                </a:solidFill>
                <a:latin typeface="思源黑体 Normal"/>
                <a:ea typeface="思源黑体 Normal"/>
              </a:rPr>
              <a:t>M1 (03/2026): Vorbereitungsphase abgeschlossen</a:t>
            </a:r>
            <a:endParaRPr lang="en-US" sz="1100"/>
          </a:p>
        </p:txBody>
      </p:sp>
      <p:sp>
        <p:nvSpPr>
          <p:cNvPr name="TextBox 12" id="12"/>
          <p:cNvSpPr txBox="true"/>
          <p:nvPr/>
        </p:nvSpPr>
        <p:spPr>
          <a:xfrm>
            <a:off x="850265" y="2951480"/>
            <a:ext cx="2916000" cy="2988945"/>
          </a:xfrm>
          <a:prstGeom prst="rect">
            <a:avLst/>
          </a:prstGeom>
        </p:spPr>
        <p:txBody>
          <a:bodyPr anchor="t" rtlCol="false" vert="horz" wrap="square" tIns="46990" lIns="90170" bIns="46990" rIns="90170">
            <a:normAutofit/>
          </a:bodyPr>
          <a:lstStyle/>
          <a:p>
            <a:pPr algn="l" fontAlgn="auto" indent="0" marL="0">
              <a:lnSpc>
                <a:spcPct val="150000"/>
              </a:lnSpc>
              <a:defRPr/>
            </a:pPr>
            <a:r>
              <a:rPr lang="en-US" b="false" i="false" sz="1500" baseline="0" u="none">
                <a:solidFill>
                  <a:srgbClr val="262626"/>
                </a:solidFill>
                <a:latin typeface="思源黑体 Normal"/>
                <a:ea typeface="思源黑体 Normal"/>
              </a:rPr>
              <a:t>Grobkonzept liegt vor, erste Dozenten sind gefunden und eingebunden.</a:t>
            </a:r>
            <a:endParaRPr lang="en-US" sz="1100"/>
          </a:p>
        </p:txBody>
      </p:sp>
      <p:sp>
        <p:nvSpPr>
          <p:cNvPr name="TextBox 13" id="13"/>
          <p:cNvSpPr txBox="true"/>
          <p:nvPr/>
        </p:nvSpPr>
        <p:spPr>
          <a:xfrm>
            <a:off x="4656455" y="2951480"/>
            <a:ext cx="2916000" cy="2988945"/>
          </a:xfrm>
          <a:prstGeom prst="rect">
            <a:avLst/>
          </a:prstGeom>
        </p:spPr>
        <p:txBody>
          <a:bodyPr anchor="t" rtlCol="false" vert="horz" wrap="square" tIns="46990" lIns="90170" bIns="46990" rIns="90170">
            <a:normAutofit/>
          </a:bodyPr>
          <a:lstStyle/>
          <a:p>
            <a:pPr algn="l" fontAlgn="auto" indent="0" marL="0">
              <a:lnSpc>
                <a:spcPct val="150000"/>
              </a:lnSpc>
              <a:defRPr/>
            </a:pPr>
            <a:r>
              <a:rPr lang="en-US" b="false" i="false" sz="1500" baseline="0" u="none">
                <a:solidFill>
                  <a:srgbClr val="262626"/>
                </a:solidFill>
                <a:latin typeface="思源黑体 Normal"/>
                <a:ea typeface="思源黑体 Normal"/>
              </a:rPr>
              <a:t>Mind. 6 Referenzbeispiele, erstes Lernmodul erprobt, erste Kompetenzwerkstatt.</a:t>
            </a:r>
            <a:endParaRPr lang="en-US" sz="1100"/>
          </a:p>
        </p:txBody>
      </p:sp>
      <p:sp>
        <p:nvSpPr>
          <p:cNvPr name="TextBox 14" id="14"/>
          <p:cNvSpPr txBox="true"/>
          <p:nvPr/>
        </p:nvSpPr>
        <p:spPr>
          <a:xfrm>
            <a:off x="8462645" y="2093595"/>
            <a:ext cx="2880000" cy="791845"/>
          </a:xfrm>
          <a:prstGeom prst="rect">
            <a:avLst/>
          </a:prstGeom>
        </p:spPr>
        <p:txBody>
          <a:bodyPr anchor="t" rtlCol="false" vert="horz" wrap="square" tIns="46990" lIns="90170" bIns="46990" rIns="90170">
            <a:normAutofit/>
          </a:bodyPr>
          <a:lstStyle/>
          <a:p>
            <a:pPr algn="l" fontAlgn="auto" indent="0" marL="0">
              <a:lnSpc>
                <a:spcPct val="110000"/>
              </a:lnSpc>
              <a:defRPr/>
            </a:pPr>
            <a:r>
              <a:rPr lang="en-US" b="true" i="false" sz="2000" baseline="0" u="none">
                <a:solidFill>
                  <a:srgbClr val="4472C4"/>
                </a:solidFill>
                <a:latin typeface="思源黑体 Normal"/>
                <a:ea typeface="思源黑体 Normal"/>
              </a:rPr>
              <a:t>M5 (03/2028): WBT Finalisiert</a:t>
            </a:r>
            <a:endParaRPr lang="en-US" sz="1100"/>
          </a:p>
        </p:txBody>
      </p:sp>
      <p:sp>
        <p:nvSpPr>
          <p:cNvPr name="TextBox 15" id="15"/>
          <p:cNvSpPr txBox="true"/>
          <p:nvPr/>
        </p:nvSpPr>
        <p:spPr>
          <a:xfrm>
            <a:off x="8462645" y="2951480"/>
            <a:ext cx="2916000" cy="2988945"/>
          </a:xfrm>
          <a:prstGeom prst="rect">
            <a:avLst/>
          </a:prstGeom>
        </p:spPr>
        <p:txBody>
          <a:bodyPr anchor="t" rtlCol="false" vert="horz" wrap="square" tIns="46990" lIns="90170" bIns="46990" rIns="90170">
            <a:normAutofit/>
          </a:bodyPr>
          <a:lstStyle/>
          <a:p>
            <a:pPr algn="l" fontAlgn="auto" indent="0" marL="0">
              <a:lnSpc>
                <a:spcPct val="150000"/>
              </a:lnSpc>
              <a:defRPr/>
            </a:pPr>
            <a:r>
              <a:rPr lang="en-US" b="false" i="false" sz="1500" baseline="0" u="none">
                <a:solidFill>
                  <a:srgbClr val="262626"/>
                </a:solidFill>
                <a:latin typeface="思源黑体 Normal"/>
                <a:ea typeface="思源黑体 Normal"/>
              </a:rPr>
              <a:t>Alle 21 Referenzbeispiele sind fertiggestellt, WBT ist finalisiert und bereitgestellt.</a:t>
            </a:r>
            <a:endParaRPr lang="en-US" sz="1100"/>
          </a:p>
        </p:txBody>
      </p:sp>
      <p:sp>
        <p:nvSpPr>
          <p:cNvPr name="TextBox 16" id="16"/>
          <p:cNvSpPr txBox="true"/>
          <p:nvPr/>
        </p:nvSpPr>
        <p:spPr>
          <a:xfrm>
            <a:off x="4656455" y="2093595"/>
            <a:ext cx="2880000" cy="791845"/>
          </a:xfrm>
          <a:prstGeom prst="rect">
            <a:avLst/>
          </a:prstGeom>
        </p:spPr>
        <p:txBody>
          <a:bodyPr anchor="t" rtlCol="false" vert="horz" wrap="square" tIns="46990" lIns="90170" bIns="46990" rIns="90170">
            <a:normAutofit/>
          </a:bodyPr>
          <a:lstStyle/>
          <a:p>
            <a:pPr algn="l" fontAlgn="auto" indent="0" marL="0">
              <a:lnSpc>
                <a:spcPct val="110000"/>
              </a:lnSpc>
              <a:defRPr/>
            </a:pPr>
            <a:r>
              <a:rPr lang="en-US" b="true" i="false" sz="2000" baseline="0" u="none">
                <a:solidFill>
                  <a:srgbClr val="4472C4"/>
                </a:solidFill>
                <a:latin typeface="思源黑体 Normal"/>
                <a:ea typeface="思源黑体 Normal"/>
              </a:rPr>
              <a:t>M3 (03/2027): Module in Erprobung</a:t>
            </a:r>
            <a:endParaRPr lang="en-US" sz="1100"/>
          </a:p>
        </p:txBody>
      </p:sp>
      <p:sp>
        <p:nvSpPr>
          <p:cNvPr name="Freeform 17" id="17"/>
          <p:cNvSpPr/>
          <p:nvPr/>
        </p:nvSpPr>
        <p:spPr>
          <a:xfrm>
            <a:off x="0" y="320040"/>
            <a:ext cx="685165" cy="718820"/>
          </a:xfrm>
          <a:custGeom>
            <a:avLst/>
            <a:gdLst/>
            <a:ahLst/>
            <a:cxnLst/>
            <a:rect r="r" b="b" t="t" l="l"/>
            <a:pathLst>
              <a:path w="461590" h="406400" stroke="true" fill="norm" extrusionOk="true">
                <a:moveTo>
                  <a:pt x="258390" y="0"/>
                </a:moveTo>
                <a:lnTo>
                  <a:pt x="0" y="0"/>
                </a:lnTo>
                <a:lnTo>
                  <a:pt x="0" y="406400"/>
                </a:lnTo>
                <a:lnTo>
                  <a:pt x="258390" y="406400"/>
                </a:lnTo>
                <a:lnTo>
                  <a:pt x="461590" y="203200"/>
                </a:lnTo>
                <a:lnTo>
                  <a:pt x="258390" y="0"/>
                </a:lnTo>
                <a:close/>
              </a:path>
            </a:pathLst>
          </a:custGeom>
          <a:solidFill>
            <a:srgbClr val="4472C4"/>
          </a:solidFill>
        </p:spPr>
      </p:sp>
      <p:sp>
        <p:nvSpPr>
          <p:cNvPr name="TextBox 18" id="18"/>
          <p:cNvSpPr txBox="true"/>
          <p:nvPr/>
        </p:nvSpPr>
        <p:spPr>
          <a:xfrm>
            <a:off x="781050" y="319405"/>
            <a:ext cx="10800000" cy="720090"/>
          </a:xfrm>
          <a:prstGeom prst="rect">
            <a:avLst/>
          </a:prstGeom>
        </p:spPr>
        <p:txBody>
          <a:bodyPr anchor="ctr" rtlCol="false" vert="horz" wrap="square" tIns="46990" lIns="90170" bIns="46990" rIns="90170">
            <a:normAutofit/>
          </a:bodyPr>
          <a:lstStyle/>
          <a:p>
            <a:pPr algn="l" fontAlgn="auto" indent="0" marL="0">
              <a:lnSpc>
                <a:spcPct val="100000"/>
              </a:lnSpc>
              <a:defRPr/>
            </a:pPr>
            <a:r>
              <a:rPr lang="en-US" b="true" i="false" sz="3200" baseline="0" u="none">
                <a:ln/>
                <a:solidFill>
                  <a:srgbClr val="4472C4"/>
                </a:solidFill>
                <a:latin typeface="思源黑体 Normal"/>
                <a:ea typeface="思源黑体 Normal"/>
              </a:rPr>
              <a:t>Wichtige Meilensteine</a:t>
            </a:r>
            <a:endParaRPr lang="en-US" sz="1100"/>
          </a:p>
        </p:txBody>
      </p:sp>
    </p:spTree>
  </p:cSld>
  <p:clrMapOvr>
    <a:masterClrMapping/>
  </p:clrMapOvr>
  <p:transition spd="slow">
    <p:random/>
  </p:transition>
  <p:timing>
    <p:tnLst>
      <p:par>
        <p:cTn id="40885" dur="indefinite" repeatCount="1000" spd="100%" accel="0%" decel="0%" restart="never" nodeType="tmRoot">
          <p:childTnLst>
            <p:seq concurrent="true" nextAc="seek">
              <p:cTn id="40886" dur="indefinite" repeatCount="1000" spd="100%" accel="0%" decel="0%" nodeType="mainSeq">
                <p:childTnLst>
                  <p:par>
                    <p:cTn id="40887" repeatCount="1000" spd="100%" accel="0%" decel="0%" fill="hold">
                      <p:stCondLst>
                        <p:cond delay="indefinite"/>
                        <p:cond evt="onBegin" delay="0">
                          <p:tn val="40886"/>
                        </p:cond>
                      </p:stCondLst>
                      <p:childTnLst>
                        <p:par>
                          <p:cTn id="40888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40889" presetID="58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91" dur="1000" repeatCount="1000" spd="100%" accel="0%" decel="0%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*2.5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92" dur="1000" repeatCount="1000" spd="100%" accel="0%" decel="0%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93" dur="1000" repeatCount="1000" spd="100%" accel="0%" decel="0%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94" dur="1000" repeatCount="1000" spd="100%" accel="0%" decel="0%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id="40890" dur="1000" repeatCount="1000" spd="100%" accel="0%" decel="0%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895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96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40897" presetID="1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98" dur="1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99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40900" presetID="4" presetClass="entr" presetSubtype="16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in">
                                      <p:cBhvr>
                                        <p:cTn id="40901" dur="1000" repeatCount="1000" spd="100%" accel="0%" decel="0%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02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03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40904" presetID="22" presetClass="entr" presetSubtype="2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wipe(right)" transition="in">
                                      <p:cBhvr>
                                        <p:cTn id="40905" dur="500" repeatCount="1000" spd="100%" accel="0%" decel="0%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06" dur="5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07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40908" presetID="1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09" dur="1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10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40911" presetID="5" presetClass="entr" presetSubtype="5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checkerboard(down)" transition="in">
                                      <p:cBhvr>
                                        <p:cTn id="40912" dur="1000" repeatCount="1000" spd="100%" accel="0%" decel="0%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13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14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40915" presetID="18" presetClass="entr" presetSubtype="6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strips(downRight)" transition="in">
                                      <p:cBhvr>
                                        <p:cTn id="40916" dur="500" repeatCount="1000" spd="100%" accel="0%" decel="0%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17" dur="5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18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40919" presetID="1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20" dur="1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21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40922" presetID="16" presetClass="entr" presetSubtype="26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barn(inHorizontal)" transition="in">
                                      <p:cBhvr>
                                        <p:cTn id="40923" dur="500" repeatCount="1000" spd="100%" accel="0%" decel="0%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24" dur="5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25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40926" presetID="8" presetClass="entr" presetSubtype="32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diamond(out)" transition="in">
                                      <p:cBhvr>
                                        <p:cTn id="40927" dur="1000" repeatCount="1000" spd="100%" accel="0%" decel="0%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28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rotWithShape="true">
          <a:blip r:embed="rId2"/>
          <a:stretch>
            <a:fillRect t="0" l="0" b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rot="11588930">
            <a:off x="6540336" y="1806132"/>
            <a:ext cx="4409684" cy="4328265"/>
          </a:xfrm>
          <a:custGeom>
            <a:avLst/>
            <a:gdLst/>
            <a:ahLst/>
            <a:cxnLst/>
            <a:rect r="r" b="b" t="t" l="l"/>
            <a:pathLst>
              <a:path w="2879096" h="2825937" stroke="true" fill="norm" extrusionOk="true">
                <a:moveTo>
                  <a:pt x="155801" y="656522"/>
                </a:moveTo>
                <a:cubicBezTo>
                  <a:pt x="280483" y="472785"/>
                  <a:pt x="506988" y="388965"/>
                  <a:pt x="723967" y="435637"/>
                </a:cubicBezTo>
                <a:cubicBezTo>
                  <a:pt x="907228" y="475071"/>
                  <a:pt x="1281656" y="484786"/>
                  <a:pt x="1725140" y="102453"/>
                </a:cubicBezTo>
                <a:cubicBezTo>
                  <a:pt x="1725140" y="102453"/>
                  <a:pt x="2146336" y="-241209"/>
                  <a:pt x="2574960" y="330291"/>
                </a:cubicBezTo>
                <a:cubicBezTo>
                  <a:pt x="3003585" y="901791"/>
                  <a:pt x="2879760" y="1720941"/>
                  <a:pt x="2794035" y="1930491"/>
                </a:cubicBezTo>
                <a:cubicBezTo>
                  <a:pt x="2708310" y="2140041"/>
                  <a:pt x="2460660" y="2835366"/>
                  <a:pt x="1851061" y="2825841"/>
                </a:cubicBezTo>
                <a:cubicBezTo>
                  <a:pt x="1241461" y="2816316"/>
                  <a:pt x="1451011" y="2175093"/>
                  <a:pt x="603286" y="1933729"/>
                </a:cubicBezTo>
                <a:cubicBezTo>
                  <a:pt x="-244440" y="1692366"/>
                  <a:pt x="22260" y="920841"/>
                  <a:pt x="107985" y="739866"/>
                </a:cubicBezTo>
                <a:cubicBezTo>
                  <a:pt x="121606" y="711291"/>
                  <a:pt x="137608" y="683288"/>
                  <a:pt x="155801" y="656522"/>
                </a:cubicBezTo>
                <a:close/>
              </a:path>
            </a:pathLst>
          </a:custGeom>
          <a:noFill/>
          <a:ln w="9525" cap="flat">
            <a:solidFill>
              <a:schemeClr val="accent1"/>
            </a:solidFill>
            <a:prstDash val="solid"/>
            <a:miter lim="800000"/>
          </a:ln>
          <a:effectLst/>
        </p:spPr>
        <p:txBody>
          <a:bodyPr vert="horz" anchor="ctr" tIns="45720" lIns="91440" bIns="45720" rIns="91440"/>
          <a:p>
            <a:pPr algn="l" marL="0"/>
          </a:p>
        </p:txBody>
      </p:sp>
      <p:pic>
        <p:nvPicPr>
          <p:cNvPr name="image69.jpeg" id="3"/>
          <p:cNvPicPr>
            <a:picLocks noChangeAspect="true"/>
          </p:cNvPicPr>
          <p:nvPr/>
        </p:nvPicPr>
        <p:blipFill rotWithShape="true">
          <a:blip r:embed="rId3"/>
          <a:srcRect l="14093" r="14093"/>
          <a:stretch>
            <a:fillRect t="0" l="0" b="0" r="0"/>
          </a:stretch>
        </p:blipFill>
        <p:spPr>
          <a:xfrm rot="21445174">
            <a:off x="6595864" y="1773479"/>
            <a:ext cx="4515311" cy="4189463"/>
          </a:xfrm>
          <a:custGeom>
            <a:pathLst>
              <a:path w="4515311" h="4189463" stroke="true" fill="norm" extrusionOk="true">
                <a:moveTo>
                  <a:pt x="1139864" y="1681"/>
                </a:moveTo>
                <a:cubicBezTo>
                  <a:pt x="1666331" y="38907"/>
                  <a:pt x="1958762" y="680183"/>
                  <a:pt x="3039740" y="494141"/>
                </a:cubicBezTo>
                <a:cubicBezTo>
                  <a:pt x="4370176" y="265163"/>
                  <a:pt x="4513638" y="1507199"/>
                  <a:pt x="4515307" y="1813904"/>
                </a:cubicBezTo>
                <a:cubicBezTo>
                  <a:pt x="4515453" y="1862388"/>
                  <a:pt x="4511932" y="1911661"/>
                  <a:pt x="4504565" y="1960680"/>
                </a:cubicBezTo>
                <a:cubicBezTo>
                  <a:pt x="4454282" y="2297034"/>
                  <a:pt x="4197159" y="2562971"/>
                  <a:pt x="3866646" y="2642434"/>
                </a:cubicBezTo>
                <a:cubicBezTo>
                  <a:pt x="3587485" y="2709528"/>
                  <a:pt x="3064108" y="2944432"/>
                  <a:pt x="2705395" y="3766393"/>
                </a:cubicBezTo>
                <a:cubicBezTo>
                  <a:pt x="2705395" y="3766393"/>
                  <a:pt x="2351807" y="4520184"/>
                  <a:pt x="1381038" y="4015432"/>
                </a:cubicBezTo>
                <a:cubicBezTo>
                  <a:pt x="410268" y="3510681"/>
                  <a:pt x="37969" y="2297647"/>
                  <a:pt x="17349" y="1951491"/>
                </a:cubicBezTo>
                <a:cubicBezTo>
                  <a:pt x="-3270" y="1605335"/>
                  <a:pt x="-122497" y="481134"/>
                  <a:pt x="725429" y="90005"/>
                </a:cubicBezTo>
                <a:cubicBezTo>
                  <a:pt x="884415" y="16668"/>
                  <a:pt x="1018371" y="-6910"/>
                  <a:pt x="1139864" y="1681"/>
                </a:cubicBezTo>
                <a:close/>
              </a:path>
            </a:pathLst>
          </a:cu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name="AutoShape 4" id="4"/>
          <p:cNvSpPr/>
          <p:nvPr/>
        </p:nvSpPr>
        <p:spPr>
          <a:xfrm>
            <a:off x="8596676" y="1599311"/>
            <a:ext cx="256843" cy="25684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anchor="ctr" tIns="45720" lIns="91440" bIns="45720" rIns="91440"/>
          <a:p>
            <a:pPr algn="ctr" marL="0"/>
          </a:p>
        </p:txBody>
      </p:sp>
      <p:sp>
        <p:nvSpPr>
          <p:cNvPr name="AutoShape 5" id="5"/>
          <p:cNvSpPr/>
          <p:nvPr/>
        </p:nvSpPr>
        <p:spPr>
          <a:xfrm>
            <a:off x="10280792" y="5491406"/>
            <a:ext cx="159747" cy="15974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anchor="ctr" tIns="45720" lIns="91440" bIns="45720" rIns="91440"/>
          <a:p>
            <a:pPr algn="ctr" marL="0"/>
          </a:p>
        </p:txBody>
      </p:sp>
      <p:grpSp>
        <p:nvGrpSpPr>
          <p:cNvPr name="Group 6" id="6"/>
          <p:cNvGrpSpPr/>
          <p:nvPr/>
        </p:nvGrpSpPr>
        <p:grpSpPr>
          <a:xfrm>
            <a:off x="825500" y="2161330"/>
            <a:ext cx="5425440" cy="3413760"/>
            <a:chOff x="1300" y="3002"/>
            <a:chExt cx="8544" cy="5376"/>
          </a:xfrm>
        </p:grpSpPr>
        <p:sp>
          <p:nvSpPr>
            <p:cNvPr name="TextBox 7" id="7"/>
            <p:cNvSpPr txBox="true"/>
            <p:nvPr/>
          </p:nvSpPr>
          <p:spPr>
            <a:xfrm>
              <a:off x="1300" y="3852"/>
              <a:ext cx="8544" cy="4526"/>
            </a:xfrm>
            <a:prstGeom prst="rect">
              <a:avLst/>
            </a:prstGeom>
          </p:spPr>
          <p:txBody>
            <a:bodyPr anchor="t" rtlCol="false" vert="horz" wrap="square" tIns="46990" lIns="90170" bIns="46990" rIns="90170">
              <a:normAutofit/>
            </a:bodyPr>
            <a:lstStyle/>
            <a:p>
              <a:pPr algn="just" fontAlgn="auto" indent="0" marL="0">
                <a:lnSpc>
                  <a:spcPct val="150000"/>
                </a:lnSpc>
                <a:defRPr/>
              </a:pPr>
              <a:r>
                <a:rPr lang="en-US" b="false" i="false" sz="1600" baseline="0" u="none">
                  <a:solidFill>
                    <a:srgbClr val="262626"/>
                  </a:solidFill>
                  <a:latin typeface="思源黑体 Normal"/>
                  <a:ea typeface="思源黑体 Normal"/>
                </a:rPr>
                <a:t>Das Projekt läuft vom 01.11.2025 bis zum 31.10.2028.</a:t>
              </a:r>
              <a:endParaRPr lang="en-US" sz="1100"/>
            </a:p>
          </p:txBody>
        </p:sp>
        <p:sp>
          <p:nvSpPr>
            <p:cNvPr name="TextBox 8" id="8"/>
            <p:cNvSpPr txBox="true"/>
            <p:nvPr/>
          </p:nvSpPr>
          <p:spPr>
            <a:xfrm>
              <a:off x="1300" y="3002"/>
              <a:ext cx="8544" cy="850"/>
            </a:xfrm>
            <a:prstGeom prst="rect">
              <a:avLst/>
            </a:prstGeom>
            <a:noFill/>
          </p:spPr>
          <p:txBody>
            <a:bodyPr anchor="ctr" rtlCol="false" vert="horz" wrap="square" tIns="46990" lIns="90170" bIns="46990" rIns="90170">
              <a:normAutofit/>
            </a:bodyPr>
            <a:lstStyle/>
            <a:p>
              <a:pPr algn="l" fontAlgn="auto" indent="0" marL="0">
                <a:lnSpc>
                  <a:spcPct val="110000"/>
                </a:lnSpc>
                <a:defRPr/>
              </a:pPr>
              <a:r>
                <a:rPr lang="en-US" b="true" i="false" sz="2000" baseline="0" u="none">
                  <a:solidFill>
                    <a:srgbClr val="4472C4"/>
                  </a:solidFill>
                  <a:latin typeface="思源黑体 Normal"/>
                  <a:ea typeface="思源黑体 Normal"/>
                </a:rPr>
                <a:t>36 Monate</a:t>
              </a:r>
              <a:endParaRPr lang="en-US" sz="1100"/>
            </a:p>
          </p:txBody>
        </p:sp>
      </p:grpSp>
      <p:sp>
        <p:nvSpPr>
          <p:cNvPr name="Freeform 9" id="9"/>
          <p:cNvSpPr/>
          <p:nvPr/>
        </p:nvSpPr>
        <p:spPr>
          <a:xfrm>
            <a:off x="0" y="320040"/>
            <a:ext cx="685165" cy="718820"/>
          </a:xfrm>
          <a:custGeom>
            <a:avLst/>
            <a:gdLst/>
            <a:ahLst/>
            <a:cxnLst/>
            <a:rect r="r" b="b" t="t" l="l"/>
            <a:pathLst>
              <a:path w="461590" h="406400" stroke="true" fill="norm" extrusionOk="true">
                <a:moveTo>
                  <a:pt x="258390" y="0"/>
                </a:moveTo>
                <a:lnTo>
                  <a:pt x="0" y="0"/>
                </a:lnTo>
                <a:lnTo>
                  <a:pt x="0" y="406400"/>
                </a:lnTo>
                <a:lnTo>
                  <a:pt x="258390" y="406400"/>
                </a:lnTo>
                <a:lnTo>
                  <a:pt x="461590" y="203200"/>
                </a:lnTo>
                <a:lnTo>
                  <a:pt x="258390" y="0"/>
                </a:lnTo>
                <a:close/>
              </a:path>
            </a:pathLst>
          </a:custGeom>
          <a:solidFill>
            <a:srgbClr val="4472C4"/>
          </a:solidFill>
        </p:spPr>
      </p:sp>
      <p:sp>
        <p:nvSpPr>
          <p:cNvPr name="TextBox 10" id="10"/>
          <p:cNvSpPr txBox="true"/>
          <p:nvPr/>
        </p:nvSpPr>
        <p:spPr>
          <a:xfrm>
            <a:off x="781050" y="319405"/>
            <a:ext cx="10800000" cy="720090"/>
          </a:xfrm>
          <a:prstGeom prst="rect">
            <a:avLst/>
          </a:prstGeom>
        </p:spPr>
        <p:txBody>
          <a:bodyPr anchor="ctr" rtlCol="false" vert="horz" wrap="square" tIns="46990" lIns="90170" bIns="46990" rIns="90170">
            <a:normAutofit/>
          </a:bodyPr>
          <a:lstStyle/>
          <a:p>
            <a:pPr algn="l" fontAlgn="auto" indent="0" marL="0">
              <a:lnSpc>
                <a:spcPct val="100000"/>
              </a:lnSpc>
              <a:defRPr/>
            </a:pPr>
            <a:r>
              <a:rPr lang="en-US" b="true" i="false" sz="3200" baseline="0" u="none">
                <a:ln/>
                <a:solidFill>
                  <a:srgbClr val="4472C4"/>
                </a:solidFill>
                <a:latin typeface="思源黑体 Normal"/>
                <a:ea typeface="思源黑体 Normal"/>
              </a:rPr>
              <a:t>Projektlaufzeit</a:t>
            </a:r>
            <a:endParaRPr lang="en-US" sz="1100"/>
          </a:p>
        </p:txBody>
      </p:sp>
    </p:spTree>
  </p:cSld>
  <p:clrMapOvr>
    <a:masterClrMapping/>
  </p:clrMapOvr>
  <p:transition spd="med">
    <p:fade/>
  </p:transition>
  <p:timing>
    <p:tnLst>
      <p:par>
        <p:cTn id="42956" dur="indefinite" repeatCount="1000" spd="100%" accel="0%" decel="0%" restart="never" nodeType="tmRoot">
          <p:childTnLst>
            <p:seq concurrent="true" nextAc="seek">
              <p:cTn id="42957" dur="indefinite" repeatCount="1000" spd="100%" accel="0%" decel="0%" nodeType="mainSeq">
                <p:childTnLst>
                  <p:par>
                    <p:cTn id="42958" repeatCount="1000" spd="100%" accel="0%" decel="0%" fill="hold">
                      <p:stCondLst>
                        <p:cond delay="indefinite"/>
                        <p:cond evt="onBegin" delay="0">
                          <p:tn val="42957"/>
                        </p:cond>
                      </p:stCondLst>
                      <p:childTnLst>
                        <p:par>
                          <p:cTn id="42959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42960" presetID="1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61" dur="1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62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42963" presetID="8" presetClass="entr" presetSubtype="16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diamond(in)" transition="in">
                                      <p:cBhvr>
                                        <p:cTn id="42964" dur="1000" repeatCount="1000" spd="100%" accel="0%" decel="0%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965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66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42967" presetID="31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969" dur="1000" repeatCount="1000" spd="100%" accel="0%" decel="0%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fltVal val="0.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70" dur="1000" repeatCount="1000" spd="100%" accel="0%" decel="0%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fltVal val="0.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71" dur="1000" repeatCount="1000" spd="100%" accel="0%" decel="0%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fltVal val="90.0"/>
                                          </p:val>
                                        </p:tav>
                                        <p:tav fmla=""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id="42968" dur="1000" repeatCount="1000" spd="100%" accel="0%" decel="0%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972" dur="1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73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42974" presetID="49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976" dur="1000" repeatCount="1000" spd="100%" accel="0%" decel="0%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fltVal val="0.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77" dur="1000" repeatCount="1000" spd="100%" accel="0%" decel="0%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fltVal val="0.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78" dur="1000" repeatCount="1000" spd="100%" accel="0%" decel="0%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fltVal val="360.0"/>
                                          </p:val>
                                        </p:tav>
                                        <p:tav fmla=""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id="42975" dur="1000" repeatCount="1000" spd="100%" accel="0%" decel="0%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979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rotWithShape="true">
          <a:blip r:embed="rId2"/>
          <a:stretch>
            <a:fillRect t="0" l="0" b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>
            <a:off x="1292225" y="1948815"/>
            <a:ext cx="4130040" cy="724535"/>
          </a:xfrm>
          <a:prstGeom prst="rect">
            <a:avLst/>
          </a:prstGeom>
          <a:noFill/>
          <a:ln>
            <a:noFill/>
          </a:ln>
        </p:spPr>
        <p:txBody>
          <a:bodyPr anchor="ctr" rtlCol="false" vert="horz" tIns="45720" lIns="91440" bIns="45720" rIns="91440">
            <a:noAutofit/>
          </a:bodyPr>
          <a:lstStyle/>
          <a:p>
            <a:pPr algn="l" fontAlgn="auto" indent="0" marR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b="false" i="false" sz="4800" baseline="0" u="none">
                <a:ln/>
                <a:solidFill>
                  <a:srgbClr val="4472C4"/>
                </a:solidFill>
                <a:effectLst/>
                <a:latin typeface="思源黑体 Medium"/>
                <a:ea typeface="思源黑体 Medium"/>
              </a:rPr>
              <a:t>PART   06</a:t>
            </a:r>
            <a:endParaRPr lang="en-US" sz="1100"/>
          </a:p>
        </p:txBody>
      </p:sp>
      <p:sp>
        <p:nvSpPr>
          <p:cNvPr name="TextBox 3" id="3"/>
          <p:cNvSpPr txBox="true"/>
          <p:nvPr/>
        </p:nvSpPr>
        <p:spPr>
          <a:xfrm>
            <a:off x="1292225" y="2461260"/>
            <a:ext cx="6510655" cy="2367915"/>
          </a:xfrm>
          <a:prstGeom prst="rect">
            <a:avLst/>
          </a:prstGeom>
          <a:noFill/>
          <a:ln>
            <a:noFill/>
          </a:ln>
        </p:spPr>
        <p:txBody>
          <a:bodyPr anchor="ctr" rtlCol="false" vert="horz" tIns="45720" lIns="91440" bIns="45720" rIns="91440">
            <a:noAutofit/>
          </a:bodyPr>
          <a:lstStyle/>
          <a:p>
            <a:pPr algn="l" fontAlgn="auto" indent="0" marL="0"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en-US" b="false" i="false" sz="4800" spc="100" baseline="0" u="none">
                <a:solidFill>
                  <a:srgbClr val="4472C4"/>
                </a:solidFill>
                <a:latin typeface="思源黑体 Medium"/>
                <a:ea typeface="思源黑体 Medium"/>
              </a:rPr>
              <a:t>Erwartete Ergebnisse und Nachhaltigkeit</a:t>
            </a:r>
            <a:endParaRPr lang="en-US" sz="1100"/>
          </a:p>
        </p:txBody>
      </p:sp>
    </p:spTree>
  </p:cSld>
  <p:clrMapOvr>
    <a:masterClrMapping/>
  </p:clrMapOvr>
  <p:transition spd="slow">
    <p:dissolve/>
  </p:transition>
  <p:timing>
    <p:tnLst>
      <p:par>
        <p:cTn id="44688" dur="indefinite" repeatCount="1000" spd="100%" accel="0%" decel="0%" restart="never" nodeType="tmRoot">
          <p:childTnLst>
            <p:seq concurrent="true" nextAc="seek">
              <p:cTn id="44689" dur="indefinite" repeatCount="1000" spd="100%" accel="0%" decel="0%" nodeType="mainSeq">
                <p:childTnLst>
                  <p:par>
                    <p:cTn id="44690" repeatCount="1000" spd="100%" accel="0%" decel="0%" fill="hold">
                      <p:stCondLst>
                        <p:cond delay="indefinite"/>
                        <p:cond evt="onBegin" delay="0">
                          <p:tn val="44689"/>
                        </p:cond>
                      </p:stCondLst>
                      <p:childTnLst>
                        <p:par>
                          <p:cTn id="44691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44692" presetID="7" presetClass="entr" presetSubtype="4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693" dur="2000" repeatCount="1000" spd="100%" accel="0%" decel="0%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694" dur="2000" repeatCount="1000" spd="100%" accel="0%" decel="0%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1+#ppt_h/2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695" dur="2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96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44697" presetID="2" presetClass="entr" presetSubtype="3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698" dur="1000" repeatCount="1000" spd="100%" accel="0%" decel="0%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1+#ppt_w/2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699" dur="1000" repeatCount="1000" spd="100%" accel="0%" decel="0%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-#ppt_h/2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700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rotWithShape="true">
          <a:blip r:embed="rId2"/>
          <a:stretch>
            <a:fillRect t="0" l="0" b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0" y="3084830"/>
            <a:ext cx="12192635" cy="3773805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txBody>
          <a:bodyPr vert="horz" anchor="ctr" tIns="45720" lIns="91440" bIns="45720" rIns="91440">
            <a:normAutofit/>
          </a:bodyPr>
          <a:p>
            <a:pPr algn="ctr" marL="0"/>
          </a:p>
        </p:txBody>
      </p:sp>
      <p:sp>
        <p:nvSpPr>
          <p:cNvPr name="AutoShape 3" id="3"/>
          <p:cNvSpPr/>
          <p:nvPr/>
        </p:nvSpPr>
        <p:spPr>
          <a:xfrm>
            <a:off x="1000125" y="1268730"/>
            <a:ext cx="4680000" cy="2520000"/>
          </a:xfrm>
          <a:prstGeom prst="roundRect">
            <a:avLst>
              <a:gd name="adj" fmla="val 5275"/>
            </a:avLst>
          </a:prstGeom>
          <a:solidFill>
            <a:srgbClr val="FFFFFF"/>
          </a:solidFill>
          <a:ln>
            <a:solidFill>
              <a:schemeClr val="accent1"/>
            </a:solidFill>
          </a:ln>
        </p:spPr>
        <p:txBody>
          <a:bodyPr vert="horz" anchor="ctr" tIns="46990" lIns="90170" bIns="46990" rIns="90170">
            <a:normAutofit/>
          </a:bodyPr>
          <a:p>
            <a:pPr algn="ctr" marL="0"/>
          </a:p>
        </p:txBody>
      </p:sp>
      <p:sp>
        <p:nvSpPr>
          <p:cNvPr name="AutoShape 4" id="4"/>
          <p:cNvSpPr/>
          <p:nvPr/>
        </p:nvSpPr>
        <p:spPr>
          <a:xfrm>
            <a:off x="6482748" y="1269008"/>
            <a:ext cx="4680000" cy="2520000"/>
          </a:xfrm>
          <a:prstGeom prst="roundRect">
            <a:avLst>
              <a:gd name="adj" fmla="val 5275"/>
            </a:avLst>
          </a:prstGeom>
          <a:solidFill>
            <a:srgbClr val="FFFFFF"/>
          </a:solidFill>
          <a:ln>
            <a:solidFill>
              <a:schemeClr val="accent1"/>
            </a:solidFill>
          </a:ln>
        </p:spPr>
        <p:txBody>
          <a:bodyPr vert="horz" anchor="ctr" tIns="46990" lIns="90170" bIns="46990" rIns="90170">
            <a:normAutofit/>
          </a:bodyPr>
          <a:p>
            <a:pPr algn="ctr" marL="0"/>
          </a:p>
        </p:txBody>
      </p:sp>
      <p:sp>
        <p:nvSpPr>
          <p:cNvPr name="AutoShape 5" id="5"/>
          <p:cNvSpPr/>
          <p:nvPr/>
        </p:nvSpPr>
        <p:spPr>
          <a:xfrm>
            <a:off x="1008380" y="4126529"/>
            <a:ext cx="4680000" cy="2520000"/>
          </a:xfrm>
          <a:prstGeom prst="roundRect">
            <a:avLst>
              <a:gd name="adj" fmla="val 5275"/>
            </a:avLst>
          </a:prstGeom>
          <a:solidFill>
            <a:srgbClr val="FFFFFF"/>
          </a:solidFill>
          <a:ln>
            <a:solidFill>
              <a:srgbClr val="4472C4"/>
            </a:solidFill>
          </a:ln>
        </p:spPr>
        <p:txBody>
          <a:bodyPr vert="horz" anchor="ctr" tIns="46990" lIns="90170" bIns="46990" rIns="90170">
            <a:normAutofit/>
          </a:bodyPr>
          <a:p>
            <a:pPr algn="ctr" marL="0"/>
          </a:p>
        </p:txBody>
      </p:sp>
      <p:sp>
        <p:nvSpPr>
          <p:cNvPr name="AutoShape 6" id="6"/>
          <p:cNvSpPr/>
          <p:nvPr/>
        </p:nvSpPr>
        <p:spPr>
          <a:xfrm>
            <a:off x="6473223" y="4126529"/>
            <a:ext cx="4680000" cy="2520000"/>
          </a:xfrm>
          <a:prstGeom prst="roundRect">
            <a:avLst>
              <a:gd name="adj" fmla="val 5275"/>
            </a:avLst>
          </a:prstGeom>
          <a:solidFill>
            <a:srgbClr val="FFFFFF"/>
          </a:solidFill>
          <a:ln>
            <a:solidFill>
              <a:srgbClr val="4472C4"/>
            </a:solidFill>
          </a:ln>
        </p:spPr>
        <p:txBody>
          <a:bodyPr vert="horz" anchor="ctr" tIns="46990" lIns="90170" bIns="46990" rIns="90170">
            <a:normAutofit/>
          </a:bodyPr>
          <a:p>
            <a:pPr algn="ctr" marL="0"/>
          </a:p>
        </p:txBody>
      </p:sp>
      <p:sp>
        <p:nvSpPr>
          <p:cNvPr name="TextBox 7" id="7"/>
          <p:cNvSpPr txBox="true"/>
          <p:nvPr/>
        </p:nvSpPr>
        <p:spPr>
          <a:xfrm>
            <a:off x="1146175" y="1344930"/>
            <a:ext cx="4404995" cy="535940"/>
          </a:xfrm>
          <a:prstGeom prst="rect">
            <a:avLst/>
          </a:prstGeom>
          <a:noFill/>
        </p:spPr>
        <p:txBody>
          <a:bodyPr anchor="ctr" rtlCol="false" vert="horz" wrap="square" tIns="46990" lIns="90170" bIns="46990" rIns="90170">
            <a:normAutofit/>
          </a:bodyPr>
          <a:lstStyle/>
          <a:p>
            <a:pPr algn="l" fontAlgn="auto" indent="0" marL="0">
              <a:lnSpc>
                <a:spcPct val="100000"/>
              </a:lnSpc>
              <a:defRPr/>
            </a:pPr>
            <a:r>
              <a:rPr lang="en-US" b="true" i="false" sz="2000" baseline="0" u="none">
                <a:solidFill>
                  <a:srgbClr val="4472C4"/>
                </a:solidFill>
                <a:latin typeface="思源黑体 Normal"/>
                <a:ea typeface="思源黑体 Normal"/>
              </a:rPr>
              <a:t>21 erprobte Referenzbeispiele</a:t>
            </a:r>
            <a:endParaRPr lang="en-US" sz="1100"/>
          </a:p>
        </p:txBody>
      </p:sp>
      <p:sp>
        <p:nvSpPr>
          <p:cNvPr name="TextBox 8" id="8"/>
          <p:cNvSpPr txBox="true"/>
          <p:nvPr/>
        </p:nvSpPr>
        <p:spPr>
          <a:xfrm>
            <a:off x="1146175" y="1880870"/>
            <a:ext cx="4404995" cy="1772285"/>
          </a:xfrm>
          <a:prstGeom prst="rect">
            <a:avLst/>
          </a:prstGeom>
          <a:noFill/>
        </p:spPr>
        <p:txBody>
          <a:bodyPr anchor="t" rtlCol="false" vert="horz" wrap="square" tIns="46990" lIns="90170" bIns="46990" rIns="90170">
            <a:normAutofit/>
          </a:bodyPr>
          <a:lstStyle/>
          <a:p>
            <a:pPr algn="l" fontAlgn="auto" indent="0" marL="0">
              <a:lnSpc>
                <a:spcPct val="150000"/>
              </a:lnSpc>
              <a:defRPr/>
            </a:pPr>
            <a:r>
              <a:rPr lang="en-US" b="false" i="false" sz="1400" baseline="0" u="none">
                <a:solidFill>
                  <a:srgbClr val="333333"/>
                </a:solidFill>
                <a:latin typeface="思源黑体 Normal"/>
                <a:ea typeface="思源黑体 Normal"/>
              </a:rPr>
              <a:t>Eine Sammlung vielfältiger Beispiele zur Integration von Future Skills.</a:t>
            </a:r>
            <a:endParaRPr lang="en-US" sz="1100"/>
          </a:p>
        </p:txBody>
      </p:sp>
      <p:sp>
        <p:nvSpPr>
          <p:cNvPr name="TextBox 9" id="9"/>
          <p:cNvSpPr txBox="true"/>
          <p:nvPr/>
        </p:nvSpPr>
        <p:spPr>
          <a:xfrm>
            <a:off x="1146810" y="4232910"/>
            <a:ext cx="4404995" cy="535940"/>
          </a:xfrm>
          <a:prstGeom prst="rect">
            <a:avLst/>
          </a:prstGeom>
          <a:noFill/>
        </p:spPr>
        <p:txBody>
          <a:bodyPr anchor="ctr" rtlCol="false" vert="horz" wrap="square" tIns="46990" lIns="90170" bIns="46990" rIns="90170">
            <a:normAutofit/>
          </a:bodyPr>
          <a:lstStyle/>
          <a:p>
            <a:pPr algn="l" fontAlgn="auto" indent="0" marL="0">
              <a:lnSpc>
                <a:spcPct val="100000"/>
              </a:lnSpc>
              <a:defRPr/>
            </a:pPr>
            <a:r>
              <a:rPr lang="en-US" b="true" i="false" sz="2000" baseline="0" u="none">
                <a:solidFill>
                  <a:srgbClr val="4472C4"/>
                </a:solidFill>
                <a:latin typeface="思源黑体 Normal"/>
                <a:ea typeface="思源黑体 Normal"/>
              </a:rPr>
              <a:t>Geschulte Weiterbildner</a:t>
            </a:r>
            <a:endParaRPr lang="en-US" sz="1100"/>
          </a:p>
        </p:txBody>
      </p:sp>
      <p:sp>
        <p:nvSpPr>
          <p:cNvPr name="TextBox 10" id="10"/>
          <p:cNvSpPr txBox="true"/>
          <p:nvPr/>
        </p:nvSpPr>
        <p:spPr>
          <a:xfrm>
            <a:off x="1146810" y="4768850"/>
            <a:ext cx="4404995" cy="1772285"/>
          </a:xfrm>
          <a:prstGeom prst="rect">
            <a:avLst/>
          </a:prstGeom>
          <a:noFill/>
        </p:spPr>
        <p:txBody>
          <a:bodyPr anchor="t" rtlCol="false" vert="horz" wrap="square" tIns="46990" lIns="90170" bIns="46990" rIns="90170">
            <a:normAutofit/>
          </a:bodyPr>
          <a:lstStyle/>
          <a:p>
            <a:pPr algn="l" fontAlgn="auto" indent="0" marL="0">
              <a:lnSpc>
                <a:spcPct val="150000"/>
              </a:lnSpc>
              <a:defRPr/>
            </a:pPr>
            <a:r>
              <a:rPr lang="en-US" b="false" i="false" sz="1400" baseline="0" u="none">
                <a:solidFill>
                  <a:srgbClr val="333333"/>
                </a:solidFill>
                <a:latin typeface="思源黑体 Normal"/>
                <a:ea typeface="思源黑体 Normal"/>
              </a:rPr>
              <a:t>Verbesserung der Kompetenzen von bsw-Mitarbeitern und externen Dozenten.</a:t>
            </a:r>
            <a:endParaRPr lang="en-US" sz="1100"/>
          </a:p>
        </p:txBody>
      </p:sp>
      <p:sp>
        <p:nvSpPr>
          <p:cNvPr name="TextBox 11" id="11"/>
          <p:cNvSpPr txBox="true"/>
          <p:nvPr/>
        </p:nvSpPr>
        <p:spPr>
          <a:xfrm>
            <a:off x="6620510" y="1344930"/>
            <a:ext cx="4404995" cy="535940"/>
          </a:xfrm>
          <a:prstGeom prst="rect">
            <a:avLst/>
          </a:prstGeom>
          <a:noFill/>
        </p:spPr>
        <p:txBody>
          <a:bodyPr anchor="ctr" rtlCol="false" vert="horz" wrap="square" tIns="46990" lIns="90170" bIns="46990" rIns="90170">
            <a:normAutofit/>
          </a:bodyPr>
          <a:lstStyle/>
          <a:p>
            <a:pPr algn="l" fontAlgn="auto" indent="0" marL="0">
              <a:lnSpc>
                <a:spcPct val="100000"/>
              </a:lnSpc>
              <a:defRPr/>
            </a:pPr>
            <a:r>
              <a:rPr lang="en-US" b="true" i="false" sz="2000" baseline="0" u="none">
                <a:solidFill>
                  <a:srgbClr val="4472C4"/>
                </a:solidFill>
                <a:latin typeface="思源黑体 Normal"/>
                <a:ea typeface="思源黑体 Normal"/>
              </a:rPr>
              <a:t>Kostenloses WBT</a:t>
            </a:r>
            <a:endParaRPr lang="en-US" sz="1100"/>
          </a:p>
        </p:txBody>
      </p:sp>
      <p:sp>
        <p:nvSpPr>
          <p:cNvPr name="TextBox 12" id="12"/>
          <p:cNvSpPr txBox="true"/>
          <p:nvPr/>
        </p:nvSpPr>
        <p:spPr>
          <a:xfrm>
            <a:off x="6620510" y="1880870"/>
            <a:ext cx="4404995" cy="1772285"/>
          </a:xfrm>
          <a:prstGeom prst="rect">
            <a:avLst/>
          </a:prstGeom>
          <a:noFill/>
        </p:spPr>
        <p:txBody>
          <a:bodyPr anchor="t" rtlCol="false" vert="horz" wrap="square" tIns="46990" lIns="90170" bIns="46990" rIns="90170">
            <a:normAutofit/>
          </a:bodyPr>
          <a:lstStyle/>
          <a:p>
            <a:pPr algn="l" fontAlgn="auto" indent="0" marL="0">
              <a:lnSpc>
                <a:spcPct val="150000"/>
              </a:lnSpc>
              <a:defRPr/>
            </a:pPr>
            <a:r>
              <a:rPr lang="en-US" b="false" i="false" sz="1400" baseline="0" u="none">
                <a:solidFill>
                  <a:srgbClr val="333333"/>
                </a:solidFill>
                <a:latin typeface="思源黑体 Normal"/>
                <a:ea typeface="思源黑体 Normal"/>
              </a:rPr>
              <a:t>Ein frei zugängliches Lernangebot für alle sächsischen Weiterbildner.</a:t>
            </a:r>
            <a:endParaRPr lang="en-US" sz="1100"/>
          </a:p>
        </p:txBody>
      </p:sp>
      <p:sp>
        <p:nvSpPr>
          <p:cNvPr name="TextBox 13" id="13"/>
          <p:cNvSpPr txBox="true"/>
          <p:nvPr/>
        </p:nvSpPr>
        <p:spPr>
          <a:xfrm>
            <a:off x="6611620" y="4232910"/>
            <a:ext cx="4404995" cy="535940"/>
          </a:xfrm>
          <a:prstGeom prst="rect">
            <a:avLst/>
          </a:prstGeom>
          <a:noFill/>
        </p:spPr>
        <p:txBody>
          <a:bodyPr anchor="ctr" rtlCol="false" vert="horz" wrap="square" tIns="46990" lIns="90170" bIns="46990" rIns="90170">
            <a:normAutofit/>
          </a:bodyPr>
          <a:lstStyle/>
          <a:p>
            <a:pPr algn="l" fontAlgn="auto" indent="0" marL="0">
              <a:lnSpc>
                <a:spcPct val="100000"/>
              </a:lnSpc>
              <a:defRPr/>
            </a:pPr>
            <a:r>
              <a:rPr lang="en-US" b="true" i="false" sz="2000" baseline="0" u="none">
                <a:solidFill>
                  <a:srgbClr val="4472C4"/>
                </a:solidFill>
                <a:latin typeface="思源黑体 Normal"/>
                <a:ea typeface="思源黑体 Normal"/>
              </a:rPr>
              <a:t>Praktische Hilfestellungen</a:t>
            </a:r>
            <a:endParaRPr lang="en-US" sz="1100"/>
          </a:p>
        </p:txBody>
      </p:sp>
      <p:sp>
        <p:nvSpPr>
          <p:cNvPr name="TextBox 14" id="14"/>
          <p:cNvSpPr txBox="true"/>
          <p:nvPr/>
        </p:nvSpPr>
        <p:spPr>
          <a:xfrm>
            <a:off x="6611620" y="4768850"/>
            <a:ext cx="4404995" cy="1772285"/>
          </a:xfrm>
          <a:prstGeom prst="rect">
            <a:avLst/>
          </a:prstGeom>
          <a:noFill/>
        </p:spPr>
        <p:txBody>
          <a:bodyPr anchor="t" rtlCol="false" vert="horz" wrap="square" tIns="46990" lIns="90170" bIns="46990" rIns="90170">
            <a:normAutofit/>
          </a:bodyPr>
          <a:lstStyle/>
          <a:p>
            <a:pPr algn="l" fontAlgn="auto" indent="0" marL="0">
              <a:lnSpc>
                <a:spcPct val="150000"/>
              </a:lnSpc>
              <a:defRPr/>
            </a:pPr>
            <a:r>
              <a:rPr lang="en-US" b="false" i="false" sz="1400" baseline="0" u="none">
                <a:solidFill>
                  <a:srgbClr val="333333"/>
                </a:solidFill>
                <a:latin typeface="思源黑体 Normal"/>
                <a:ea typeface="思源黑体 Normal"/>
              </a:rPr>
              <a:t>Checklisten, Handreichungen und methodische Leitfäden für die Praxis.</a:t>
            </a:r>
            <a:endParaRPr lang="en-US" sz="1100"/>
          </a:p>
        </p:txBody>
      </p:sp>
      <p:sp>
        <p:nvSpPr>
          <p:cNvPr name="Freeform 15" id="15"/>
          <p:cNvSpPr/>
          <p:nvPr/>
        </p:nvSpPr>
        <p:spPr>
          <a:xfrm>
            <a:off x="0" y="320040"/>
            <a:ext cx="685165" cy="718820"/>
          </a:xfrm>
          <a:custGeom>
            <a:avLst/>
            <a:gdLst/>
            <a:ahLst/>
            <a:cxnLst/>
            <a:rect r="r" b="b" t="t" l="l"/>
            <a:pathLst>
              <a:path w="461590" h="406400" stroke="true" fill="norm" extrusionOk="true">
                <a:moveTo>
                  <a:pt x="258390" y="0"/>
                </a:moveTo>
                <a:lnTo>
                  <a:pt x="0" y="0"/>
                </a:lnTo>
                <a:lnTo>
                  <a:pt x="0" y="406400"/>
                </a:lnTo>
                <a:lnTo>
                  <a:pt x="258390" y="406400"/>
                </a:lnTo>
                <a:lnTo>
                  <a:pt x="461590" y="203200"/>
                </a:lnTo>
                <a:lnTo>
                  <a:pt x="258390" y="0"/>
                </a:lnTo>
                <a:close/>
              </a:path>
            </a:pathLst>
          </a:custGeom>
          <a:solidFill>
            <a:srgbClr val="4472C4"/>
          </a:solidFill>
        </p:spPr>
      </p:sp>
      <p:sp>
        <p:nvSpPr>
          <p:cNvPr name="TextBox 16" id="16"/>
          <p:cNvSpPr txBox="true"/>
          <p:nvPr/>
        </p:nvSpPr>
        <p:spPr>
          <a:xfrm>
            <a:off x="781050" y="319405"/>
            <a:ext cx="10800000" cy="720090"/>
          </a:xfrm>
          <a:prstGeom prst="rect">
            <a:avLst/>
          </a:prstGeom>
        </p:spPr>
        <p:txBody>
          <a:bodyPr anchor="ctr" rtlCol="false" vert="horz" wrap="square" tIns="46990" lIns="90170" bIns="46990" rIns="90170">
            <a:normAutofit/>
          </a:bodyPr>
          <a:lstStyle/>
          <a:p>
            <a:pPr algn="l" fontAlgn="auto" indent="0" marL="0">
              <a:lnSpc>
                <a:spcPct val="100000"/>
              </a:lnSpc>
              <a:defRPr/>
            </a:pPr>
            <a:r>
              <a:rPr lang="en-US" b="true" i="false" sz="3200" baseline="0" u="none">
                <a:ln/>
                <a:solidFill>
                  <a:srgbClr val="4472C4"/>
                </a:solidFill>
                <a:latin typeface="思源黑体 Normal"/>
                <a:ea typeface="思源黑体 Normal"/>
              </a:rPr>
              <a:t>Konkrete Ergebnisse</a:t>
            </a:r>
            <a:endParaRPr lang="en-US" sz="1100"/>
          </a:p>
        </p:txBody>
      </p:sp>
    </p:spTree>
  </p:cSld>
  <p:clrMapOvr>
    <a:masterClrMapping/>
  </p:clrMapOvr>
  <p:transition spd="slow">
    <p:wedge/>
  </p:transition>
  <p:timing>
    <p:tnLst>
      <p:par>
        <p:cTn id="46223" dur="indefinite" repeatCount="1000" spd="100%" accel="0%" decel="0%" restart="never" nodeType="tmRoot">
          <p:childTnLst>
            <p:seq concurrent="true" nextAc="seek">
              <p:cTn id="46224" dur="indefinite" repeatCount="1000" spd="100%" accel="0%" decel="0%" nodeType="mainSeq">
                <p:childTnLst>
                  <p:par>
                    <p:cTn id="46225" repeatCount="1000" spd="100%" accel="0%" decel="0%" fill="hold">
                      <p:stCondLst>
                        <p:cond delay="indefinite"/>
                        <p:cond evt="onBegin" delay="0">
                          <p:tn val="46224"/>
                        </p:cond>
                      </p:stCondLst>
                      <p:childTnLst>
                        <p:par>
                          <p:cTn id="46226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46227" presetID="22" presetClass="entr" presetSubtype="2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wipe(right)" transition="in">
                                      <p:cBhvr>
                                        <p:cTn id="46228" dur="500" repeatCount="1000" spd="100%" accel="0%" decel="0%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229" dur="5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30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46231" presetID="45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33" dur="1000" repeatCount="1000" spd="100%" accel="0%" decel="0%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.0"/>
                                          </p:val>
                                        </p:tav>
                                        <p:tav fmla=""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34" dur="1000" repeatCount="1000" spd="100%" accel="0%" decel="0%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id="46232" dur="1000" repeatCount="1000" spd="100%" accel="0%" decel="0%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235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36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46237" presetID="23" presetClass="entr" presetSubtype="16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38" dur="500" repeatCount="1000" spd="100%" accel="0%" decel="0%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fltVal val="0.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39" dur="500" repeatCount="1000" spd="100%" accel="0%" decel="0%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fltVal val="0.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240" dur="1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41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46242" presetID="19" presetClass="entr" presetSubtype="1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43" dur="2000" repeatCount="1000" spd="100%" accel="0%" decel="0%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.0"/>
                                          </p:val>
                                        </p:tav>
                                        <p:tav fmla=""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44" dur="2000" repeatCount="1000" spd="100%" accel="0%" decel="0%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245" dur="2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46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46247" presetID="19" presetClass="entr" presetSubtype="5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48" dur="2000" repeatCount="1000" spd="100%" accel="0%" decel="0%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49" dur="2000" repeatCount="1000" spd="100%" accel="0%" decel="0%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#ppt_h*sin(2.5*pi*$)" tm="0">
                                          <p:val>
                                            <p:fltVal val="0.0"/>
                                          </p:val>
                                        </p:tav>
                                        <p:tav fmla=""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250" dur="2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51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46252" presetID="13" presetClass="entr" presetSubtype="32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plus(out)" transition="in">
                                      <p:cBhvr>
                                        <p:cTn id="46253" dur="1000" repeatCount="1000" spd="100%" accel="0%" decel="0%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254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55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46256" presetID="14" presetClass="entr" presetSubtype="5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randombar(vertical)" transition="in">
                                      <p:cBhvr>
                                        <p:cTn id="46257" dur="1000" repeatCount="1000" spd="100%" accel="0%" decel="0%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258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59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46260" presetID="2" presetClass="entr" presetSubtype="1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261" dur="1000" repeatCount="1000" spd="100%" accel="0%" decel="0%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262" dur="1000" repeatCount="1000" spd="100%" accel="0%" decel="0%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-#ppt_h/2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263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64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46265" presetID="10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>
                                        <p:cTn id="46266" dur="1000" repeatCount="1000" spd="100%" accel="0%" decel="0%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267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rotWithShape="true">
          <a:blip r:embed="rId2"/>
          <a:stretch>
            <a:fillRect t="0" l="0" b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6447790" y="1684655"/>
            <a:ext cx="5207000" cy="2124000"/>
          </a:xfrm>
          <a:prstGeom prst="roundRect">
            <a:avLst>
              <a:gd name="adj" fmla="val 8000"/>
            </a:avLst>
          </a:prstGeom>
          <a:blipFill rotWithShape="true">
            <a:blip r:embed="rId3"/>
            <a:srcRect/>
            <a:stretch>
              <a:fillRect t="-32871" l="0" b="-32476" r="0"/>
            </a:stretch>
          </a:blipFill>
          <a:ln cap="flat" cmpd="sng">
            <a:noFill/>
            <a:prstDash val="solid"/>
            <a:miter lim="800000"/>
          </a:ln>
          <a:effectLst>
            <a:outerShdw algn="t" blurRad="127000" dir="5400000" dist="63500" rotWithShape="false">
              <a:schemeClr val="tx2">
                <a:alpha val="20000"/>
              </a:schemeClr>
            </a:outerShdw>
          </a:effectLst>
        </p:spPr>
        <p:txBody>
          <a:bodyPr vert="horz" rot="0" anchor="ctr" wrap="square" tIns="46990" lIns="90170" bIns="46990" rIns="90170">
            <a:normAutofit/>
          </a:bodyPr>
          <a:p>
            <a:pPr algn="ctr" marL="0"/>
          </a:p>
        </p:txBody>
      </p:sp>
      <p:sp>
        <p:nvSpPr>
          <p:cNvPr name="AutoShape 3" id="3"/>
          <p:cNvSpPr/>
          <p:nvPr/>
        </p:nvSpPr>
        <p:spPr>
          <a:xfrm>
            <a:off x="781050" y="2128085"/>
            <a:ext cx="5435600" cy="1692000"/>
          </a:xfrm>
          <a:prstGeom prst="rect">
            <a:avLst/>
          </a:prstGeom>
          <a:noFill/>
          <a:ln>
            <a:noFill/>
          </a:ln>
        </p:spPr>
        <p:txBody>
          <a:bodyPr vert="horz" anchor="t" wrap="square" tIns="46990" lIns="90170" bIns="46990" rIns="90170">
            <a:normAutofit/>
          </a:bodyPr>
          <a:p>
            <a:pPr fontAlgn="auto" algn="l" indent="0" marL="0">
              <a:lnSpc>
                <a:spcPct val="150000"/>
              </a:lnSpc>
            </a:pPr>
            <a:r>
              <a:rPr lang="en-US" b="false" i="false" sz="1500" baseline="0" u="none">
                <a:solidFill>
                  <a:srgbClr val="262626"/>
                </a:solidFill>
                <a:latin typeface="思源黑体 Normal"/>
                <a:ea typeface="思源黑体 Normal"/>
              </a:rPr>
              <a:t>Die Ergebnisse des Projekts sind 3 Jahre nach Projektende kostenfrei zugänglich.</a:t>
            </a:r>
          </a:p>
        </p:txBody>
      </p:sp>
      <p:sp>
        <p:nvSpPr>
          <p:cNvPr name="TextBox 4" id="4"/>
          <p:cNvSpPr txBox="true"/>
          <p:nvPr/>
        </p:nvSpPr>
        <p:spPr>
          <a:xfrm>
            <a:off x="781050" y="1684655"/>
            <a:ext cx="5435600" cy="432000"/>
          </a:xfrm>
          <a:prstGeom prst="rect">
            <a:avLst/>
          </a:prstGeom>
          <a:noFill/>
          <a:ln>
            <a:noFill/>
          </a:ln>
        </p:spPr>
        <p:txBody>
          <a:bodyPr anchor="ctr" rtlCol="false" vert="horz" wrap="square" tIns="46990" lIns="90170" bIns="46990" rIns="90170">
            <a:normAutofit/>
          </a:bodyPr>
          <a:lstStyle/>
          <a:p>
            <a:pPr algn="l" fontAlgn="auto" indent="0" marL="0">
              <a:lnSpc>
                <a:spcPct val="90000"/>
              </a:lnSpc>
              <a:defRPr/>
            </a:pPr>
            <a:r>
              <a:rPr lang="en-US" b="true" i="false" sz="2000" baseline="0" u="none">
                <a:solidFill>
                  <a:srgbClr val="4472C4"/>
                </a:solidFill>
                <a:latin typeface="思源黑体 Normal"/>
                <a:ea typeface="思源黑体 Normal"/>
              </a:rPr>
              <a:t>Ergebnisse bleiben frei verfügbar</a:t>
            </a:r>
            <a:endParaRPr lang="en-US" sz="1100"/>
          </a:p>
        </p:txBody>
      </p:sp>
      <p:sp>
        <p:nvSpPr>
          <p:cNvPr name="AutoShape 5" id="5"/>
          <p:cNvSpPr/>
          <p:nvPr/>
        </p:nvSpPr>
        <p:spPr>
          <a:xfrm>
            <a:off x="6447790" y="3953375"/>
            <a:ext cx="5207000" cy="2124000"/>
          </a:xfrm>
          <a:prstGeom prst="roundRect">
            <a:avLst>
              <a:gd name="adj" fmla="val 8000"/>
            </a:avLst>
          </a:prstGeom>
          <a:blipFill>
            <a:blip r:embed="rId4"/>
            <a:srcRect/>
            <a:stretch>
              <a:fillRect t="-33066" l="0" b="-32669" r="0"/>
            </a:stretch>
          </a:blipFill>
          <a:ln cap="flat" cmpd="sng">
            <a:noFill/>
            <a:prstDash val="solid"/>
            <a:miter lim="800000"/>
          </a:ln>
          <a:effectLst>
            <a:outerShdw algn="t" blurRad="127000" dir="5400000" dist="63500" rotWithShape="false">
              <a:schemeClr val="tx2">
                <a:alpha val="20000"/>
              </a:schemeClr>
            </a:outerShdw>
          </a:effectLst>
        </p:spPr>
        <p:txBody>
          <a:bodyPr vert="horz" rot="0" anchor="ctr" wrap="square" tIns="46990" lIns="90170" bIns="46990" rIns="90170">
            <a:normAutofit/>
          </a:bodyPr>
          <a:p>
            <a:pPr algn="ctr" marL="0"/>
          </a:p>
        </p:txBody>
      </p:sp>
      <p:sp>
        <p:nvSpPr>
          <p:cNvPr name="AutoShape 6" id="6"/>
          <p:cNvSpPr/>
          <p:nvPr/>
        </p:nvSpPr>
        <p:spPr>
          <a:xfrm>
            <a:off x="781050" y="4385375"/>
            <a:ext cx="5435600" cy="1692000"/>
          </a:xfrm>
          <a:prstGeom prst="rect">
            <a:avLst/>
          </a:prstGeom>
          <a:noFill/>
          <a:ln>
            <a:noFill/>
          </a:ln>
        </p:spPr>
        <p:txBody>
          <a:bodyPr vert="horz" anchor="t" wrap="square" tIns="46990" lIns="90170" bIns="46990" rIns="90170">
            <a:normAutofit/>
          </a:bodyPr>
          <a:p>
            <a:pPr fontAlgn="auto" algn="l" indent="0" marL="0">
              <a:lnSpc>
                <a:spcPct val="150000"/>
              </a:lnSpc>
            </a:pPr>
            <a:r>
              <a:rPr lang="en-US" b="false" i="false" sz="1500" baseline="0" u="none">
                <a:solidFill>
                  <a:srgbClr val="262626"/>
                </a:solidFill>
                <a:latin typeface="思源黑体 Normal"/>
                <a:ea typeface="思源黑体 Normal"/>
              </a:rPr>
              <a:t>Das Projekt dient als Beispiel für ESF-Förderung und kann übertragen werden.</a:t>
            </a:r>
          </a:p>
        </p:txBody>
      </p:sp>
      <p:sp>
        <p:nvSpPr>
          <p:cNvPr name="TextBox 7" id="7"/>
          <p:cNvSpPr txBox="true"/>
          <p:nvPr/>
        </p:nvSpPr>
        <p:spPr>
          <a:xfrm>
            <a:off x="781050" y="3953375"/>
            <a:ext cx="5435600" cy="432000"/>
          </a:xfrm>
          <a:prstGeom prst="rect">
            <a:avLst/>
          </a:prstGeom>
          <a:noFill/>
          <a:ln>
            <a:noFill/>
          </a:ln>
        </p:spPr>
        <p:txBody>
          <a:bodyPr anchor="ctr" rtlCol="false" vert="horz" wrap="square" tIns="46990" lIns="90170" bIns="46990" rIns="90170">
            <a:normAutofit/>
          </a:bodyPr>
          <a:lstStyle/>
          <a:p>
            <a:pPr algn="l" fontAlgn="auto" indent="0" marL="0">
              <a:lnSpc>
                <a:spcPct val="90000"/>
              </a:lnSpc>
              <a:defRPr/>
            </a:pPr>
            <a:r>
              <a:rPr lang="en-US" b="true" i="false" sz="2000" baseline="0" u="none">
                <a:solidFill>
                  <a:srgbClr val="4472C4"/>
                </a:solidFill>
                <a:latin typeface="思源黑体 Normal"/>
                <a:ea typeface="思源黑体 Normal"/>
              </a:rPr>
              <a:t>Transfer in die Bildungslandschaft</a:t>
            </a:r>
            <a:endParaRPr lang="en-US" sz="1100"/>
          </a:p>
        </p:txBody>
      </p:sp>
      <p:sp>
        <p:nvSpPr>
          <p:cNvPr name="TextBox 8" id="8"/>
          <p:cNvSpPr txBox="true"/>
          <p:nvPr/>
        </p:nvSpPr>
        <p:spPr>
          <a:xfrm>
            <a:off x="781050" y="319405"/>
            <a:ext cx="10800000" cy="720090"/>
          </a:xfrm>
          <a:prstGeom prst="rect">
            <a:avLst/>
          </a:prstGeom>
        </p:spPr>
        <p:txBody>
          <a:bodyPr anchor="ctr" rtlCol="false" vert="horz" wrap="square" tIns="46990" lIns="90170" bIns="46990" rIns="90170">
            <a:normAutofit/>
          </a:bodyPr>
          <a:lstStyle/>
          <a:p>
            <a:pPr algn="l" fontAlgn="auto" indent="0" marL="0">
              <a:lnSpc>
                <a:spcPct val="100000"/>
              </a:lnSpc>
              <a:defRPr/>
            </a:pPr>
            <a:r>
              <a:rPr lang="en-US" b="true" i="false" sz="3200" baseline="0" u="none">
                <a:ln/>
                <a:solidFill>
                  <a:srgbClr val="4472C4"/>
                </a:solidFill>
                <a:latin typeface="思源黑体 Normal"/>
                <a:ea typeface="思源黑体 Normal"/>
              </a:rPr>
              <a:t>Nachhaltigkeit von UpDate</a:t>
            </a:r>
            <a:endParaRPr lang="en-US" sz="1100"/>
          </a:p>
        </p:txBody>
      </p:sp>
      <p:sp>
        <p:nvSpPr>
          <p:cNvPr name="Freeform 9" id="9"/>
          <p:cNvSpPr/>
          <p:nvPr/>
        </p:nvSpPr>
        <p:spPr>
          <a:xfrm>
            <a:off x="0" y="320040"/>
            <a:ext cx="685165" cy="718820"/>
          </a:xfrm>
          <a:custGeom>
            <a:avLst/>
            <a:gdLst/>
            <a:ahLst/>
            <a:cxnLst/>
            <a:rect r="r" b="b" t="t" l="l"/>
            <a:pathLst>
              <a:path w="461590" h="406400" stroke="true" fill="norm" extrusionOk="true">
                <a:moveTo>
                  <a:pt x="258390" y="0"/>
                </a:moveTo>
                <a:lnTo>
                  <a:pt x="0" y="0"/>
                </a:lnTo>
                <a:lnTo>
                  <a:pt x="0" y="406400"/>
                </a:lnTo>
                <a:lnTo>
                  <a:pt x="258390" y="406400"/>
                </a:lnTo>
                <a:lnTo>
                  <a:pt x="461590" y="203200"/>
                </a:lnTo>
                <a:lnTo>
                  <a:pt x="258390" y="0"/>
                </a:lnTo>
                <a:close/>
              </a:path>
            </a:pathLst>
          </a:custGeom>
          <a:solidFill>
            <a:srgbClr val="4472C4"/>
          </a:solidFill>
        </p:spPr>
      </p:sp>
    </p:spTree>
  </p:cSld>
  <p:clrMapOvr>
    <a:masterClrMapping/>
  </p:clrMapOvr>
  <p:transition spd="slow">
    <p:checker dir="horz"/>
  </p:transition>
  <p:timing>
    <p:tnLst>
      <p:par>
        <p:cTn id="48938" dur="indefinite" repeatCount="1000" spd="100%" accel="0%" decel="0%" restart="never" nodeType="tmRoot">
          <p:childTnLst>
            <p:seq concurrent="true" nextAc="seek">
              <p:cTn id="48939" dur="indefinite" repeatCount="1000" spd="100%" accel="0%" decel="0%" nodeType="mainSeq">
                <p:childTnLst>
                  <p:par>
                    <p:cTn id="48940" repeatCount="1000" spd="100%" accel="0%" decel="0%" fill="hold">
                      <p:stCondLst>
                        <p:cond delay="indefinite"/>
                        <p:cond evt="onBegin" delay="0">
                          <p:tn val="48939"/>
                        </p:cond>
                      </p:stCondLst>
                      <p:childTnLst>
                        <p:par>
                          <p:cTn id="48941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48942" presetID="18" presetClass="entr" presetSubtype="6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strips(downRight)" transition="in">
                                      <p:cBhvr>
                                        <p:cTn id="48943" dur="500" repeatCount="1000" spd="100%" accel="0%" decel="0%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44" dur="5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45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48946" presetID="22" presetClass="entr" presetSubtype="4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wipe(down)" transition="in">
                                      <p:cBhvr>
                                        <p:cTn id="48947" dur="500" repeatCount="1000" spd="100%" accel="0%" decel="0%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48" dur="5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49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48950" presetID="7" presetClass="entr" presetSubtype="8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951" dur="2000" repeatCount="1000" spd="100%" accel="0%" decel="0%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-#ppt_w/2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952" dur="2000" repeatCount="1000" spd="100%" accel="0%" decel="0%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953" dur="2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54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48955" presetID="17" presetClass="entr" presetSubtype="8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956" dur="500" repeatCount="1000" spd="100%" accel="0%" decel="0%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957" dur="500" repeatCount="1000" spd="100%" accel="0%" decel="0%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958" dur="500" repeatCount="1000" spd="100%" accel="0%" decel="0%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fltVal val="0.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959" dur="500" repeatCount="1000" spd="100%" accel="0%" decel="0%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base">
                                        <p:cTn id="48960" dur="5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61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48962" presetID="2" presetClass="entr" presetSubtype="3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963" dur="1000" repeatCount="1000" spd="100%" accel="0%" decel="0%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1+#ppt_w/2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964" dur="1000" repeatCount="1000" spd="100%" accel="0%" decel="0%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-#ppt_h/2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965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66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48967" presetID="10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>
                                        <p:cTn id="48968" dur="1000" repeatCount="1000" spd="100%" accel="0%" decel="0%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69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70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48971" presetID="2" presetClass="entr" presetSubtype="2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972" dur="1000" repeatCount="1000" spd="100%" accel="0%" decel="0%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1+#ppt_w/2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973" dur="1000" repeatCount="1000" spd="100%" accel="0%" decel="0%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974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rotWithShape="true">
          <a:blip r:embed="rId2"/>
          <a:stretch>
            <a:fillRect t="0" l="0" b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>
            <a:off x="1292225" y="1948815"/>
            <a:ext cx="4130040" cy="724535"/>
          </a:xfrm>
          <a:prstGeom prst="rect">
            <a:avLst/>
          </a:prstGeom>
          <a:noFill/>
          <a:ln>
            <a:noFill/>
          </a:ln>
        </p:spPr>
        <p:txBody>
          <a:bodyPr anchor="ctr" rtlCol="false" vert="horz" tIns="45720" lIns="91440" bIns="45720" rIns="91440">
            <a:noAutofit/>
          </a:bodyPr>
          <a:lstStyle/>
          <a:p>
            <a:pPr algn="l" fontAlgn="auto" indent="0" marR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b="false" i="false" sz="4800" baseline="0" u="none">
                <a:ln/>
                <a:solidFill>
                  <a:srgbClr val="4472C4"/>
                </a:solidFill>
                <a:effectLst/>
                <a:latin typeface="思源黑体 Medium"/>
                <a:ea typeface="思源黑体 Medium"/>
              </a:rPr>
              <a:t>PART   07</a:t>
            </a:r>
            <a:endParaRPr lang="en-US" sz="1100"/>
          </a:p>
        </p:txBody>
      </p:sp>
      <p:sp>
        <p:nvSpPr>
          <p:cNvPr name="TextBox 3" id="3"/>
          <p:cNvSpPr txBox="true"/>
          <p:nvPr/>
        </p:nvSpPr>
        <p:spPr>
          <a:xfrm>
            <a:off x="1292225" y="2461260"/>
            <a:ext cx="6510655" cy="2367915"/>
          </a:xfrm>
          <a:prstGeom prst="rect">
            <a:avLst/>
          </a:prstGeom>
          <a:noFill/>
          <a:ln>
            <a:noFill/>
          </a:ln>
        </p:spPr>
        <p:txBody>
          <a:bodyPr anchor="ctr" rtlCol="false" vert="horz" tIns="45720" lIns="91440" bIns="45720" rIns="91440">
            <a:noAutofit/>
          </a:bodyPr>
          <a:lstStyle/>
          <a:p>
            <a:pPr algn="l" fontAlgn="auto" indent="0" marL="0"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en-US" b="false" i="false" sz="4800" spc="100" baseline="0" u="none">
                <a:solidFill>
                  <a:srgbClr val="4472C4"/>
                </a:solidFill>
                <a:latin typeface="思源黑体 Medium"/>
                <a:ea typeface="思源黑体 Medium"/>
              </a:rPr>
              <a:t>Finanzierung und Budget</a:t>
            </a:r>
            <a:endParaRPr lang="en-US" sz="1100"/>
          </a:p>
        </p:txBody>
      </p:sp>
    </p:spTree>
  </p:cSld>
  <p:clrMapOvr>
    <a:masterClrMapping/>
  </p:clrMapOvr>
  <p:transition spd="slow">
    <p:push dir="u"/>
  </p:transition>
  <p:timing>
    <p:tnLst>
      <p:par>
        <p:cTn id="50358" dur="indefinite" repeatCount="1000" spd="100%" accel="0%" decel="0%" restart="never" nodeType="tmRoot">
          <p:childTnLst>
            <p:seq concurrent="true" nextAc="seek">
              <p:cTn id="50359" dur="indefinite" repeatCount="1000" spd="100%" accel="0%" decel="0%" nodeType="mainSeq">
                <p:childTnLst>
                  <p:par>
                    <p:cTn id="50360" repeatCount="1000" spd="100%" accel="0%" decel="0%" fill="hold">
                      <p:stCondLst>
                        <p:cond delay="indefinite"/>
                        <p:cond evt="onBegin" delay="0">
                          <p:tn val="50359"/>
                        </p:cond>
                      </p:stCondLst>
                      <p:childTnLst>
                        <p:par>
                          <p:cTn id="50361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50362" presetID="24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to="" valueType="num">
                                      <p:cBhvr>
                                        <p:cTn id="50363" dur="1" repeatCount="1000" spd="100%" accel="0%" decel="0%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  <p:set>
                                      <p:cBhvr>
                                        <p:cTn id="50364" dur="1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65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50366" presetID="17" presetClass="entr" presetSubtype="1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367" dur="500" repeatCount="1000" spd="100%" accel="0%" decel="0%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fltVal val="0.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68" dur="500" repeatCount="1000" spd="100%" accel="0%" decel="0%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369" dur="5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rotWithShape="true">
          <a:blip r:embed="rId2"/>
          <a:stretch>
            <a:fillRect t="0" l="0" b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rot="7697511">
            <a:off x="7518101" y="3076646"/>
            <a:ext cx="4547187" cy="2296043"/>
          </a:xfrm>
          <a:custGeom>
            <a:avLst/>
            <a:gdLst/>
            <a:ahLst/>
            <a:cxnLst/>
            <a:rect r="r" b="b" t="t" l="l"/>
            <a:pathLst>
              <a:path w="2249936" h="1136076" stroke="true" fill="norm" extrusionOk="true">
                <a:moveTo>
                  <a:pt x="58" y="1136076"/>
                </a:moveTo>
                <a:cubicBezTo>
                  <a:pt x="-6169" y="514639"/>
                  <a:pt x="492725" y="6031"/>
                  <a:pt x="1113913" y="53"/>
                </a:cubicBezTo>
                <a:cubicBezTo>
                  <a:pt x="1735102" y="-5925"/>
                  <a:pt x="2243959" y="492720"/>
                  <a:pt x="2249937" y="1113909"/>
                </a:cubicBezTo>
              </a:path>
            </a:pathLst>
          </a:custGeom>
          <a:noFill/>
          <a:ln w="9525" cap="flat">
            <a:solidFill>
              <a:schemeClr val="accent1"/>
            </a:solidFill>
            <a:prstDash val="solid"/>
            <a:miter lim="800000"/>
          </a:ln>
        </p:spPr>
        <p:txBody>
          <a:bodyPr vert="horz" anchor="ctr" tIns="45720" lIns="91440" bIns="45720" rIns="91440"/>
          <a:p>
            <a:pPr algn="l" marL="0"/>
          </a:p>
        </p:txBody>
      </p:sp>
      <p:sp>
        <p:nvSpPr>
          <p:cNvPr name="AutoShape 3" id="3"/>
          <p:cNvSpPr/>
          <p:nvPr/>
        </p:nvSpPr>
        <p:spPr>
          <a:xfrm rot="20405484">
            <a:off x="7361315" y="5194202"/>
            <a:ext cx="240930" cy="240930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txBody>
          <a:bodyPr vert="horz" anchor="ctr" tIns="45720" lIns="91440" bIns="45720" rIns="91440"/>
          <a:p>
            <a:pPr algn="ctr" marL="0"/>
          </a:p>
        </p:txBody>
      </p:sp>
      <p:sp>
        <p:nvSpPr>
          <p:cNvPr name="AutoShape 4" id="4"/>
          <p:cNvSpPr/>
          <p:nvPr/>
        </p:nvSpPr>
        <p:spPr>
          <a:xfrm rot="20405484">
            <a:off x="10230193" y="1655872"/>
            <a:ext cx="167489" cy="167489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txBody>
          <a:bodyPr vert="horz" anchor="ctr" tIns="45720" lIns="91440" bIns="45720" rIns="91440"/>
          <a:p>
            <a:pPr algn="ctr" marL="0"/>
          </a:p>
        </p:txBody>
      </p:sp>
      <p:pic>
        <p:nvPicPr>
          <p:cNvPr name="image71.jpeg" id="5"/>
          <p:cNvPicPr>
            <a:picLocks noChangeAspect="true"/>
          </p:cNvPicPr>
          <p:nvPr/>
        </p:nvPicPr>
        <p:blipFill rotWithShape="true">
          <a:blip r:embed="rId3"/>
          <a:srcRect l="16642" r="16642"/>
          <a:stretch>
            <a:fillRect t="0" l="0" b="0" r="0"/>
          </a:stretch>
        </p:blipFill>
        <p:spPr>
          <a:xfrm>
            <a:off x="7129539" y="1728813"/>
            <a:ext cx="3624483" cy="3624483"/>
          </a:xfrm>
          <a:custGeom>
            <a:pathLst>
              <a:path w="5263" h="5263" stroke="true" fill="norm" extrusionOk="true">
                <a:moveTo>
                  <a:pt x="2631" y="0"/>
                </a:moveTo>
                <a:cubicBezTo>
                  <a:pt x="4085" y="0"/>
                  <a:pt x="5263" y="1178"/>
                  <a:pt x="5263" y="2631"/>
                </a:cubicBezTo>
                <a:cubicBezTo>
                  <a:pt x="5263" y="4085"/>
                  <a:pt x="4085" y="5263"/>
                  <a:pt x="2631" y="5263"/>
                </a:cubicBezTo>
                <a:cubicBezTo>
                  <a:pt x="1178" y="5263"/>
                  <a:pt x="0" y="4085"/>
                  <a:pt x="0" y="2631"/>
                </a:cubicBezTo>
                <a:cubicBezTo>
                  <a:pt x="0" y="1178"/>
                  <a:pt x="1178" y="0"/>
                  <a:pt x="2631" y="0"/>
                </a:cubicBezTo>
                <a:close/>
              </a:path>
            </a:pathLst>
          </a:custGeom>
          <a:ln w="6350">
            <a:solidFill>
              <a:schemeClr val="tx1">
                <a:alpha val="20000"/>
                <a:lumMod val="40000"/>
                <a:lumOff val="60000"/>
              </a:schemeClr>
            </a:solidFill>
          </a:ln>
        </p:spPr>
      </p:pic>
      <p:sp>
        <p:nvSpPr>
          <p:cNvPr name="AutoShape 6" id="6"/>
          <p:cNvSpPr/>
          <p:nvPr/>
        </p:nvSpPr>
        <p:spPr>
          <a:xfrm>
            <a:off x="10771929" y="5468954"/>
            <a:ext cx="167489" cy="167489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txBody>
          <a:bodyPr vert="horz" anchor="ctr" tIns="45720" lIns="91440" bIns="45720" rIns="91440"/>
          <a:p>
            <a:pPr algn="ctr" marL="0"/>
          </a:p>
        </p:txBody>
      </p:sp>
      <p:grpSp>
        <p:nvGrpSpPr>
          <p:cNvPr name="Group 7" id="7"/>
          <p:cNvGrpSpPr/>
          <p:nvPr/>
        </p:nvGrpSpPr>
        <p:grpSpPr>
          <a:xfrm>
            <a:off x="828040" y="1834175"/>
            <a:ext cx="5039360" cy="3413760"/>
            <a:chOff x="1304" y="2888"/>
            <a:chExt cx="7936" cy="5376"/>
          </a:xfrm>
        </p:grpSpPr>
        <p:sp>
          <p:nvSpPr>
            <p:cNvPr name="TextBox 8" id="8"/>
            <p:cNvSpPr txBox="true"/>
            <p:nvPr/>
          </p:nvSpPr>
          <p:spPr>
            <a:xfrm>
              <a:off x="1304" y="3738"/>
              <a:ext cx="7937" cy="4526"/>
            </a:xfrm>
            <a:prstGeom prst="rect">
              <a:avLst/>
            </a:prstGeom>
          </p:spPr>
          <p:txBody>
            <a:bodyPr anchor="t" rtlCol="false" vert="horz" wrap="square" tIns="46990" lIns="90170" bIns="46990" rIns="90170">
              <a:normAutofit/>
            </a:bodyPr>
            <a:lstStyle/>
            <a:p>
              <a:pPr algn="just" fontAlgn="auto" indent="0" marL="0">
                <a:lnSpc>
                  <a:spcPct val="150000"/>
                </a:lnSpc>
                <a:defRPr/>
              </a:pPr>
              <a:r>
                <a:rPr lang="en-US" b="false" i="false" sz="1600" baseline="0" u="none">
                  <a:solidFill>
                    <a:srgbClr val="262626"/>
                  </a:solidFill>
                  <a:latin typeface="思源黑体 Normal"/>
                  <a:ea typeface="思源黑体 Normal"/>
                </a:rPr>
                <a:t>Die Kosten setzen sich aus Personal- und Sachkosten zusammen.</a:t>
              </a:r>
              <a:endParaRPr lang="en-US" sz="1100"/>
            </a:p>
          </p:txBody>
        </p:sp>
        <p:sp>
          <p:nvSpPr>
            <p:cNvPr name="TextBox 9" id="9"/>
            <p:cNvSpPr txBox="true"/>
            <p:nvPr/>
          </p:nvSpPr>
          <p:spPr>
            <a:xfrm>
              <a:off x="1304" y="2888"/>
              <a:ext cx="7937" cy="850"/>
            </a:xfrm>
            <a:prstGeom prst="rect">
              <a:avLst/>
            </a:prstGeom>
            <a:noFill/>
          </p:spPr>
          <p:txBody>
            <a:bodyPr anchor="ctr" rtlCol="false" vert="horz" wrap="square" tIns="46990" lIns="90170" bIns="46990" rIns="90170">
              <a:normAutofit/>
            </a:bodyPr>
            <a:lstStyle/>
            <a:p>
              <a:pPr algn="l" fontAlgn="auto" indent="0" marL="0">
                <a:lnSpc>
                  <a:spcPct val="110000"/>
                </a:lnSpc>
                <a:defRPr/>
              </a:pPr>
              <a:r>
                <a:rPr lang="en-US" b="true" i="false" sz="2000" baseline="0" u="none">
                  <a:solidFill>
                    <a:srgbClr val="4472C4"/>
                  </a:solidFill>
                  <a:latin typeface="思源黑体 Normal"/>
                  <a:ea typeface="思源黑体 Normal"/>
                </a:rPr>
                <a:t>655.301 €</a:t>
              </a:r>
              <a:endParaRPr lang="en-US" sz="1100"/>
            </a:p>
          </p:txBody>
        </p:sp>
      </p:grpSp>
      <p:sp>
        <p:nvSpPr>
          <p:cNvPr name="Freeform 10" id="10"/>
          <p:cNvSpPr/>
          <p:nvPr/>
        </p:nvSpPr>
        <p:spPr>
          <a:xfrm>
            <a:off x="0" y="320040"/>
            <a:ext cx="685165" cy="718820"/>
          </a:xfrm>
          <a:custGeom>
            <a:avLst/>
            <a:gdLst/>
            <a:ahLst/>
            <a:cxnLst/>
            <a:rect r="r" b="b" t="t" l="l"/>
            <a:pathLst>
              <a:path w="461590" h="406400" stroke="true" fill="norm" extrusionOk="true">
                <a:moveTo>
                  <a:pt x="258390" y="0"/>
                </a:moveTo>
                <a:lnTo>
                  <a:pt x="0" y="0"/>
                </a:lnTo>
                <a:lnTo>
                  <a:pt x="0" y="406400"/>
                </a:lnTo>
                <a:lnTo>
                  <a:pt x="258390" y="406400"/>
                </a:lnTo>
                <a:lnTo>
                  <a:pt x="461590" y="203200"/>
                </a:lnTo>
                <a:lnTo>
                  <a:pt x="258390" y="0"/>
                </a:lnTo>
                <a:close/>
              </a:path>
            </a:pathLst>
          </a:custGeom>
          <a:solidFill>
            <a:srgbClr val="4472C4"/>
          </a:solidFill>
        </p:spPr>
      </p:sp>
      <p:sp>
        <p:nvSpPr>
          <p:cNvPr name="TextBox 11" id="11"/>
          <p:cNvSpPr txBox="true"/>
          <p:nvPr/>
        </p:nvSpPr>
        <p:spPr>
          <a:xfrm>
            <a:off x="781050" y="319405"/>
            <a:ext cx="10800000" cy="720090"/>
          </a:xfrm>
          <a:prstGeom prst="rect">
            <a:avLst/>
          </a:prstGeom>
        </p:spPr>
        <p:txBody>
          <a:bodyPr anchor="ctr" rtlCol="false" vert="horz" wrap="square" tIns="46990" lIns="90170" bIns="46990" rIns="90170">
            <a:normAutofit/>
          </a:bodyPr>
          <a:lstStyle/>
          <a:p>
            <a:pPr algn="l" fontAlgn="auto" indent="0" marL="0">
              <a:lnSpc>
                <a:spcPct val="100000"/>
              </a:lnSpc>
              <a:defRPr/>
            </a:pPr>
            <a:r>
              <a:rPr lang="en-US" b="true" i="false" sz="3200" baseline="0" u="none">
                <a:ln/>
                <a:solidFill>
                  <a:srgbClr val="4472C4"/>
                </a:solidFill>
                <a:latin typeface="思源黑体 Normal"/>
                <a:ea typeface="思源黑体 Normal"/>
              </a:rPr>
              <a:t>Gesamtbudget</a:t>
            </a:r>
            <a:endParaRPr lang="en-US" sz="1100"/>
          </a:p>
        </p:txBody>
      </p:sp>
      <p:sp>
        <p:nvSpPr>
          <p:cNvPr name="AutoShape 12" id="12"/>
          <p:cNvSpPr/>
          <p:nvPr/>
        </p:nvSpPr>
        <p:spPr>
          <a:xfrm>
            <a:off x="6172573" y="771847"/>
            <a:ext cx="5538415" cy="5538415"/>
          </a:xfrm>
          <a:prstGeom prst="ellipse">
            <a:avLst/>
          </a:prstGeom>
          <a:noFill/>
          <a:ln w="9525">
            <a:solidFill>
              <a:schemeClr val="accent1"/>
            </a:solidFill>
          </a:ln>
        </p:spPr>
        <p:txBody>
          <a:bodyPr vert="horz" anchor="ctr" tIns="45720" lIns="91440" bIns="45720" rIns="91440"/>
          <a:p>
            <a:pPr algn="ctr" marL="0"/>
          </a:p>
        </p:txBody>
      </p:sp>
      <p:sp>
        <p:nvSpPr>
          <p:cNvPr name="AutoShape 13" id="13"/>
          <p:cNvSpPr/>
          <p:nvPr/>
        </p:nvSpPr>
        <p:spPr>
          <a:xfrm>
            <a:off x="6538384" y="1497281"/>
            <a:ext cx="582202" cy="582202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txBody>
          <a:bodyPr vert="horz" anchor="ctr" tIns="45720" lIns="91440" bIns="45720" rIns="91440"/>
          <a:p>
            <a:pPr algn="ctr" marL="0"/>
          </a:p>
        </p:txBody>
      </p:sp>
    </p:spTree>
  </p:cSld>
  <p:clrMapOvr>
    <a:masterClrMapping/>
  </p:clrMapOvr>
  <p:transition spd="fast">
    <p:cut/>
  </p:transition>
  <p:timing>
    <p:tnLst>
      <p:par>
        <p:cTn id="52488" dur="indefinite" repeatCount="1000" spd="100%" accel="0%" decel="0%" restart="never" nodeType="tmRoot">
          <p:childTnLst>
            <p:seq concurrent="true" nextAc="seek">
              <p:cTn id="52489" dur="indefinite" repeatCount="1000" spd="100%" accel="0%" decel="0%" nodeType="mainSeq">
                <p:childTnLst>
                  <p:par>
                    <p:cTn id="52490" repeatCount="1000" spd="100%" accel="0%" decel="0%" fill="hold">
                      <p:stCondLst>
                        <p:cond delay="indefinite"/>
                        <p:cond evt="onBegin" delay="0">
                          <p:tn val="52489"/>
                        </p:cond>
                      </p:stCondLst>
                      <p:childTnLst>
                        <p:par>
                          <p:cTn id="52491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52492" presetID="18" presetClass="entr" presetSubtype="12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strips(downLeft)" transition="in">
                                      <p:cBhvr>
                                        <p:cTn id="52493" dur="500" repeatCount="1000" spd="100%" accel="0%" decel="0%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494" dur="5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95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52496" presetID="14" presetClass="entr" presetSubtype="5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randombar(vertical)" transition="in">
                                      <p:cBhvr>
                                        <p:cTn id="52497" dur="1000" repeatCount="1000" spd="100%" accel="0%" decel="0%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498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99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52500" presetID="45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502" dur="1000" repeatCount="1000" spd="100%" accel="0%" decel="0%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.0"/>
                                          </p:val>
                                        </p:tav>
                                        <p:tav fmla=""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03" dur="1000" repeatCount="1000" spd="100%" accel="0%" decel="0%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id="52501" dur="1000" repeatCount="1000" spd="100%" accel="0%" decel="0%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504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05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52506" presetID="21" presetClass="entr" presetSubtype="8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wheel(8)" transition="in">
                                      <p:cBhvr>
                                        <p:cTn id="52507" dur="1000" repeatCount="1000" spd="100%" accel="0%" decel="0%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508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rotWithShape="true">
          <a:blip r:embed="rId2"/>
          <a:stretch>
            <a:fillRect t="0" l="0" b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6785610" y="1186180"/>
            <a:ext cx="4229735" cy="4746625"/>
            <a:chOff x="10686" y="1868"/>
            <a:chExt cx="6661" cy="7475"/>
          </a:xfrm>
        </p:grpSpPr>
        <p:sp>
          <p:nvSpPr>
            <p:cNvPr name="Freeform 3" id="3"/>
            <p:cNvSpPr/>
            <p:nvPr/>
          </p:nvSpPr>
          <p:spPr>
            <a:xfrm>
              <a:off x="10686" y="2682"/>
              <a:ext cx="6661" cy="6661"/>
            </a:xfrm>
            <a:custGeom>
              <a:avLst/>
              <a:gdLst/>
              <a:ahLst/>
              <a:cxnLst/>
              <a:rect r="r" b="b" t="t" l="l"/>
              <a:pathLst>
                <a:path w="3749402" h="3749402" stroke="true" fill="norm" extrusionOk="true">
                  <a:moveTo>
                    <a:pt x="0" y="0"/>
                  </a:moveTo>
                  <a:lnTo>
                    <a:pt x="3749402" y="0"/>
                  </a:lnTo>
                  <a:lnTo>
                    <a:pt x="3749402" y="3749402"/>
                  </a:lnTo>
                  <a:lnTo>
                    <a:pt x="3242443" y="3749402"/>
                  </a:lnTo>
                  <a:lnTo>
                    <a:pt x="3230680" y="3702351"/>
                  </a:lnTo>
                  <a:lnTo>
                    <a:pt x="2396290" y="3702351"/>
                  </a:lnTo>
                  <a:lnTo>
                    <a:pt x="2384527" y="3749402"/>
                  </a:lnTo>
                  <a:lnTo>
                    <a:pt x="2309755" y="3749402"/>
                  </a:lnTo>
                  <a:lnTo>
                    <a:pt x="2297992" y="3702351"/>
                  </a:lnTo>
                  <a:lnTo>
                    <a:pt x="1463602" y="3702351"/>
                  </a:lnTo>
                  <a:lnTo>
                    <a:pt x="1451839" y="3749402"/>
                  </a:lnTo>
                  <a:lnTo>
                    <a:pt x="1364875" y="3749402"/>
                  </a:lnTo>
                  <a:lnTo>
                    <a:pt x="1353112" y="3702351"/>
                  </a:lnTo>
                  <a:lnTo>
                    <a:pt x="518722" y="3702351"/>
                  </a:lnTo>
                  <a:lnTo>
                    <a:pt x="506959" y="3749402"/>
                  </a:lnTo>
                  <a:lnTo>
                    <a:pt x="0" y="3749402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5000"/>
                  </a:schemeClr>
                </a:gs>
                <a:gs pos="52000">
                  <a:schemeClr val="accent1">
                    <a:alpha val="0"/>
                  </a:schemeClr>
                </a:gs>
                <a:gs pos="100000">
                  <a:schemeClr val="accent1">
                    <a:alpha val="25000"/>
                  </a:schemeClr>
                </a:gs>
              </a:gsLst>
              <a:lin ang="2700000"/>
            </a:gradFill>
            <a:ln w="6350">
              <a:solidFill>
                <a:schemeClr val="accent1">
                  <a:alpha val="40000"/>
                </a:schemeClr>
              </a:solidFill>
            </a:ln>
          </p:spPr>
          <p:txBody>
            <a:bodyPr vert="horz" anchor="ctr" wrap="square" tIns="45720" lIns="91440" bIns="45720" rIns="91440">
              <a:noAutofit/>
            </a:bodyPr>
            <a:p>
              <a:pPr algn="ctr" marL="0"/>
            </a:p>
          </p:txBody>
        </p:sp>
        <p:pic>
          <p:nvPicPr>
            <p:cNvPr name="image77.jpeg" id="4"/>
            <p:cNvPicPr>
              <a:picLocks noChangeAspect="true"/>
            </p:cNvPicPr>
            <p:nvPr/>
          </p:nvPicPr>
          <p:blipFill>
            <a:blip r:embed="rId3"/>
            <a:srcRect l="11412" r="11412"/>
            <a:stretch>
              <a:fillRect/>
            </a:stretch>
          </p:blipFill>
          <p:spPr>
            <a:xfrm>
              <a:off x="11018" y="3099"/>
              <a:ext cx="5998" cy="5827"/>
            </a:xfrm>
            <a:custGeom>
              <a:pathLst>
                <a:path w="5133" h="4987" stroke="true" fill="norm" extrusionOk="true">
                  <a:moveTo>
                    <a:pt x="0" y="0"/>
                  </a:moveTo>
                  <a:lnTo>
                    <a:pt x="5133" y="0"/>
                  </a:lnTo>
                  <a:lnTo>
                    <a:pt x="5133" y="4987"/>
                  </a:lnTo>
                  <a:lnTo>
                    <a:pt x="0" y="4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gradFill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16200000"/>
              </a:gradFill>
            </a:ln>
          </p:spPr>
        </p:pic>
        <p:pic>
          <p:nvPicPr>
            <p:cNvPr name="image78.png" id="5"/>
            <p:cNvPicPr>
              <a:picLocks noChangeAspect="true"/>
            </p:cNvPicPr>
            <p:nvPr/>
          </p:nvPicPr>
          <p:blipFill>
            <a:blip r:embed="rId4">
              <a:duotone>
                <a:schemeClr val="accent1">
                  <a:satMod val="135000"/>
                  <a:shade val="45000"/>
                </a:schemeClr>
                <a:prstClr val="white"/>
              </a:duotone>
            </a:blip>
            <a:srcRect t="4167" b="9100"/>
            <a:stretch>
              <a:fillRect t="0" l="0" b="0" r="0"/>
            </a:stretch>
          </p:blipFill>
          <p:spPr>
            <a:xfrm>
              <a:off x="12018" y="1868"/>
              <a:ext cx="3768" cy="1545"/>
            </a:xfrm>
            <a:prstGeom prst="rect">
              <a:avLst/>
            </a:prstGeom>
          </p:spPr>
        </p:pic>
        <p:sp>
          <p:nvSpPr>
            <p:cNvPr name="Freeform 6" id="6"/>
            <p:cNvSpPr/>
            <p:nvPr/>
          </p:nvSpPr>
          <p:spPr>
            <a:xfrm>
              <a:off x="10694" y="2690"/>
              <a:ext cx="1352" cy="418"/>
            </a:xfrm>
            <a:custGeom>
              <a:avLst/>
              <a:gdLst/>
              <a:ahLst/>
              <a:cxnLst/>
              <a:rect r="r" b="b" t="t" l="l"/>
              <a:pathLst>
                <a:path w="1360968" h="457200" stroke="true" fill="norm" extrusionOk="true">
                  <a:moveTo>
                    <a:pt x="1360968" y="0"/>
                  </a:moveTo>
                  <a:lnTo>
                    <a:pt x="0" y="0"/>
                  </a:lnTo>
                  <a:lnTo>
                    <a:pt x="0" y="457200"/>
                  </a:lnTo>
                </a:path>
              </a:pathLst>
            </a:custGeom>
            <a:noFill/>
            <a:ln w="19050">
              <a:solidFill>
                <a:schemeClr val="accent1"/>
              </a:solidFill>
            </a:ln>
          </p:spPr>
          <p:txBody>
            <a:bodyPr vert="horz" anchor="ctr" tIns="45720" lIns="91440" bIns="45720" rIns="91440"/>
            <a:p>
              <a:pPr fontAlgn="auto" algn="ctr" indent="0" marR="0" mar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</a:p>
          </p:txBody>
        </p:sp>
        <p:sp>
          <p:nvSpPr>
            <p:cNvPr name="AutoShape 7" id="7"/>
            <p:cNvSpPr/>
            <p:nvPr/>
          </p:nvSpPr>
          <p:spPr>
            <a:xfrm flipH="true" rot="10800000">
              <a:off x="10694" y="2690"/>
              <a:ext cx="264" cy="165"/>
            </a:xfrm>
            <a:prstGeom prst="triangle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vert="horz" anchor="ctr" tIns="45720" lIns="91440" bIns="45720" rIns="91440"/>
            <a:p>
              <a:pPr fontAlgn="auto" algn="ctr" indent="0" marR="0" mar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</a:p>
          </p:txBody>
        </p:sp>
        <p:cxnSp>
          <p:nvCxnSpPr>
            <p:cNvPr name="Connector 8" id="8"/>
            <p:cNvCxnSpPr/>
            <p:nvPr/>
          </p:nvCxnSpPr>
          <p:spPr>
            <a:xfrm>
              <a:off x="10725" y="2941"/>
              <a:ext cx="0" cy="124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</p:cxnSp>
        <p:sp>
          <p:nvSpPr>
            <p:cNvPr name="Freeform 9" id="9"/>
            <p:cNvSpPr/>
            <p:nvPr/>
          </p:nvSpPr>
          <p:spPr>
            <a:xfrm>
              <a:off x="11260" y="2647"/>
              <a:ext cx="394" cy="40"/>
            </a:xfrm>
            <a:custGeom>
              <a:avLst/>
              <a:gdLst/>
              <a:ahLst/>
              <a:cxnLst/>
              <a:rect r="r" b="b" t="t" l="l"/>
              <a:pathLst>
                <a:path w="220641" h="40720" stroke="true" fill="norm" extrusionOk="true">
                  <a:moveTo>
                    <a:pt x="149306" y="0"/>
                  </a:moveTo>
                  <a:lnTo>
                    <a:pt x="220641" y="39541"/>
                  </a:lnTo>
                  <a:lnTo>
                    <a:pt x="0" y="40720"/>
                  </a:lnTo>
                  <a:lnTo>
                    <a:pt x="22194" y="680"/>
                  </a:lnTo>
                  <a:lnTo>
                    <a:pt x="1493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rot="0" anchor="ctr" wrap="square" tIns="45720" lIns="91440" bIns="45720" rIns="91440">
              <a:noAutofit/>
            </a:bodyPr>
            <a:p>
              <a:pPr algn="ctr" marL="0"/>
            </a:p>
          </p:txBody>
        </p:sp>
        <p:sp>
          <p:nvSpPr>
            <p:cNvPr name="Freeform 10" id="10"/>
            <p:cNvSpPr/>
            <p:nvPr/>
          </p:nvSpPr>
          <p:spPr>
            <a:xfrm flipV="true">
              <a:off x="16863" y="8918"/>
              <a:ext cx="471" cy="409"/>
            </a:xfrm>
            <a:custGeom>
              <a:avLst/>
              <a:gdLst/>
              <a:ahLst/>
              <a:cxnLst/>
              <a:rect r="r" b="b" t="t" l="l"/>
              <a:pathLst>
                <a:path w="571" h="409" stroke="true" fill="norm" extrusionOk="true">
                  <a:moveTo>
                    <a:pt x="0" y="0"/>
                  </a:moveTo>
                  <a:lnTo>
                    <a:pt x="571" y="0"/>
                  </a:lnTo>
                  <a:lnTo>
                    <a:pt x="569" y="409"/>
                  </a:lnTo>
                </a:path>
              </a:pathLst>
            </a:custGeom>
            <a:noFill/>
            <a:ln w="22225">
              <a:solidFill>
                <a:schemeClr val="accent1"/>
              </a:solidFill>
            </a:ln>
          </p:spPr>
          <p:txBody>
            <a:bodyPr vert="horz" anchor="ctr" tIns="45720" lIns="91440" bIns="45720" rIns="91440"/>
            <a:p>
              <a:pPr algn="ctr" marL="0"/>
            </a:p>
          </p:txBody>
        </p:sp>
        <p:sp>
          <p:nvSpPr>
            <p:cNvPr name="Freeform 11" id="11"/>
            <p:cNvSpPr/>
            <p:nvPr/>
          </p:nvSpPr>
          <p:spPr>
            <a:xfrm flipH="true" rot="10800000">
              <a:off x="11018" y="9053"/>
              <a:ext cx="1430" cy="97"/>
            </a:xfrm>
            <a:custGeom>
              <a:avLst/>
              <a:gdLst/>
              <a:ahLst/>
              <a:cxnLst/>
              <a:rect r="r" b="b" t="t" l="l"/>
              <a:pathLst>
                <a:path w="1430" h="97" stroke="true" fill="norm" extrusionOk="true">
                  <a:moveTo>
                    <a:pt x="0" y="97"/>
                  </a:moveTo>
                  <a:lnTo>
                    <a:pt x="24" y="0"/>
                  </a:lnTo>
                  <a:lnTo>
                    <a:pt x="101" y="0"/>
                  </a:lnTo>
                  <a:lnTo>
                    <a:pt x="77" y="97"/>
                  </a:lnTo>
                  <a:lnTo>
                    <a:pt x="0" y="97"/>
                  </a:lnTo>
                  <a:close/>
                  <a:moveTo>
                    <a:pt x="133" y="97"/>
                  </a:moveTo>
                  <a:lnTo>
                    <a:pt x="157" y="0"/>
                  </a:lnTo>
                  <a:lnTo>
                    <a:pt x="234" y="0"/>
                  </a:lnTo>
                  <a:lnTo>
                    <a:pt x="210" y="97"/>
                  </a:lnTo>
                  <a:lnTo>
                    <a:pt x="133" y="97"/>
                  </a:lnTo>
                  <a:close/>
                  <a:moveTo>
                    <a:pt x="266" y="97"/>
                  </a:moveTo>
                  <a:lnTo>
                    <a:pt x="290" y="0"/>
                  </a:lnTo>
                  <a:lnTo>
                    <a:pt x="367" y="0"/>
                  </a:lnTo>
                  <a:lnTo>
                    <a:pt x="343" y="97"/>
                  </a:lnTo>
                  <a:lnTo>
                    <a:pt x="266" y="97"/>
                  </a:lnTo>
                  <a:close/>
                  <a:moveTo>
                    <a:pt x="399" y="97"/>
                  </a:moveTo>
                  <a:lnTo>
                    <a:pt x="423" y="0"/>
                  </a:lnTo>
                  <a:lnTo>
                    <a:pt x="500" y="0"/>
                  </a:lnTo>
                  <a:lnTo>
                    <a:pt x="476" y="97"/>
                  </a:lnTo>
                  <a:lnTo>
                    <a:pt x="399" y="97"/>
                  </a:lnTo>
                  <a:close/>
                  <a:moveTo>
                    <a:pt x="532" y="97"/>
                  </a:moveTo>
                  <a:lnTo>
                    <a:pt x="556" y="0"/>
                  </a:lnTo>
                  <a:lnTo>
                    <a:pt x="633" y="0"/>
                  </a:lnTo>
                  <a:lnTo>
                    <a:pt x="609" y="97"/>
                  </a:lnTo>
                  <a:lnTo>
                    <a:pt x="532" y="97"/>
                  </a:lnTo>
                  <a:close/>
                  <a:moveTo>
                    <a:pt x="664" y="97"/>
                  </a:moveTo>
                  <a:lnTo>
                    <a:pt x="688" y="0"/>
                  </a:lnTo>
                  <a:lnTo>
                    <a:pt x="765" y="0"/>
                  </a:lnTo>
                  <a:lnTo>
                    <a:pt x="741" y="97"/>
                  </a:lnTo>
                  <a:lnTo>
                    <a:pt x="664" y="97"/>
                  </a:lnTo>
                  <a:close/>
                  <a:moveTo>
                    <a:pt x="797" y="97"/>
                  </a:moveTo>
                  <a:lnTo>
                    <a:pt x="821" y="0"/>
                  </a:lnTo>
                  <a:lnTo>
                    <a:pt x="898" y="0"/>
                  </a:lnTo>
                  <a:lnTo>
                    <a:pt x="874" y="97"/>
                  </a:lnTo>
                  <a:lnTo>
                    <a:pt x="797" y="97"/>
                  </a:lnTo>
                  <a:close/>
                  <a:moveTo>
                    <a:pt x="930" y="97"/>
                  </a:moveTo>
                  <a:lnTo>
                    <a:pt x="954" y="0"/>
                  </a:lnTo>
                  <a:lnTo>
                    <a:pt x="1031" y="0"/>
                  </a:lnTo>
                  <a:lnTo>
                    <a:pt x="1007" y="97"/>
                  </a:lnTo>
                  <a:lnTo>
                    <a:pt x="930" y="97"/>
                  </a:lnTo>
                  <a:close/>
                  <a:moveTo>
                    <a:pt x="1063" y="97"/>
                  </a:moveTo>
                  <a:lnTo>
                    <a:pt x="1087" y="0"/>
                  </a:lnTo>
                  <a:lnTo>
                    <a:pt x="1164" y="0"/>
                  </a:lnTo>
                  <a:lnTo>
                    <a:pt x="1140" y="97"/>
                  </a:lnTo>
                  <a:lnTo>
                    <a:pt x="1063" y="97"/>
                  </a:lnTo>
                  <a:close/>
                  <a:moveTo>
                    <a:pt x="1196" y="97"/>
                  </a:moveTo>
                  <a:lnTo>
                    <a:pt x="1220" y="0"/>
                  </a:lnTo>
                  <a:lnTo>
                    <a:pt x="1297" y="0"/>
                  </a:lnTo>
                  <a:lnTo>
                    <a:pt x="1273" y="97"/>
                  </a:lnTo>
                  <a:lnTo>
                    <a:pt x="1196" y="97"/>
                  </a:lnTo>
                  <a:close/>
                  <a:moveTo>
                    <a:pt x="1329" y="97"/>
                  </a:moveTo>
                  <a:lnTo>
                    <a:pt x="1353" y="0"/>
                  </a:lnTo>
                  <a:lnTo>
                    <a:pt x="1430" y="0"/>
                  </a:lnTo>
                  <a:lnTo>
                    <a:pt x="1406" y="97"/>
                  </a:lnTo>
                  <a:lnTo>
                    <a:pt x="1329" y="97"/>
                  </a:lnTo>
                  <a:close/>
                </a:path>
              </a:pathLst>
            </a:custGeom>
            <a:gradFill rotWithShape="true" flip="none"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tileRect/>
            </a:gradFill>
            <a:ln>
              <a:noFill/>
            </a:ln>
            <a:effectLst>
              <a:outerShdw algn="ctr" blurRad="127000" rotWithShape="false">
                <a:schemeClr val="accent1">
                  <a:alpha val="40000"/>
                </a:schemeClr>
              </a:outerShdw>
            </a:effectLst>
          </p:spPr>
          <p:txBody>
            <a:bodyPr vert="horz" rot="0" anchor="ctr" wrap="square" tIns="45720" lIns="91440" bIns="45720" rIns="91440">
              <a:noAutofit/>
            </a:bodyPr>
            <a:p>
              <a:pPr algn="ctr" marL="0"/>
            </a:p>
          </p:txBody>
        </p:sp>
        <p:sp>
          <p:nvSpPr>
            <p:cNvPr name="Freeform 12" id="12"/>
            <p:cNvSpPr/>
            <p:nvPr/>
          </p:nvSpPr>
          <p:spPr>
            <a:xfrm flipV="true" rot="16200000">
              <a:off x="7982" y="6319"/>
              <a:ext cx="5726" cy="130"/>
            </a:xfrm>
            <a:custGeom>
              <a:avLst/>
              <a:gdLst/>
              <a:ahLst/>
              <a:cxnLst/>
              <a:rect r="r" b="b" t="t" l="l"/>
              <a:pathLst>
                <a:path w="4210493" h="233916" stroke="true" fill="norm" extrusionOk="true">
                  <a:moveTo>
                    <a:pt x="0" y="116958"/>
                  </a:moveTo>
                  <a:lnTo>
                    <a:pt x="744279" y="116958"/>
                  </a:lnTo>
                  <a:lnTo>
                    <a:pt x="1010093" y="0"/>
                  </a:lnTo>
                  <a:lnTo>
                    <a:pt x="1350335" y="0"/>
                  </a:lnTo>
                  <a:lnTo>
                    <a:pt x="2955851" y="0"/>
                  </a:lnTo>
                  <a:lnTo>
                    <a:pt x="3157870" y="233916"/>
                  </a:lnTo>
                  <a:lnTo>
                    <a:pt x="4210493" y="233916"/>
                  </a:lnTo>
                </a:path>
              </a:pathLst>
            </a:custGeom>
            <a:noFill/>
            <a:ln cap="rnd">
              <a:gradFill>
                <a:gsLst>
                  <a:gs pos="0">
                    <a:schemeClr val="accent1">
                      <a:alpha val="0"/>
                    </a:schemeClr>
                  </a:gs>
                  <a:gs pos="61000">
                    <a:schemeClr val="accent1">
                      <a:alpha val="59000"/>
                    </a:schemeClr>
                  </a:gs>
                  <a:gs pos="100000">
                    <a:srgbClr val="FFC955">
                      <a:alpha val="4000"/>
                    </a:srgbClr>
                  </a:gs>
                </a:gsLst>
                <a:lin ang="10800000"/>
                <a:tileRect/>
              </a:gradFill>
            </a:ln>
          </p:spPr>
          <p:txBody>
            <a:bodyPr vert="horz" anchor="ctr" tIns="45720" lIns="91440" bIns="45720" rIns="91440"/>
            <a:p>
              <a:pPr algn="ctr" marL="0"/>
            </a:p>
          </p:txBody>
        </p:sp>
        <p:sp>
          <p:nvSpPr>
            <p:cNvPr name="Freeform 13" id="13"/>
            <p:cNvSpPr/>
            <p:nvPr/>
          </p:nvSpPr>
          <p:spPr>
            <a:xfrm flipH="true" flipV="true" rot="5400000">
              <a:off x="14347" y="6319"/>
              <a:ext cx="5726" cy="130"/>
            </a:xfrm>
            <a:custGeom>
              <a:avLst/>
              <a:gdLst/>
              <a:ahLst/>
              <a:cxnLst/>
              <a:rect r="r" b="b" t="t" l="l"/>
              <a:pathLst>
                <a:path w="4210493" h="233916" stroke="true" fill="norm" extrusionOk="true">
                  <a:moveTo>
                    <a:pt x="0" y="116958"/>
                  </a:moveTo>
                  <a:lnTo>
                    <a:pt x="744279" y="116958"/>
                  </a:lnTo>
                  <a:lnTo>
                    <a:pt x="1010093" y="0"/>
                  </a:lnTo>
                  <a:lnTo>
                    <a:pt x="1350335" y="0"/>
                  </a:lnTo>
                  <a:lnTo>
                    <a:pt x="2955851" y="0"/>
                  </a:lnTo>
                  <a:lnTo>
                    <a:pt x="3157870" y="233916"/>
                  </a:lnTo>
                  <a:lnTo>
                    <a:pt x="4210493" y="233916"/>
                  </a:lnTo>
                </a:path>
              </a:pathLst>
            </a:custGeom>
            <a:noFill/>
            <a:ln cap="rnd">
              <a:gradFill>
                <a:gsLst>
                  <a:gs pos="0">
                    <a:schemeClr val="accent1">
                      <a:alpha val="0"/>
                    </a:schemeClr>
                  </a:gs>
                  <a:gs pos="61000">
                    <a:schemeClr val="accent1">
                      <a:alpha val="59000"/>
                    </a:schemeClr>
                  </a:gs>
                  <a:gs pos="100000">
                    <a:srgbClr val="FFC955">
                      <a:alpha val="4000"/>
                    </a:srgbClr>
                  </a:gs>
                </a:gsLst>
                <a:lin ang="10800000"/>
                <a:tileRect/>
              </a:gradFill>
            </a:ln>
          </p:spPr>
          <p:txBody>
            <a:bodyPr vert="horz" anchor="ctr" tIns="45720" lIns="91440" bIns="45720" rIns="91440"/>
            <a:p>
              <a:pPr algn="ctr" marL="0"/>
            </a:p>
          </p:txBody>
        </p:sp>
      </p:grpSp>
      <p:grpSp>
        <p:nvGrpSpPr>
          <p:cNvPr name="Group 14" id="14"/>
          <p:cNvGrpSpPr/>
          <p:nvPr/>
        </p:nvGrpSpPr>
        <p:grpSpPr>
          <a:xfrm>
            <a:off x="1146175" y="2128520"/>
            <a:ext cx="5039360" cy="3413760"/>
            <a:chOff x="1805" y="3251"/>
            <a:chExt cx="7936" cy="5376"/>
          </a:xfrm>
        </p:grpSpPr>
        <p:sp>
          <p:nvSpPr>
            <p:cNvPr name="TextBox 15" id="15"/>
            <p:cNvSpPr txBox="true"/>
            <p:nvPr/>
          </p:nvSpPr>
          <p:spPr>
            <a:xfrm>
              <a:off x="1805" y="4101"/>
              <a:ext cx="7937" cy="4526"/>
            </a:xfrm>
            <a:prstGeom prst="rect">
              <a:avLst/>
            </a:prstGeom>
          </p:spPr>
          <p:txBody>
            <a:bodyPr anchor="t" rtlCol="false" vert="horz" wrap="square" tIns="46990" lIns="90170" bIns="46990" rIns="90170">
              <a:normAutofit/>
            </a:bodyPr>
            <a:lstStyle/>
            <a:p>
              <a:pPr algn="just" fontAlgn="auto" indent="0" marL="0">
                <a:lnSpc>
                  <a:spcPct val="150000"/>
                </a:lnSpc>
                <a:defRPr/>
              </a:pPr>
              <a:r>
                <a:rPr lang="en-US" b="false" i="false" sz="1600" baseline="0" u="none">
                  <a:solidFill>
                    <a:srgbClr val="262626"/>
                  </a:solidFill>
                  <a:latin typeface="思源黑体 Normal"/>
                  <a:ea typeface="思源黑体 Normal"/>
                </a:rPr>
                <a:t>Das Projekt wird durch Fördermittel und Eigenmittel finanziert.</a:t>
              </a:r>
              <a:endParaRPr lang="en-US" sz="1100"/>
            </a:p>
          </p:txBody>
        </p:sp>
        <p:sp>
          <p:nvSpPr>
            <p:cNvPr name="TextBox 16" id="16"/>
            <p:cNvSpPr txBox="true"/>
            <p:nvPr/>
          </p:nvSpPr>
          <p:spPr>
            <a:xfrm>
              <a:off x="1805" y="3251"/>
              <a:ext cx="7937" cy="850"/>
            </a:xfrm>
            <a:prstGeom prst="rect">
              <a:avLst/>
            </a:prstGeom>
            <a:noFill/>
          </p:spPr>
          <p:txBody>
            <a:bodyPr anchor="ctr" rtlCol="false" vert="horz" wrap="square" tIns="46990" lIns="90170" bIns="46990" rIns="90170">
              <a:normAutofit/>
            </a:bodyPr>
            <a:lstStyle/>
            <a:p>
              <a:pPr algn="l" fontAlgn="auto" indent="0" marL="0">
                <a:lnSpc>
                  <a:spcPct val="110000"/>
                </a:lnSpc>
                <a:defRPr/>
              </a:pPr>
              <a:r>
                <a:rPr lang="en-US" b="true" i="false" sz="2000" baseline="0" u="none">
                  <a:solidFill>
                    <a:srgbClr val="4472C4"/>
                  </a:solidFill>
                  <a:latin typeface="思源黑体 Normal"/>
                  <a:ea typeface="思源黑体 Normal"/>
                </a:rPr>
                <a:t>ESF Plus und Freistaat Sachsen</a:t>
              </a:r>
              <a:endParaRPr lang="en-US" sz="1100"/>
            </a:p>
          </p:txBody>
        </p:sp>
      </p:grpSp>
      <p:sp>
        <p:nvSpPr>
          <p:cNvPr name="Freeform 17" id="17"/>
          <p:cNvSpPr/>
          <p:nvPr/>
        </p:nvSpPr>
        <p:spPr>
          <a:xfrm>
            <a:off x="0" y="320040"/>
            <a:ext cx="685165" cy="718820"/>
          </a:xfrm>
          <a:custGeom>
            <a:avLst/>
            <a:gdLst/>
            <a:ahLst/>
            <a:cxnLst/>
            <a:rect r="r" b="b" t="t" l="l"/>
            <a:pathLst>
              <a:path w="461590" h="406400" stroke="true" fill="norm" extrusionOk="true">
                <a:moveTo>
                  <a:pt x="258390" y="0"/>
                </a:moveTo>
                <a:lnTo>
                  <a:pt x="0" y="0"/>
                </a:lnTo>
                <a:lnTo>
                  <a:pt x="0" y="406400"/>
                </a:lnTo>
                <a:lnTo>
                  <a:pt x="258390" y="406400"/>
                </a:lnTo>
                <a:lnTo>
                  <a:pt x="461590" y="203200"/>
                </a:lnTo>
                <a:lnTo>
                  <a:pt x="258390" y="0"/>
                </a:lnTo>
                <a:close/>
              </a:path>
            </a:pathLst>
          </a:custGeom>
          <a:solidFill>
            <a:srgbClr val="4472C4"/>
          </a:solidFill>
        </p:spPr>
      </p:sp>
      <p:sp>
        <p:nvSpPr>
          <p:cNvPr name="TextBox 18" id="18"/>
          <p:cNvSpPr txBox="true"/>
          <p:nvPr/>
        </p:nvSpPr>
        <p:spPr>
          <a:xfrm>
            <a:off x="781050" y="319405"/>
            <a:ext cx="10800000" cy="720090"/>
          </a:xfrm>
          <a:prstGeom prst="rect">
            <a:avLst/>
          </a:prstGeom>
        </p:spPr>
        <p:txBody>
          <a:bodyPr anchor="ctr" rtlCol="false" vert="horz" wrap="square" tIns="46990" lIns="90170" bIns="46990" rIns="90170">
            <a:normAutofit/>
          </a:bodyPr>
          <a:lstStyle/>
          <a:p>
            <a:pPr algn="l" fontAlgn="auto" indent="0" marL="0">
              <a:lnSpc>
                <a:spcPct val="100000"/>
              </a:lnSpc>
              <a:defRPr/>
            </a:pPr>
            <a:r>
              <a:rPr lang="en-US" b="true" i="false" sz="3200" baseline="0" u="none">
                <a:ln/>
                <a:solidFill>
                  <a:srgbClr val="4472C4"/>
                </a:solidFill>
                <a:latin typeface="思源黑体 Normal"/>
                <a:ea typeface="思源黑体 Normal"/>
              </a:rPr>
              <a:t>Finanzierungsquellen</a:t>
            </a:r>
            <a:endParaRPr lang="en-US" sz="1100"/>
          </a:p>
        </p:txBody>
      </p:sp>
    </p:spTree>
  </p:cSld>
  <p:clrMapOvr>
    <a:masterClrMapping/>
  </p:clrMapOvr>
  <p:transition spd="fast">
    <p:cut/>
  </p:transition>
  <p:timing>
    <p:tnLst>
      <p:par>
        <p:cTn id="54778" dur="indefinite" repeatCount="1000" spd="100%" accel="0%" decel="0%" restart="never" nodeType="tmRoot">
          <p:childTnLst>
            <p:seq concurrent="true" nextAc="seek">
              <p:cTn id="54779" dur="indefinite" repeatCount="1000" spd="100%" accel="0%" decel="0%" nodeType="mainSeq">
                <p:childTnLst>
                  <p:par>
                    <p:cTn id="54780" repeatCount="1000" spd="100%" accel="0%" decel="0%" fill="hold">
                      <p:stCondLst>
                        <p:cond delay="indefinite"/>
                        <p:cond evt="onBegin" delay="0">
                          <p:tn val="54779"/>
                        </p:cond>
                      </p:stCondLst>
                      <p:childTnLst>
                        <p:par>
                          <p:cTn id="54781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54782" presetID="2" presetClass="entr" presetSubtype="1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783" dur="1000" repeatCount="1000" spd="100%" accel="0%" decel="0%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784" dur="1000" repeatCount="1000" spd="100%" accel="0%" decel="0%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-#ppt_h/2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785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86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54787" presetID="1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88" dur="1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89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54790" presetID="13" presetClass="entr" presetSubtype="16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plus(in)" transition="in">
                                      <p:cBhvr>
                                        <p:cTn id="54791" dur="1000" repeatCount="1000" spd="100%" accel="0%" decel="0%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792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93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54794" presetID="30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796" dur="800" repeatCount="1000" spd="100%" accel="0%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fltVal val="-90.0"/>
                                          </p:val>
                                        </p:tav>
                                        <p:tav fmla=""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797" dur="800" repeatCount="1000" spd="100%" accel="0%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0.4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798" dur="800" repeatCount="1000" spd="100%" accel="0%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0.4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799" dur="200" repeatCount="1000" spd="100%" accel="100000" decel="0%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00" dur="200" repeatCount="1000" spd="100%" accel="100000" decel="0%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0.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id="54795" dur="800" repeatCount="1000" spd="100%" accel="0%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01" dur="1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02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54803" presetID="47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805" dur="1000" repeatCount="1000" spd="100%" accel="0%" decel="0%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06" dur="1000" repeatCount="1000" spd="100%" accel="0%" decel="0%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.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id="54804" dur="1000" repeatCount="1000" spd="100%" accel="0%" decel="0%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07" dur="1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rotWithShape="true">
          <a:blip r:embed="rId2"/>
          <a:stretch>
            <a:fillRect t="0" l="0" b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>
            <a:off x="1292225" y="1948815"/>
            <a:ext cx="4130040" cy="724535"/>
          </a:xfrm>
          <a:prstGeom prst="rect">
            <a:avLst/>
          </a:prstGeom>
          <a:noFill/>
          <a:ln>
            <a:noFill/>
          </a:ln>
        </p:spPr>
        <p:txBody>
          <a:bodyPr anchor="ctr" rtlCol="false" vert="horz" tIns="45720" lIns="91440" bIns="45720" rIns="91440">
            <a:noAutofit/>
          </a:bodyPr>
          <a:lstStyle/>
          <a:p>
            <a:pPr algn="l" fontAlgn="auto" indent="0" marR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b="false" i="false" sz="4800" baseline="0" u="none">
                <a:ln/>
                <a:solidFill>
                  <a:srgbClr val="4472C4"/>
                </a:solidFill>
                <a:effectLst/>
                <a:latin typeface="思源黑体 Medium"/>
                <a:ea typeface="思源黑体 Medium"/>
              </a:rPr>
              <a:t>PART   08</a:t>
            </a:r>
            <a:endParaRPr lang="en-US" sz="1100"/>
          </a:p>
        </p:txBody>
      </p:sp>
      <p:sp>
        <p:nvSpPr>
          <p:cNvPr name="TextBox 3" id="3"/>
          <p:cNvSpPr txBox="true"/>
          <p:nvPr/>
        </p:nvSpPr>
        <p:spPr>
          <a:xfrm>
            <a:off x="1292225" y="2461260"/>
            <a:ext cx="6510655" cy="2367915"/>
          </a:xfrm>
          <a:prstGeom prst="rect">
            <a:avLst/>
          </a:prstGeom>
          <a:noFill/>
          <a:ln>
            <a:noFill/>
          </a:ln>
        </p:spPr>
        <p:txBody>
          <a:bodyPr anchor="ctr" rtlCol="false" vert="horz" tIns="45720" lIns="91440" bIns="45720" rIns="91440">
            <a:noAutofit/>
          </a:bodyPr>
          <a:lstStyle/>
          <a:p>
            <a:pPr algn="l" fontAlgn="auto" indent="0" marL="0"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en-US" b="false" i="false" sz="4800" spc="100" baseline="0" u="none">
                <a:solidFill>
                  <a:srgbClr val="4472C4"/>
                </a:solidFill>
                <a:latin typeface="思源黑体 Medium"/>
                <a:ea typeface="思源黑体 Medium"/>
              </a:rPr>
              <a:t>Kontakt und weitere Informationen</a:t>
            </a:r>
            <a:endParaRPr lang="en-US" sz="1100"/>
          </a:p>
        </p:txBody>
      </p:sp>
    </p:spTree>
  </p:cSld>
  <p:clrMapOvr>
    <a:masterClrMapping/>
  </p:clrMapOvr>
  <p:transition spd="slow">
    <p:dissolve/>
  </p:transition>
  <p:timing>
    <p:tnLst>
      <p:par>
        <p:cTn id="56874" dur="indefinite" repeatCount="1000" spd="100%" accel="0%" decel="0%" restart="never" nodeType="tmRoot">
          <p:childTnLst>
            <p:seq concurrent="true" nextAc="seek">
              <p:cTn id="56875" dur="indefinite" repeatCount="1000" spd="100%" accel="0%" decel="0%" nodeType="mainSeq">
                <p:childTnLst>
                  <p:par>
                    <p:cTn id="56876" repeatCount="1000" spd="100%" accel="0%" decel="0%" fill="hold">
                      <p:stCondLst>
                        <p:cond delay="indefinite"/>
                        <p:cond evt="onBegin" delay="0">
                          <p:tn val="56875"/>
                        </p:cond>
                      </p:stCondLst>
                      <p:childTnLst>
                        <p:par>
                          <p:cTn id="56877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56878" presetID="43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880" dur="400" repeatCount="1000" spd="100%" accel="0%" decel="0%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881" dur="400" repeatCount="1000" spd="100%" accel="0%" decel="0%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882" dur="600" repeatCount="1000" spd="100%" accel="0%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fmla=""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fmla=""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fmla=""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fmla=""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fmla=""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fmla=""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fmla=""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fmla=""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fmla=""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fmla=""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fmla=""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fmla=""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fmla=""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fmla=""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fmla=""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fmla=""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fmla=""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fmla=""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883" dur="600" repeatCount="1000" spd="100%" accel="0%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fmla=""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fmla=""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fmla=""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fmla=""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fmla=""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fmla=""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fmla=""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fmla=""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fmla=""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fmla=""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fmla=""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fmla=""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fmla=""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fmla=""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fmla=""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fmla=""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fmla=""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fmla=""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fmla=""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id="56879" dur="100" repeatCount="1000" spd="100%" accel="0%" decel="0%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84" dur="1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85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56886" presetID="6" presetClass="entr" presetSubtype="16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circle(in)" transition="in">
                                      <p:cBhvr>
                                        <p:cTn id="56887" dur="1000" repeatCount="1000" spd="100%" accel="0%" decel="0%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88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rotWithShape="true">
          <a:blip r:embed="rId2"/>
          <a:stretch>
            <a:fillRect t="0" l="0" b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685165" y="1149350"/>
            <a:ext cx="3568065" cy="3641090"/>
          </a:xfrm>
          <a:prstGeom prst="parallelogram">
            <a:avLst>
              <a:gd name="adj" fmla="val 17860"/>
            </a:avLst>
          </a:prstGeom>
          <a:solidFill>
            <a:schemeClr val="accent1">
              <a:alpha val="50000"/>
              <a:lumMod val="40000"/>
              <a:lumOff val="60000"/>
            </a:schemeClr>
          </a:solidFill>
          <a:ln>
            <a:noFill/>
          </a:ln>
        </p:spPr>
        <p:txBody>
          <a:bodyPr vert="horz" anchor="ctr" tIns="45720" lIns="91440" bIns="45720" rIns="91440"/>
          <a:p>
            <a:pPr algn="ctr" marL="0"/>
          </a:p>
        </p:txBody>
      </p:sp>
      <p:pic>
        <p:nvPicPr>
          <p:cNvPr name="image70.jpeg" id="3"/>
          <p:cNvPicPr>
            <a:picLocks noChangeAspect="true"/>
          </p:cNvPicPr>
          <p:nvPr/>
        </p:nvPicPr>
        <p:blipFill rotWithShape="true">
          <a:blip r:embed="rId3"/>
          <a:srcRect l="19423" r="19423"/>
          <a:stretch>
            <a:fillRect t="0" l="0" b="0" r="0"/>
          </a:stretch>
        </p:blipFill>
        <p:spPr>
          <a:xfrm>
            <a:off x="977128" y="1453247"/>
            <a:ext cx="4244340" cy="4636314"/>
          </a:xfrm>
          <a:custGeom>
            <a:pathLst>
              <a:path w="4244340" h="4636314" stroke="true" fill="norm" extrusionOk="true">
                <a:moveTo>
                  <a:pt x="765509" y="0"/>
                </a:moveTo>
                <a:lnTo>
                  <a:pt x="4244340" y="0"/>
                </a:lnTo>
                <a:lnTo>
                  <a:pt x="3478832" y="4636314"/>
                </a:lnTo>
                <a:lnTo>
                  <a:pt x="0" y="4636314"/>
                </a:lnTo>
                <a:close/>
              </a:path>
            </a:pathLst>
          </a:custGeom>
          <a:ln w="9525" cap="flat" cmpd="sng">
            <a:solidFill>
              <a:schemeClr val="dk1">
                <a:alpha val="50000"/>
                <a:lumMod val="40000"/>
                <a:lumOff val="60000"/>
              </a:schemeClr>
            </a:solidFill>
            <a:prstDash val="solid"/>
          </a:ln>
        </p:spPr>
      </p:pic>
      <p:sp>
        <p:nvSpPr>
          <p:cNvPr name="TextBox 4" id="4"/>
          <p:cNvSpPr txBox="true"/>
          <p:nvPr/>
        </p:nvSpPr>
        <p:spPr>
          <a:xfrm>
            <a:off x="5553710" y="2604135"/>
            <a:ext cx="5039995" cy="2874010"/>
          </a:xfrm>
          <a:prstGeom prst="rect">
            <a:avLst/>
          </a:prstGeom>
        </p:spPr>
        <p:txBody>
          <a:bodyPr anchor="t" rtlCol="false" vert="horz" wrap="square" tIns="46990" lIns="90170" bIns="46990" rIns="90170">
            <a:normAutofit/>
          </a:bodyPr>
          <a:lstStyle/>
          <a:p>
            <a:pPr algn="just" fontAlgn="auto" indent="0" marL="0">
              <a:lnSpc>
                <a:spcPct val="150000"/>
              </a:lnSpc>
              <a:defRPr/>
            </a:pPr>
            <a:r>
              <a:rPr lang="en-US" b="false" i="false" sz="1600" baseline="0" u="none">
                <a:solidFill>
                  <a:srgbClr val="262626"/>
                </a:solidFill>
                <a:latin typeface="思源黑体 Normal"/>
                <a:ea typeface="思源黑体 Normal"/>
              </a:rPr>
              <a:t> </a:t>
            </a:r>
            <a:endParaRPr lang="en-US" sz="1100"/>
          </a:p>
        </p:txBody>
      </p:sp>
      <p:sp>
        <p:nvSpPr>
          <p:cNvPr name="TextBox 5" id="5"/>
          <p:cNvSpPr txBox="true"/>
          <p:nvPr/>
        </p:nvSpPr>
        <p:spPr>
          <a:xfrm>
            <a:off x="5553710" y="2064385"/>
            <a:ext cx="5040000" cy="539750"/>
          </a:xfrm>
          <a:prstGeom prst="rect">
            <a:avLst/>
          </a:prstGeom>
          <a:noFill/>
        </p:spPr>
        <p:txBody>
          <a:bodyPr anchor="ctr" rtlCol="false" vert="horz" wrap="square" tIns="46990" lIns="90170" bIns="46990" rIns="90170">
            <a:normAutofit/>
          </a:bodyPr>
          <a:lstStyle/>
          <a:p>
            <a:pPr algn="l" fontAlgn="auto" indent="0" marL="0">
              <a:lnSpc>
                <a:spcPct val="110000"/>
              </a:lnSpc>
              <a:defRPr/>
            </a:pPr>
            <a:r>
              <a:rPr lang="en-US" b="true" i="false" sz="2000" baseline="0" u="none">
                <a:solidFill>
                  <a:srgbClr val="4472C4"/>
                </a:solidFill>
                <a:latin typeface="思源黑体 Normal"/>
                <a:ea typeface="思源黑体 Normal"/>
              </a:rPr>
              <a:t>Bildungswerk der Sächsischen Wirtschaft (bsw)</a:t>
            </a:r>
            <a:endParaRPr lang="en-US" sz="1100"/>
          </a:p>
        </p:txBody>
      </p:sp>
      <p:sp>
        <p:nvSpPr>
          <p:cNvPr name="Freeform 6" id="6"/>
          <p:cNvSpPr/>
          <p:nvPr/>
        </p:nvSpPr>
        <p:spPr>
          <a:xfrm>
            <a:off x="0" y="320040"/>
            <a:ext cx="685165" cy="718820"/>
          </a:xfrm>
          <a:custGeom>
            <a:avLst/>
            <a:gdLst/>
            <a:ahLst/>
            <a:cxnLst/>
            <a:rect r="r" b="b" t="t" l="l"/>
            <a:pathLst>
              <a:path w="461590" h="406400" stroke="true" fill="norm" extrusionOk="true">
                <a:moveTo>
                  <a:pt x="258390" y="0"/>
                </a:moveTo>
                <a:lnTo>
                  <a:pt x="0" y="0"/>
                </a:lnTo>
                <a:lnTo>
                  <a:pt x="0" y="406400"/>
                </a:lnTo>
                <a:lnTo>
                  <a:pt x="258390" y="406400"/>
                </a:lnTo>
                <a:lnTo>
                  <a:pt x="461590" y="203200"/>
                </a:lnTo>
                <a:lnTo>
                  <a:pt x="258390" y="0"/>
                </a:lnTo>
                <a:close/>
              </a:path>
            </a:pathLst>
          </a:custGeom>
          <a:solidFill>
            <a:srgbClr val="4472C4"/>
          </a:solidFill>
        </p:spPr>
      </p:sp>
      <p:sp>
        <p:nvSpPr>
          <p:cNvPr name="TextBox 7" id="7"/>
          <p:cNvSpPr txBox="true"/>
          <p:nvPr/>
        </p:nvSpPr>
        <p:spPr>
          <a:xfrm>
            <a:off x="781050" y="319405"/>
            <a:ext cx="10800000" cy="720090"/>
          </a:xfrm>
          <a:prstGeom prst="rect">
            <a:avLst/>
          </a:prstGeom>
        </p:spPr>
        <p:txBody>
          <a:bodyPr anchor="ctr" rtlCol="false" vert="horz" wrap="square" tIns="46990" lIns="90170" bIns="46990" rIns="90170">
            <a:normAutofit/>
          </a:bodyPr>
          <a:lstStyle/>
          <a:p>
            <a:pPr algn="l" fontAlgn="auto" indent="0" marL="0">
              <a:lnSpc>
                <a:spcPct val="100000"/>
              </a:lnSpc>
              <a:defRPr/>
            </a:pPr>
            <a:r>
              <a:rPr lang="en-US" b="true" i="false" sz="3200" baseline="0" u="none">
                <a:ln/>
                <a:solidFill>
                  <a:srgbClr val="4472C4"/>
                </a:solidFill>
                <a:latin typeface="思源黑体 Normal"/>
                <a:ea typeface="思源黑体 Normal"/>
              </a:rPr>
              <a:t>Projektträger</a:t>
            </a:r>
            <a:endParaRPr lang="en-US" sz="1100"/>
          </a:p>
        </p:txBody>
      </p:sp>
    </p:spTree>
  </p:cSld>
  <p:clrMapOvr>
    <a:masterClrMapping/>
  </p:clrMapOvr>
  <p:transition spd="slow">
    <p:randomBar dir="vert"/>
  </p:transition>
  <p:timing>
    <p:tnLst>
      <p:par>
        <p:cTn id="58665" dur="indefinite" repeatCount="1000" spd="100%" accel="0%" decel="0%" restart="never" nodeType="tmRoot">
          <p:childTnLst>
            <p:seq concurrent="true" nextAc="seek">
              <p:cTn id="58666" dur="indefinite" repeatCount="1000" spd="100%" accel="0%" decel="0%" nodeType="mainSeq">
                <p:childTnLst>
                  <p:par>
                    <p:cTn id="58667" repeatCount="1000" spd="100%" accel="0%" decel="0%" fill="hold">
                      <p:stCondLst>
                        <p:cond delay="indefinite"/>
                        <p:cond evt="onBegin" delay="0">
                          <p:tn val="58666"/>
                        </p:cond>
                      </p:stCondLst>
                      <p:childTnLst>
                        <p:par>
                          <p:cTn id="58668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58669" presetID="48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671" dur="1000" repeatCount="1000" spd="100%" accel="0%" decel="0%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fltVal val="90.0"/>
                                          </p:val>
                                        </p:tav>
                                        <p:tav fmla="" tm="80000">
                                          <p:val>
                                            <p:fltVal val="90.0"/>
                                          </p:val>
                                        </p:tav>
                                        <p:tav fmla="" tm="80000">
                                          <p:val>
                                            <p:fltVal val="90.0"/>
                                          </p:val>
                                        </p:tav>
                                        <p:tav fmla=""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72" dur="1000" repeatCount="1000" spd="100%" accel="0%" decel="0%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fltVal val="-1.0"/>
                                          </p:val>
                                        </p:tav>
                                        <p:tav fmla="" tm="50000">
                                          <p:val>
                                            <p:fltVal val="0.95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73" dur="1000" repeatCount="1000" spd="100%" accel="0%" decel="0%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id="58670" dur="1000" repeatCount="1000" spd="100%" accel="0%" decel="0%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674" dur="1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675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58676" presetID="2" presetClass="entr" presetSubtype="12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677" dur="1000" repeatCount="1000" spd="100%" accel="0%" decel="0%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-#ppt_w/2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678" dur="1000" repeatCount="1000" spd="100%" accel="0%" decel="0%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1+#ppt_h/2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679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680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58681" presetID="8" presetClass="entr" presetSubtype="16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diamond(in)" transition="in">
                                      <p:cBhvr>
                                        <p:cTn id="58682" dur="1000" repeatCount="1000" spd="100%" accel="0%" decel="0%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683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684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58685" presetID="13" presetClass="entr" presetSubtype="16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plus(in)" transition="in">
                                      <p:cBhvr>
                                        <p:cTn id="58686" dur="1000" repeatCount="1000" spd="100%" accel="0%" decel="0%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687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rotWithShape="true">
          <a:blip r:embed="rId2"/>
          <a:stretch>
            <a:fillRect t="0" l="0" b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>
            <a:off x="1292225" y="1948815"/>
            <a:ext cx="4130040" cy="724535"/>
          </a:xfrm>
          <a:prstGeom prst="rect">
            <a:avLst/>
          </a:prstGeom>
          <a:noFill/>
          <a:ln>
            <a:noFill/>
          </a:ln>
        </p:spPr>
        <p:txBody>
          <a:bodyPr anchor="ctr" rtlCol="false" vert="horz" tIns="45720" lIns="91440" bIns="45720" rIns="91440">
            <a:noAutofit/>
          </a:bodyPr>
          <a:lstStyle/>
          <a:p>
            <a:pPr algn="l" fontAlgn="auto" indent="0" marR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b="false" i="false" sz="4800" baseline="0" u="none">
                <a:ln/>
                <a:solidFill>
                  <a:srgbClr val="4472C4"/>
                </a:solidFill>
                <a:effectLst/>
                <a:latin typeface="思源黑体 Medium"/>
                <a:ea typeface="思源黑体 Medium"/>
              </a:rPr>
              <a:t>PART   01</a:t>
            </a:r>
            <a:endParaRPr lang="en-US" sz="1100"/>
          </a:p>
        </p:txBody>
      </p:sp>
      <p:sp>
        <p:nvSpPr>
          <p:cNvPr name="TextBox 3" id="3"/>
          <p:cNvSpPr txBox="true"/>
          <p:nvPr/>
        </p:nvSpPr>
        <p:spPr>
          <a:xfrm>
            <a:off x="1292225" y="2461260"/>
            <a:ext cx="6510655" cy="2367915"/>
          </a:xfrm>
          <a:prstGeom prst="rect">
            <a:avLst/>
          </a:prstGeom>
          <a:noFill/>
          <a:ln>
            <a:noFill/>
          </a:ln>
        </p:spPr>
        <p:txBody>
          <a:bodyPr anchor="ctr" rtlCol="false" vert="horz" tIns="45720" lIns="91440" bIns="45720" rIns="91440">
            <a:noAutofit/>
          </a:bodyPr>
          <a:lstStyle/>
          <a:p>
            <a:pPr algn="l" fontAlgn="auto" indent="0" marL="0"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en-US" b="false" i="false" sz="4800" spc="100" baseline="0" u="none">
                <a:solidFill>
                  <a:srgbClr val="4472C4"/>
                </a:solidFill>
                <a:latin typeface="思源黑体 Medium"/>
                <a:ea typeface="思源黑体 Medium"/>
              </a:rPr>
              <a:t>Einleitung: Die Notwendigkeit von UpDate</a:t>
            </a:r>
            <a:endParaRPr lang="en-US" sz="1100"/>
          </a:p>
        </p:txBody>
      </p:sp>
    </p:spTree>
  </p:cSld>
  <p:clrMapOvr>
    <a:masterClrMapping/>
  </p:clrMapOvr>
  <p:transition spd="slow">
    <p:wipe dir="l"/>
  </p:transition>
  <p:timing>
    <p:tnLst>
      <p:par>
        <p:cTn id="6319" dur="indefinite" repeatCount="1000" spd="100%" accel="0%" decel="0%" restart="never" nodeType="tmRoot">
          <p:childTnLst>
            <p:seq concurrent="true" nextAc="seek">
              <p:cTn id="6320" dur="indefinite" repeatCount="1000" spd="100%" accel="0%" decel="0%" nodeType="mainSeq">
                <p:childTnLst>
                  <p:par>
                    <p:cTn id="6321" repeatCount="1000" spd="100%" accel="0%" decel="0%" fill="hold">
                      <p:stCondLst>
                        <p:cond delay="indefinite"/>
                        <p:cond evt="onBegin" delay="0">
                          <p:tn val="6320"/>
                        </p:cond>
                      </p:stCondLst>
                      <p:childTnLst>
                        <p:par>
                          <p:cTn id="6322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6323" presetID="2" presetClass="entr" presetSubtype="3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24" dur="1000" repeatCount="1000" spd="100%" accel="0%" decel="0%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1+#ppt_w/2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25" dur="1000" repeatCount="1000" spd="100%" accel="0%" decel="0%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-#ppt_h/2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26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7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6328" presetID="14" presetClass="entr" presetSubtype="5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randombar(vertical)" transition="in">
                                      <p:cBhvr>
                                        <p:cTn id="6329" dur="1000" repeatCount="1000" spd="100%" accel="0%" decel="0%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30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rotWithShape="true">
          <a:blip r:embed="rId2"/>
          <a:stretch>
            <a:fillRect t="0" l="0" b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2700000">
            <a:off x="10765790" y="5950585"/>
            <a:ext cx="492760" cy="492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anchor="ctr" tIns="45720" lIns="91440" bIns="45720" rIns="91440"/>
          <a:p>
            <a:pPr algn="ctr" marL="0"/>
          </a:p>
        </p:txBody>
      </p:sp>
      <p:sp>
        <p:nvSpPr>
          <p:cNvPr name="AutoShape 3" id="3"/>
          <p:cNvSpPr/>
          <p:nvPr/>
        </p:nvSpPr>
        <p:spPr>
          <a:xfrm rot="2700000">
            <a:off x="7295193" y="912715"/>
            <a:ext cx="1193632" cy="1193632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txBody>
          <a:bodyPr vert="horz" anchor="ctr" tIns="45720" lIns="91440" bIns="45720" rIns="91440"/>
          <a:p>
            <a:pPr algn="ctr" marL="0"/>
          </a:p>
        </p:txBody>
      </p:sp>
      <p:pic>
        <p:nvPicPr>
          <p:cNvPr name="image76.jpeg" id="4"/>
          <p:cNvPicPr>
            <a:picLocks noChangeAspect="true"/>
          </p:cNvPicPr>
          <p:nvPr/>
        </p:nvPicPr>
        <p:blipFill>
          <a:blip r:embed="rId3"/>
          <a:srcRect l="24354" r="24354"/>
          <a:stretch>
            <a:fillRect t="0" l="0" b="0" r="0"/>
          </a:stretch>
        </p:blipFill>
        <p:spPr>
          <a:xfrm>
            <a:off x="6924519" y="9028"/>
            <a:ext cx="5267481" cy="6843717"/>
          </a:xfrm>
          <a:custGeom>
            <a:pathLst>
              <a:path w="5267481" h="6843717" stroke="true" fill="norm" extrusionOk="true">
                <a:moveTo>
                  <a:pt x="2404584" y="4158172"/>
                </a:moveTo>
                <a:lnTo>
                  <a:pt x="3951434" y="5705021"/>
                </a:lnTo>
                <a:lnTo>
                  <a:pt x="2812737" y="6843717"/>
                </a:lnTo>
                <a:lnTo>
                  <a:pt x="1996432" y="6843717"/>
                </a:lnTo>
                <a:lnTo>
                  <a:pt x="857735" y="5705021"/>
                </a:lnTo>
                <a:close/>
                <a:moveTo>
                  <a:pt x="1114899" y="2948647"/>
                </a:moveTo>
                <a:lnTo>
                  <a:pt x="2229798" y="4063546"/>
                </a:lnTo>
                <a:lnTo>
                  <a:pt x="1114899" y="5178445"/>
                </a:lnTo>
                <a:lnTo>
                  <a:pt x="0" y="4063546"/>
                </a:lnTo>
                <a:close/>
                <a:moveTo>
                  <a:pt x="3778600" y="0"/>
                </a:moveTo>
                <a:lnTo>
                  <a:pt x="4460202" y="0"/>
                </a:lnTo>
                <a:lnTo>
                  <a:pt x="5267481" y="807279"/>
                </a:lnTo>
                <a:lnTo>
                  <a:pt x="5267481" y="4384207"/>
                </a:lnTo>
                <a:lnTo>
                  <a:pt x="4119401" y="5532287"/>
                </a:lnTo>
                <a:lnTo>
                  <a:pt x="1182857" y="2595743"/>
                </a:lnTo>
                <a:close/>
              </a:path>
            </a:pathLst>
          </a:custGeom>
          <a:ln w="9525" cap="flat" cmpd="sng">
            <a:solidFill>
              <a:schemeClr val="dk1">
                <a:alpha val="50000"/>
                <a:lumMod val="40000"/>
                <a:lumOff val="60000"/>
              </a:schemeClr>
            </a:solidFill>
            <a:prstDash val="solid"/>
          </a:ln>
        </p:spPr>
      </p:pic>
      <p:grpSp>
        <p:nvGrpSpPr>
          <p:cNvPr name="Group 5" id="5"/>
          <p:cNvGrpSpPr/>
          <p:nvPr/>
        </p:nvGrpSpPr>
        <p:grpSpPr>
          <a:xfrm>
            <a:off x="873125" y="2162156"/>
            <a:ext cx="5730875" cy="3413760"/>
            <a:chOff x="1805" y="3251"/>
            <a:chExt cx="7936" cy="5376"/>
          </a:xfrm>
        </p:grpSpPr>
        <p:sp>
          <p:nvSpPr>
            <p:cNvPr name="TextBox 6" id="6"/>
            <p:cNvSpPr txBox="true"/>
            <p:nvPr/>
          </p:nvSpPr>
          <p:spPr>
            <a:xfrm>
              <a:off x="1805" y="4101"/>
              <a:ext cx="7937" cy="4526"/>
            </a:xfrm>
            <a:prstGeom prst="rect">
              <a:avLst/>
            </a:prstGeom>
          </p:spPr>
          <p:txBody>
            <a:bodyPr anchor="t" rtlCol="false" vert="horz" wrap="square" tIns="46990" lIns="90170" bIns="46990" rIns="90170">
              <a:normAutofit/>
            </a:bodyPr>
            <a:lstStyle/>
            <a:p>
              <a:pPr algn="just" fontAlgn="auto" indent="0" marL="0">
                <a:lnSpc>
                  <a:spcPct val="150000"/>
                </a:lnSpc>
                <a:defRPr/>
              </a:pPr>
              <a:r>
                <a:rPr lang="en-US" b="false" i="false" sz="1600" baseline="0" u="none">
                  <a:solidFill>
                    <a:srgbClr val="262626"/>
                  </a:solidFill>
                  <a:latin typeface="思源黑体 Normal"/>
                  <a:ea typeface="思源黑体 Normal"/>
                </a:rPr>
                <a:t> </a:t>
              </a:r>
              <a:endParaRPr lang="en-US" sz="1100"/>
            </a:p>
          </p:txBody>
        </p:sp>
        <p:sp>
          <p:nvSpPr>
            <p:cNvPr name="TextBox 7" id="7"/>
            <p:cNvSpPr txBox="true"/>
            <p:nvPr/>
          </p:nvSpPr>
          <p:spPr>
            <a:xfrm>
              <a:off x="1805" y="3251"/>
              <a:ext cx="7937" cy="850"/>
            </a:xfrm>
            <a:prstGeom prst="rect">
              <a:avLst/>
            </a:prstGeom>
            <a:noFill/>
          </p:spPr>
          <p:txBody>
            <a:bodyPr anchor="ctr" rtlCol="false" vert="horz" wrap="square" tIns="46990" lIns="90170" bIns="46990" rIns="90170">
              <a:normAutofit/>
            </a:bodyPr>
            <a:lstStyle/>
            <a:p>
              <a:pPr algn="l" fontAlgn="auto" indent="0" marL="0">
                <a:lnSpc>
                  <a:spcPct val="110000"/>
                </a:lnSpc>
                <a:defRPr/>
              </a:pPr>
              <a:r>
                <a:rPr lang="en-US" b="true" i="false" sz="2000" baseline="0" u="none">
                  <a:solidFill>
                    <a:srgbClr val="4472C4"/>
                  </a:solidFill>
                  <a:latin typeface="思源黑体 Normal"/>
                  <a:ea typeface="思源黑体 Normal"/>
                </a:rPr>
                <a:t>Sächsisches Staatsministerium für Wirtschaft, Arbeit und Verkehr (SMWA)</a:t>
              </a:r>
              <a:endParaRPr lang="en-US" sz="1100"/>
            </a:p>
          </p:txBody>
        </p:sp>
      </p:grpSp>
      <p:sp>
        <p:nvSpPr>
          <p:cNvPr name="Freeform 8" id="8"/>
          <p:cNvSpPr/>
          <p:nvPr/>
        </p:nvSpPr>
        <p:spPr>
          <a:xfrm>
            <a:off x="0" y="320040"/>
            <a:ext cx="685165" cy="718820"/>
          </a:xfrm>
          <a:custGeom>
            <a:avLst/>
            <a:gdLst/>
            <a:ahLst/>
            <a:cxnLst/>
            <a:rect r="r" b="b" t="t" l="l"/>
            <a:pathLst>
              <a:path w="461590" h="406400" stroke="true" fill="norm" extrusionOk="true">
                <a:moveTo>
                  <a:pt x="258390" y="0"/>
                </a:moveTo>
                <a:lnTo>
                  <a:pt x="0" y="0"/>
                </a:lnTo>
                <a:lnTo>
                  <a:pt x="0" y="406400"/>
                </a:lnTo>
                <a:lnTo>
                  <a:pt x="258390" y="406400"/>
                </a:lnTo>
                <a:lnTo>
                  <a:pt x="461590" y="203200"/>
                </a:lnTo>
                <a:lnTo>
                  <a:pt x="258390" y="0"/>
                </a:lnTo>
                <a:close/>
              </a:path>
            </a:pathLst>
          </a:custGeom>
          <a:solidFill>
            <a:srgbClr val="4472C4"/>
          </a:solidFill>
        </p:spPr>
      </p:sp>
      <p:sp>
        <p:nvSpPr>
          <p:cNvPr name="TextBox 9" id="9"/>
          <p:cNvSpPr txBox="true"/>
          <p:nvPr/>
        </p:nvSpPr>
        <p:spPr>
          <a:xfrm>
            <a:off x="781050" y="319405"/>
            <a:ext cx="10800000" cy="720090"/>
          </a:xfrm>
          <a:prstGeom prst="rect">
            <a:avLst/>
          </a:prstGeom>
        </p:spPr>
        <p:txBody>
          <a:bodyPr anchor="ctr" rtlCol="false" vert="horz" wrap="square" tIns="46990" lIns="90170" bIns="46990" rIns="90170">
            <a:normAutofit/>
          </a:bodyPr>
          <a:lstStyle/>
          <a:p>
            <a:pPr algn="l" fontAlgn="auto" indent="0" marL="0">
              <a:lnSpc>
                <a:spcPct val="100000"/>
              </a:lnSpc>
              <a:defRPr/>
            </a:pPr>
            <a:r>
              <a:rPr lang="en-US" b="true" i="false" sz="3200" baseline="0" u="none">
                <a:ln/>
                <a:solidFill>
                  <a:srgbClr val="4472C4"/>
                </a:solidFill>
                <a:latin typeface="思源黑体 Normal"/>
                <a:ea typeface="思源黑体 Normal"/>
              </a:rPr>
              <a:t>Fördermittelgeber</a:t>
            </a:r>
            <a:endParaRPr lang="en-US" sz="1100"/>
          </a:p>
        </p:txBody>
      </p:sp>
    </p:spTree>
  </p:cSld>
  <p:clrMapOvr>
    <a:masterClrMapping/>
  </p:clrMapOvr>
  <p:transition spd="slow">
    <p:random/>
  </p:transition>
  <p:timing>
    <p:tnLst>
      <p:par>
        <p:cTn id="60051" dur="indefinite" repeatCount="1000" spd="100%" accel="0%" decel="0%" restart="never" nodeType="tmRoot">
          <p:childTnLst>
            <p:seq concurrent="true" nextAc="seek">
              <p:cTn id="60052" dur="indefinite" repeatCount="1000" spd="100%" accel="0%" decel="0%" nodeType="mainSeq">
                <p:childTnLst>
                  <p:par>
                    <p:cTn id="60053" repeatCount="1000" spd="100%" accel="0%" decel="0%" fill="hold">
                      <p:stCondLst>
                        <p:cond delay="indefinite"/>
                        <p:cond evt="onBegin" delay="0">
                          <p:tn val="60052"/>
                        </p:cond>
                      </p:stCondLst>
                      <p:childTnLst>
                        <p:par>
                          <p:cTn id="60054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60055" presetID="17" presetClass="entr" presetSubtype="8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056" dur="500" repeatCount="1000" spd="100%" accel="0%" decel="0%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057" dur="500" repeatCount="1000" spd="100%" accel="0%" decel="0%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058" dur="500" repeatCount="1000" spd="100%" accel="0%" decel="0%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fltVal val="0.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059" dur="500" repeatCount="1000" spd="100%" accel="0%" decel="0%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base">
                                        <p:cTn id="60060" dur="5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061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60062" presetID="17" presetClass="entr" presetSubtype="8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063" dur="500" repeatCount="1000" spd="100%" accel="0%" decel="0%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064" dur="500" repeatCount="1000" spd="100%" accel="0%" decel="0%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065" dur="500" repeatCount="1000" spd="100%" accel="0%" decel="0%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fltVal val="0.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066" dur="500" repeatCount="1000" spd="100%" accel="0%" decel="0%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base">
                                        <p:cTn id="60067" dur="5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068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60069" presetID="8" presetClass="entr" presetSubtype="32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diamond(out)" transition="in">
                                      <p:cBhvr>
                                        <p:cTn id="60070" dur="1000" repeatCount="1000" spd="100%" accel="0%" decel="0%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071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072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60073" presetID="22" presetClass="entr" presetSubtype="4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wipe(down)" transition="in">
                                      <p:cBhvr>
                                        <p:cTn id="60074" dur="500" repeatCount="1000" spd="100%" accel="0%" decel="0%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075" dur="5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rotWithShape="true">
          <a:blip r:embed="rId2"/>
          <a:stretch>
            <a:fillRect t="0" l="0" b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>
            <a:off x="4109085" y="2458085"/>
            <a:ext cx="8077200" cy="2881630"/>
          </a:xfrm>
          <a:prstGeom prst="rect">
            <a:avLst/>
          </a:prstGeom>
          <a:solidFill>
            <a:srgbClr val="FFFFFF"/>
          </a:solidFill>
        </p:spPr>
        <p:txBody>
          <a:bodyPr anchor="t" rtlCol="false" vert="horz" tIns="46990" lIns="90170" bIns="46990" rIns="90170">
            <a:normAutofit/>
          </a:bodyPr>
          <a:lstStyle/>
          <a:p>
            <a:pPr algn="ctr" indent="0" marL="0">
              <a:lnSpc>
                <a:spcPts val="2660"/>
              </a:lnSpc>
              <a:spcBef>
                <a:spcPct val="0"/>
              </a:spcBef>
              <a:defRPr/>
            </a:pPr>
            <a:endParaRPr lang="en-US" sz="1100"/>
          </a:p>
        </p:txBody>
      </p:sp>
      <p:sp>
        <p:nvSpPr>
          <p:cNvPr name="Freeform 3" id="3"/>
          <p:cNvSpPr/>
          <p:nvPr/>
        </p:nvSpPr>
        <p:spPr>
          <a:xfrm>
            <a:off x="685800" y="1871345"/>
            <a:ext cx="4126865" cy="4126865"/>
          </a:xfrm>
          <a:custGeom>
            <a:avLst/>
            <a:gdLst/>
            <a:ahLst/>
            <a:cxnLst/>
            <a:rect r="r" b="b" t="t" l="l"/>
            <a:pathLst>
              <a:path w="812800" h="812800" stroke="true" fill="norm" extrusionOk="true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4472C4"/>
          </a:solidFill>
          <a:ln cap="sq">
            <a:noFill/>
            <a:prstDash val="solid"/>
            <a:miter lim="800000"/>
          </a:ln>
        </p:spPr>
      </p:sp>
      <p:sp>
        <p:nvSpPr>
          <p:cNvPr name="Freeform 4" id="4"/>
          <p:cNvSpPr/>
          <p:nvPr/>
        </p:nvSpPr>
        <p:spPr>
          <a:xfrm>
            <a:off x="798195" y="1985645"/>
            <a:ext cx="3902075" cy="3898265"/>
          </a:xfrm>
          <a:custGeom>
            <a:avLst/>
            <a:gdLst/>
            <a:ahLst/>
            <a:cxnLst/>
            <a:rect r="r" b="b" t="t" l="l"/>
            <a:pathLst>
              <a:path w="5839079" h="5833364" stroke="true" fill="norm" extrusionOk="true">
                <a:moveTo>
                  <a:pt x="0" y="2916682"/>
                </a:moveTo>
                <a:cubicBezTo>
                  <a:pt x="0" y="1305814"/>
                  <a:pt x="1307084" y="0"/>
                  <a:pt x="2919603" y="0"/>
                </a:cubicBezTo>
                <a:cubicBezTo>
                  <a:pt x="4532122" y="0"/>
                  <a:pt x="5839079" y="1305814"/>
                  <a:pt x="5839079" y="2916682"/>
                </a:cubicBezTo>
                <a:cubicBezTo>
                  <a:pt x="5839079" y="4527550"/>
                  <a:pt x="4531995" y="5833364"/>
                  <a:pt x="2919603" y="5833364"/>
                </a:cubicBezTo>
                <a:cubicBezTo>
                  <a:pt x="1307211" y="5833364"/>
                  <a:pt x="0" y="4527550"/>
                  <a:pt x="0" y="2916682"/>
                </a:cubicBezTo>
                <a:close/>
              </a:path>
            </a:pathLst>
          </a:custGeom>
          <a:blipFill rotWithShape="true">
            <a:blip r:embed="rId3"/>
            <a:stretch>
              <a:fillRect t="0" l="-30892" b="0" r="-30892"/>
            </a:stretch>
          </a:blipFill>
        </p:spPr>
      </p:sp>
      <p:sp>
        <p:nvSpPr>
          <p:cNvPr name="TextBox 5" id="5"/>
          <p:cNvSpPr txBox="true"/>
          <p:nvPr/>
        </p:nvSpPr>
        <p:spPr>
          <a:xfrm>
            <a:off x="781050" y="319405"/>
            <a:ext cx="10800000" cy="720090"/>
          </a:xfrm>
          <a:prstGeom prst="rect">
            <a:avLst/>
          </a:prstGeom>
        </p:spPr>
        <p:txBody>
          <a:bodyPr anchor="ctr" rtlCol="false" vert="horz" wrap="square" tIns="46990" lIns="90170" bIns="46990" rIns="90170">
            <a:normAutofit/>
          </a:bodyPr>
          <a:lstStyle/>
          <a:p>
            <a:pPr algn="l" fontAlgn="auto" indent="0" marL="0">
              <a:lnSpc>
                <a:spcPct val="100000"/>
              </a:lnSpc>
              <a:defRPr/>
            </a:pPr>
            <a:r>
              <a:rPr lang="en-US" b="true" i="false" sz="3200" baseline="0" u="none">
                <a:ln/>
                <a:solidFill>
                  <a:srgbClr val="4472C4"/>
                </a:solidFill>
                <a:latin typeface="思源黑体 Normal"/>
                <a:ea typeface="思源黑体 Normal"/>
              </a:rPr>
              <a:t>Für weitere Details</a:t>
            </a:r>
            <a:endParaRPr lang="en-US" sz="1100"/>
          </a:p>
        </p:txBody>
      </p:sp>
      <p:sp>
        <p:nvSpPr>
          <p:cNvPr name="TextBox 6" id="6"/>
          <p:cNvSpPr txBox="true"/>
          <p:nvPr/>
        </p:nvSpPr>
        <p:spPr>
          <a:xfrm>
            <a:off x="5191760" y="3215005"/>
            <a:ext cx="6480175" cy="1800225"/>
          </a:xfrm>
          <a:prstGeom prst="rect">
            <a:avLst/>
          </a:prstGeom>
        </p:spPr>
        <p:txBody>
          <a:bodyPr anchor="t" rtlCol="false" vert="horz" tIns="46990" lIns="90170" bIns="46990" rIns="90170">
            <a:normAutofit/>
          </a:bodyPr>
          <a:lstStyle/>
          <a:p>
            <a:pPr algn="just" fontAlgn="auto" indent="0" marL="0">
              <a:lnSpc>
                <a:spcPct val="150000"/>
              </a:lnSpc>
              <a:defRPr/>
            </a:pPr>
            <a:r>
              <a:rPr lang="en-US" b="false" i="false" sz="1600" baseline="0" u="none">
                <a:solidFill>
                  <a:srgbClr val="262626"/>
                </a:solidFill>
                <a:latin typeface="思源黑体 Normal"/>
                <a:ea typeface="思源黑体 Normal"/>
              </a:rPr>
              <a:t>Oder sich direkt an die Projektleitung wenden.</a:t>
            </a:r>
            <a:endParaRPr lang="en-US" sz="1100"/>
          </a:p>
        </p:txBody>
      </p:sp>
      <p:sp>
        <p:nvSpPr>
          <p:cNvPr name="TextBox 7" id="7"/>
          <p:cNvSpPr txBox="true"/>
          <p:nvPr/>
        </p:nvSpPr>
        <p:spPr>
          <a:xfrm>
            <a:off x="5191760" y="2783205"/>
            <a:ext cx="6480175" cy="431800"/>
          </a:xfrm>
          <a:prstGeom prst="rect">
            <a:avLst/>
          </a:prstGeom>
        </p:spPr>
        <p:txBody>
          <a:bodyPr anchor="ctr" rtlCol="false" vert="horz" wrap="square" tIns="46990" lIns="90170" bIns="46990" rIns="90170">
            <a:normAutofit/>
          </a:bodyPr>
          <a:lstStyle/>
          <a:p>
            <a:pPr algn="l" fontAlgn="auto" indent="0" marL="0">
              <a:lnSpc>
                <a:spcPct val="90000"/>
              </a:lnSpc>
              <a:defRPr/>
            </a:pPr>
            <a:r>
              <a:rPr lang="en-US" b="true" i="false" sz="2000" baseline="0" u="none">
                <a:solidFill>
                  <a:srgbClr val="4472C4"/>
                </a:solidFill>
                <a:latin typeface="思源黑体 Normal"/>
                <a:ea typeface="思源黑体 Normal"/>
              </a:rPr>
              <a:t>bsw-Homepage besuchen</a:t>
            </a:r>
            <a:endParaRPr lang="en-US" sz="1100"/>
          </a:p>
        </p:txBody>
      </p:sp>
      <p:sp>
        <p:nvSpPr>
          <p:cNvPr name="Freeform 8" id="8"/>
          <p:cNvSpPr/>
          <p:nvPr/>
        </p:nvSpPr>
        <p:spPr>
          <a:xfrm>
            <a:off x="0" y="320040"/>
            <a:ext cx="685165" cy="718820"/>
          </a:xfrm>
          <a:custGeom>
            <a:avLst/>
            <a:gdLst/>
            <a:ahLst/>
            <a:cxnLst/>
            <a:rect r="r" b="b" t="t" l="l"/>
            <a:pathLst>
              <a:path w="461590" h="406400" stroke="true" fill="norm" extrusionOk="true">
                <a:moveTo>
                  <a:pt x="258390" y="0"/>
                </a:moveTo>
                <a:lnTo>
                  <a:pt x="0" y="0"/>
                </a:lnTo>
                <a:lnTo>
                  <a:pt x="0" y="406400"/>
                </a:lnTo>
                <a:lnTo>
                  <a:pt x="258390" y="406400"/>
                </a:lnTo>
                <a:lnTo>
                  <a:pt x="461590" y="203200"/>
                </a:lnTo>
                <a:lnTo>
                  <a:pt x="258390" y="0"/>
                </a:lnTo>
                <a:close/>
              </a:path>
            </a:pathLst>
          </a:custGeom>
          <a:solidFill>
            <a:srgbClr val="4472C4"/>
          </a:solidFill>
        </p:spPr>
      </p:sp>
    </p:spTree>
  </p:cSld>
  <p:clrMapOvr>
    <a:masterClrMapping/>
  </p:clrMapOvr>
  <p:transition spd="slow">
    <p:split dir="in"/>
  </p:transition>
  <p:timing>
    <p:tnLst>
      <p:par>
        <p:cTn id="62785" dur="indefinite" repeatCount="1000" spd="100%" accel="0%" decel="0%" restart="never" nodeType="tmRoot">
          <p:childTnLst>
            <p:seq concurrent="true" nextAc="seek">
              <p:cTn id="62786" dur="indefinite" repeatCount="1000" spd="100%" accel="0%" decel="0%" nodeType="mainSeq">
                <p:childTnLst>
                  <p:par>
                    <p:cTn id="62787" repeatCount="1000" spd="100%" accel="0%" decel="0%" fill="hold">
                      <p:stCondLst>
                        <p:cond delay="indefinite"/>
                        <p:cond evt="onBegin" delay="0">
                          <p:tn val="62786"/>
                        </p:cond>
                      </p:stCondLst>
                      <p:childTnLst>
                        <p:par>
                          <p:cTn id="62788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62789" presetID="53" presetClass="entr" presetSubtype="16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791" dur="1000" repeatCount="1000" spd="100%" accel="0%" decel="0%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fltVal val="0.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92" dur="1000" repeatCount="1000" spd="100%" accel="0%" decel="0%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fltVal val="0.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id="62790" dur="1000" repeatCount="1000" spd="100%" accel="0%" decel="0%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793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794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62795" presetID="39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796" dur="1000" repeatCount="1000" spd="100%" accel="0%" decel="0%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/20"/>
                                          </p:val>
                                        </p:tav>
                                        <p:tav fmla=""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97" dur="1000" repeatCount="1000" spd="100%" accel="0%" decel="0%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+.3"/>
                                          </p:val>
                                        </p:tav>
                                        <p:tav fmla=""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98" dur="1000" repeatCount="1000" spd="100%" accel="0%" decel="0%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.3"/>
                                          </p:val>
                                        </p:tav>
                                        <p:tav fmla="" tm="5000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99" dur="1000" repeatCount="1000" spd="100%" accel="0%" decel="0%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800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801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62802" presetID="19" presetClass="entr" presetSubtype="1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803" dur="2000" repeatCount="1000" spd="100%" accel="0%" decel="0%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.0"/>
                                          </p:val>
                                        </p:tav>
                                        <p:tav fmla=""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04" dur="2000" repeatCount="1000" spd="100%" accel="0%" decel="0%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805" dur="2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806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62807" presetID="10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>
                                        <p:cTn id="62808" dur="1000" repeatCount="1000" spd="100%" accel="0%" decel="0%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809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rotWithShape="true">
          <a:blip r:embed="rId2"/>
          <a:stretch>
            <a:fillRect t="0" l="0" b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93292" y="1578823"/>
            <a:ext cx="9999067" cy="1526008"/>
          </a:xfrm>
          <a:prstGeom prst="rect">
            <a:avLst/>
          </a:prstGeom>
          <a:noFill/>
        </p:spPr>
        <p:txBody>
          <a:bodyPr anchor="ctr" rtlCol="false" vert="horz" wrap="square" tIns="0" lIns="0" bIns="0" rIns="0">
            <a:noAutofit/>
          </a:bodyPr>
          <a:lstStyle/>
          <a:p>
            <a:pPr algn="dist" indent="0" marL="0">
              <a:lnSpc>
                <a:spcPct val="100000"/>
              </a:lnSpc>
              <a:defRPr/>
            </a:pPr>
            <a:r>
              <a:rPr lang="en-US" b="true" i="false" sz="8800" baseline="0" u="none">
                <a:solidFill>
                  <a:srgbClr val="4472C4">
                    <a:alpha val="100000"/>
                  </a:srgbClr>
                </a:solidFill>
                <a:latin typeface="思源黑体 Medium"/>
                <a:ea typeface="思源黑体 Medium"/>
              </a:rPr>
              <a:t>Report completed</a:t>
            </a:r>
            <a:endParaRPr lang="en-US" sz="1100"/>
          </a:p>
        </p:txBody>
      </p:sp>
      <p:grpSp>
        <p:nvGrpSpPr>
          <p:cNvPr name="Group 3" id="3"/>
          <p:cNvGrpSpPr/>
          <p:nvPr/>
        </p:nvGrpSpPr>
        <p:grpSpPr>
          <a:xfrm>
            <a:off x="3800338" y="4009366"/>
            <a:ext cx="6241415" cy="368300"/>
            <a:chOff x="3916801" y="3753992"/>
            <a:chExt cx="6241415" cy="368300"/>
          </a:xfrm>
          <a:noFill/>
        </p:grpSpPr>
        <p:sp>
          <p:nvSpPr>
            <p:cNvPr name="TextBox 4" id="4"/>
            <p:cNvSpPr txBox="true"/>
            <p:nvPr/>
          </p:nvSpPr>
          <p:spPr>
            <a:xfrm>
              <a:off x="3916801" y="3753992"/>
              <a:ext cx="2694940" cy="368300"/>
            </a:xfrm>
            <a:prstGeom prst="rect">
              <a:avLst/>
            </a:prstGeom>
            <a:grpFill/>
            <a:ln>
              <a:noFill/>
            </a:ln>
          </p:spPr>
          <p:txBody>
            <a:bodyPr anchor="t" rtlCol="false" vert="horz" wrap="square" tIns="45720" lIns="91440" bIns="45720" rIns="91440">
              <a:spAutoFit/>
            </a:bodyPr>
            <a:lstStyle/>
            <a:p>
              <a:pPr algn="l" marL="0">
                <a:defRPr/>
              </a:pPr>
              <a:r>
                <a:rPr lang="zh-CN" b="false" i="false" sz="1800" baseline="0" u="none" altLang="en-US">
                  <a:solidFill>
                    <a:srgbClr val="4472C4"/>
                  </a:solidFill>
                  <a:latin typeface="思源黑体 Normal"/>
                  <a:ea typeface="思源黑体 Normal"/>
                </a:rPr>
                <a:t>Reporter:</a:t>
              </a:r>
              <a:r>
                <a:rPr lang="zh-CN" b="false" i="false" sz="1800" baseline="0" u="none" altLang="en-US">
                  <a:solidFill>
                    <a:srgbClr val="4472C4"/>
                  </a:solidFill>
                  <a:latin typeface="思源黑体 Normal"/>
                  <a:ea typeface="思源黑体 Normal"/>
                </a:rPr>
                <a:t>XXX</a:t>
              </a:r>
              <a:endParaRPr lang="en-US" sz="1100"/>
            </a:p>
          </p:txBody>
        </p:sp>
        <p:sp>
          <p:nvSpPr>
            <p:cNvPr name="AutoShape 5" id="5"/>
            <p:cNvSpPr/>
            <p:nvPr/>
          </p:nvSpPr>
          <p:spPr>
            <a:xfrm>
              <a:off x="6743821" y="3753992"/>
              <a:ext cx="3414395" cy="3683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anchor="t" wrap="square" tIns="45720" lIns="91440" bIns="45720" rIns="91440">
              <a:spAutoFit/>
            </a:bodyPr>
            <a:p>
              <a:pPr algn="l" marL="0"/>
              <a:r>
                <a:rPr lang="zh-CN" b="false" i="false" sz="1800" baseline="0" u="none" altLang="en-US">
                  <a:solidFill>
                    <a:srgbClr val="4472C4"/>
                  </a:solidFill>
                  <a:latin typeface="思源黑体 Normal"/>
                  <a:ea typeface="思源黑体 Normal"/>
                </a:rPr>
                <a:t>Date:</a:t>
              </a:r>
              <a:r>
                <a:rPr lang="en-US" b="false" i="false" sz="1800" baseline="0" u="none">
                  <a:solidFill>
                    <a:srgbClr val="4472C4"/>
                  </a:solidFill>
                  <a:latin typeface="思源黑体 Normal"/>
                  <a:ea typeface="思源黑体 Normal"/>
                </a:rPr>
                <a:t>20XX-XX-XX</a:t>
              </a:r>
            </a:p>
          </p:txBody>
        </p:sp>
      </p:grpSp>
      <p:sp>
        <p:nvSpPr>
          <p:cNvPr name="AutoShape 6" id="6"/>
          <p:cNvSpPr/>
          <p:nvPr/>
        </p:nvSpPr>
        <p:spPr>
          <a:xfrm>
            <a:off x="3350260" y="4043021"/>
            <a:ext cx="354330" cy="354330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txBody>
          <a:bodyPr vert="horz" anchor="ctr" tIns="45720" lIns="91440" bIns="45720" rIns="91440"/>
          <a:p>
            <a:pPr algn="ctr" marL="0"/>
          </a:p>
        </p:txBody>
      </p:sp>
      <p:sp>
        <p:nvSpPr>
          <p:cNvPr name="AutoShape 7" id="7"/>
          <p:cNvSpPr/>
          <p:nvPr/>
        </p:nvSpPr>
        <p:spPr>
          <a:xfrm>
            <a:off x="6198235" y="4043021"/>
            <a:ext cx="354330" cy="354330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txBody>
          <a:bodyPr vert="horz" anchor="ctr" tIns="45720" lIns="91440" bIns="45720" rIns="91440"/>
          <a:p>
            <a:pPr algn="ctr" marL="0"/>
          </a:p>
        </p:txBody>
      </p:sp>
    </p:spTree>
  </p:cSld>
  <p:clrMapOvr>
    <a:masterClrMapping/>
  </p:clrMapOvr>
  <p:transition spd="slow">
    <p:checker dir="horz"/>
  </p:transition>
  <p:timing>
    <p:tnLst>
      <p:par>
        <p:cTn id="64372" dur="indefinite" repeatCount="1000" spd="100%" accel="0%" decel="0%" restart="never" nodeType="tmRoot">
          <p:childTnLst>
            <p:seq concurrent="true" nextAc="seek">
              <p:cTn id="64373" dur="indefinite" repeatCount="1000" spd="100%" accel="0%" decel="0%" nodeType="mainSeq">
                <p:childTnLst>
                  <p:par>
                    <p:cTn id="64374" repeatCount="1000" spd="100%" accel="0%" decel="0%" fill="hold">
                      <p:stCondLst>
                        <p:cond delay="indefinite"/>
                        <p:cond evt="onBegin" delay="0">
                          <p:tn val="64373"/>
                        </p:cond>
                      </p:stCondLst>
                      <p:childTnLst>
                        <p:par>
                          <p:cTn id="64375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64376" presetID="38" presetClass="entr" presetSubtype="0" repeatCount="1000" spd="100%" decel="0%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4377" dur="455" repeatCount="1000" spd="100%" accel="0%" decel="0%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fltVal val="-45.0"/>
                                          </p:val>
                                        </p:tav>
                                        <p:tav fmla="" tm="69900">
                                          <p:val>
                                            <p:fltVal val="45.0"/>
                                          </p:val>
                                        </p:tav>
                                        <p:tav fmla=""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378" dur="455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379" dur="156" repeatCount="1000" spd="100%" accel="0%" decel="50000" autoRev="true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380" dur="136" repeatCount="1000" spd="100%" accel="0%" decel="0%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381" dur="1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4382" dur="455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rotWithShape="true">
          <a:blip r:embed="rId2"/>
          <a:stretch>
            <a:fillRect t="0" l="0" b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image83.jpeg" id="2"/>
          <p:cNvPicPr>
            <a:picLocks noChangeAspect="true"/>
          </p:cNvPicPr>
          <p:nvPr/>
        </p:nvPicPr>
        <p:blipFill>
          <a:blip r:embed="rId3"/>
          <a:srcRect l="21930" r="21930"/>
          <a:stretch>
            <a:fillRect t="0" l="0" b="0" r="0"/>
          </a:stretch>
        </p:blipFill>
        <p:spPr>
          <a:xfrm>
            <a:off x="6700520" y="0"/>
            <a:ext cx="5491480" cy="5495925"/>
          </a:xfrm>
          <a:custGeom>
            <a:pathLst>
              <a:path w="6036950" h="6040857" stroke="true" fill="norm" extrusionOk="true">
                <a:moveTo>
                  <a:pt x="2276483" y="0"/>
                </a:moveTo>
                <a:lnTo>
                  <a:pt x="6036950" y="0"/>
                </a:lnTo>
                <a:lnTo>
                  <a:pt x="6036950" y="2936006"/>
                </a:lnTo>
                <a:lnTo>
                  <a:pt x="4238679" y="5156686"/>
                </a:lnTo>
                <a:cubicBezTo>
                  <a:pt x="3409718" y="6180367"/>
                  <a:pt x="1907854" y="6338220"/>
                  <a:pt x="884172" y="5509259"/>
                </a:cubicBezTo>
                <a:cubicBezTo>
                  <a:pt x="-139509" y="4680298"/>
                  <a:pt x="-297361" y="3178434"/>
                  <a:pt x="531600" y="2154752"/>
                </a:cubicBezTo>
                <a:close/>
              </a:path>
            </a:pathLst>
          </a:custGeom>
          <a:ln w="9525" cap="flat" cmpd="sng">
            <a:solidFill>
              <a:schemeClr val="tx1">
                <a:alpha val="50000"/>
                <a:lumMod val="40000"/>
                <a:lumOff val="60000"/>
              </a:schemeClr>
            </a:solidFill>
            <a:prstDash val="solid"/>
          </a:ln>
          <a:effectLst>
            <a:outerShdw algn="ctr" dir="4200000" dist="254000" rotWithShape="false">
              <a:schemeClr val="accent1">
                <a:alpha val="15000"/>
              </a:schemeClr>
            </a:outerShdw>
          </a:effectLst>
        </p:spPr>
      </p:pic>
      <p:sp>
        <p:nvSpPr>
          <p:cNvPr name="TextBox 3" id="3"/>
          <p:cNvSpPr txBox="true"/>
          <p:nvPr/>
        </p:nvSpPr>
        <p:spPr>
          <a:xfrm>
            <a:off x="685165" y="1831975"/>
            <a:ext cx="5594985" cy="1980000"/>
          </a:xfrm>
          <a:prstGeom prst="rect">
            <a:avLst/>
          </a:prstGeom>
        </p:spPr>
        <p:txBody>
          <a:bodyPr anchor="t" rtlCol="false" vert="horz" wrap="square" tIns="46990" lIns="90170" bIns="46990" rIns="90170">
            <a:normAutofit/>
          </a:bodyPr>
          <a:lstStyle/>
          <a:p>
            <a:pPr algn="just" fontAlgn="auto" indent="0" marL="0">
              <a:lnSpc>
                <a:spcPct val="150000"/>
              </a:lnSpc>
              <a:defRPr/>
            </a:pPr>
            <a:r>
              <a:rPr lang="en-US" b="false" i="false" sz="1600" baseline="0" u="none">
                <a:solidFill>
                  <a:srgbClr val="262626"/>
                </a:solidFill>
                <a:latin typeface="思源黑体 Normal"/>
                <a:ea typeface="思源黑体 Normal"/>
              </a:rPr>
              <a:t>Die Digitalisierung und Künstliche Intelligenz verändern die Arbeitswelt; neue Kompetenzen sind gefragt.</a:t>
            </a:r>
            <a:endParaRPr lang="en-US" sz="1100"/>
          </a:p>
        </p:txBody>
      </p:sp>
      <p:sp>
        <p:nvSpPr>
          <p:cNvPr name="TextBox 4" id="4"/>
          <p:cNvSpPr txBox="true"/>
          <p:nvPr/>
        </p:nvSpPr>
        <p:spPr>
          <a:xfrm>
            <a:off x="685165" y="1292225"/>
            <a:ext cx="5594985" cy="539750"/>
          </a:xfrm>
          <a:prstGeom prst="rect">
            <a:avLst/>
          </a:prstGeom>
          <a:noFill/>
        </p:spPr>
        <p:txBody>
          <a:bodyPr anchor="ctr" rtlCol="false" vert="horz" wrap="square" tIns="46990" lIns="90170" bIns="46990" rIns="90170">
            <a:normAutofit/>
          </a:bodyPr>
          <a:lstStyle/>
          <a:p>
            <a:pPr algn="l" fontAlgn="auto" indent="0" marL="0">
              <a:lnSpc>
                <a:spcPct val="110000"/>
              </a:lnSpc>
              <a:defRPr/>
            </a:pPr>
            <a:r>
              <a:rPr lang="en-US" b="true" i="false" sz="2000" baseline="0" u="none">
                <a:solidFill>
                  <a:srgbClr val="4472C4"/>
                </a:solidFill>
                <a:latin typeface="思源黑体 Normal"/>
                <a:ea typeface="思源黑体 Normal"/>
              </a:rPr>
              <a:t>Wandel der Arbeitswelt</a:t>
            </a:r>
            <a:endParaRPr lang="en-US" sz="1100"/>
          </a:p>
        </p:txBody>
      </p:sp>
      <p:sp>
        <p:nvSpPr>
          <p:cNvPr name="TextBox 5" id="5"/>
          <p:cNvSpPr txBox="true"/>
          <p:nvPr/>
        </p:nvSpPr>
        <p:spPr>
          <a:xfrm>
            <a:off x="685165" y="4518660"/>
            <a:ext cx="5594985" cy="1980000"/>
          </a:xfrm>
          <a:prstGeom prst="rect">
            <a:avLst/>
          </a:prstGeom>
        </p:spPr>
        <p:txBody>
          <a:bodyPr anchor="t" rtlCol="false" vert="horz" wrap="square" tIns="46990" lIns="90170" bIns="46990" rIns="90170">
            <a:normAutofit/>
          </a:bodyPr>
          <a:lstStyle/>
          <a:p>
            <a:pPr algn="just" fontAlgn="auto" indent="0" marL="0">
              <a:lnSpc>
                <a:spcPct val="150000"/>
              </a:lnSpc>
              <a:defRPr/>
            </a:pPr>
            <a:r>
              <a:rPr lang="en-US" b="false" i="false" sz="1600" baseline="0" u="none">
                <a:solidFill>
                  <a:srgbClr val="262626"/>
                </a:solidFill>
                <a:latin typeface="思源黑体 Normal"/>
                <a:ea typeface="思源黑体 Normal"/>
              </a:rPr>
              <a:t>Selbstständiges Lernen, kreative Problemlösung und digitale Teamarbeit sind essenziell.</a:t>
            </a:r>
            <a:endParaRPr lang="en-US" sz="1100"/>
          </a:p>
        </p:txBody>
      </p:sp>
      <p:sp>
        <p:nvSpPr>
          <p:cNvPr name="TextBox 6" id="6"/>
          <p:cNvSpPr txBox="true"/>
          <p:nvPr/>
        </p:nvSpPr>
        <p:spPr>
          <a:xfrm>
            <a:off x="685165" y="3978910"/>
            <a:ext cx="5594985" cy="539750"/>
          </a:xfrm>
          <a:prstGeom prst="rect">
            <a:avLst/>
          </a:prstGeom>
          <a:noFill/>
        </p:spPr>
        <p:txBody>
          <a:bodyPr anchor="ctr" rtlCol="false" vert="horz" wrap="square" tIns="46990" lIns="90170" bIns="46990" rIns="90170">
            <a:normAutofit/>
          </a:bodyPr>
          <a:lstStyle/>
          <a:p>
            <a:pPr algn="l" fontAlgn="auto" indent="0" marL="0">
              <a:lnSpc>
                <a:spcPct val="110000"/>
              </a:lnSpc>
              <a:defRPr/>
            </a:pPr>
            <a:r>
              <a:rPr lang="en-US" b="true" i="false" sz="2000" baseline="0" u="none">
                <a:solidFill>
                  <a:srgbClr val="4472C4"/>
                </a:solidFill>
                <a:latin typeface="思源黑体 Normal"/>
                <a:ea typeface="思源黑体 Normal"/>
              </a:rPr>
              <a:t>Future Skills im Fokus</a:t>
            </a:r>
            <a:endParaRPr lang="en-US" sz="1100"/>
          </a:p>
        </p:txBody>
      </p:sp>
      <p:sp>
        <p:nvSpPr>
          <p:cNvPr name="Freeform 7" id="7"/>
          <p:cNvSpPr/>
          <p:nvPr/>
        </p:nvSpPr>
        <p:spPr>
          <a:xfrm>
            <a:off x="0" y="320040"/>
            <a:ext cx="685165" cy="718820"/>
          </a:xfrm>
          <a:custGeom>
            <a:avLst/>
            <a:gdLst/>
            <a:ahLst/>
            <a:cxnLst/>
            <a:rect r="r" b="b" t="t" l="l"/>
            <a:pathLst>
              <a:path w="461590" h="406400" stroke="true" fill="norm" extrusionOk="true">
                <a:moveTo>
                  <a:pt x="258390" y="0"/>
                </a:moveTo>
                <a:lnTo>
                  <a:pt x="0" y="0"/>
                </a:lnTo>
                <a:lnTo>
                  <a:pt x="0" y="406400"/>
                </a:lnTo>
                <a:lnTo>
                  <a:pt x="258390" y="406400"/>
                </a:lnTo>
                <a:lnTo>
                  <a:pt x="461590" y="203200"/>
                </a:lnTo>
                <a:lnTo>
                  <a:pt x="258390" y="0"/>
                </a:lnTo>
                <a:close/>
              </a:path>
            </a:pathLst>
          </a:custGeom>
          <a:solidFill>
            <a:srgbClr val="4472C4"/>
          </a:solidFill>
        </p:spPr>
      </p:sp>
      <p:sp>
        <p:nvSpPr>
          <p:cNvPr name="TextBox 8" id="8"/>
          <p:cNvSpPr txBox="true"/>
          <p:nvPr/>
        </p:nvSpPr>
        <p:spPr>
          <a:xfrm>
            <a:off x="781050" y="319405"/>
            <a:ext cx="10800000" cy="720090"/>
          </a:xfrm>
          <a:prstGeom prst="rect">
            <a:avLst/>
          </a:prstGeom>
        </p:spPr>
        <p:txBody>
          <a:bodyPr anchor="ctr" rtlCol="false" vert="horz" wrap="square" tIns="46990" lIns="90170" bIns="46990" rIns="90170">
            <a:normAutofit/>
          </a:bodyPr>
          <a:lstStyle/>
          <a:p>
            <a:pPr algn="l" fontAlgn="auto" indent="0" marL="0">
              <a:lnSpc>
                <a:spcPct val="100000"/>
              </a:lnSpc>
              <a:defRPr/>
            </a:pPr>
            <a:r>
              <a:rPr lang="en-US" b="true" i="false" sz="3200" baseline="0" u="none">
                <a:ln/>
                <a:solidFill>
                  <a:srgbClr val="4472C4"/>
                </a:solidFill>
                <a:latin typeface="思源黑体 Normal"/>
                <a:ea typeface="思源黑体 Normal"/>
              </a:rPr>
              <a:t>Digitale Transformation und Future Skills</a:t>
            </a:r>
            <a:endParaRPr lang="en-US" sz="1100"/>
          </a:p>
        </p:txBody>
      </p:sp>
    </p:spTree>
  </p:cSld>
  <p:clrMapOvr>
    <a:masterClrMapping/>
  </p:clrMapOvr>
  <p:transition spd="slow">
    <p:wedge/>
  </p:transition>
  <p:timing>
    <p:tnLst>
      <p:par>
        <p:cTn id="8704" dur="indefinite" repeatCount="1000" spd="100%" accel="0%" decel="0%" restart="never" nodeType="tmRoot">
          <p:childTnLst>
            <p:seq concurrent="true" nextAc="seek">
              <p:cTn id="8705" dur="indefinite" repeatCount="1000" spd="100%" accel="0%" decel="0%" nodeType="mainSeq">
                <p:childTnLst>
                  <p:par>
                    <p:cTn id="8706" repeatCount="1000" spd="100%" accel="0%" decel="0%" fill="hold">
                      <p:stCondLst>
                        <p:cond delay="indefinite"/>
                        <p:cond evt="onBegin" delay="0">
                          <p:tn val="8705"/>
                        </p:cond>
                      </p:stCondLst>
                      <p:childTnLst>
                        <p:par>
                          <p:cTn id="8707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8708" presetID="40" presetClass="entr" presetSubtype="0" repeatCount="1000" spd="100%" decel="0%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8710" dur="1000" repeatCount="1000" spd="100%" accel="0%" decel="0%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.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11" dur="1000" repeatCount="1000" spd="100%" accel="0%" decel="0%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id="8709" dur="1000" repeatCount="1000" spd="100%" accel="0%" decel="0%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12" dur="1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13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8714" presetID="49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16" dur="1000" repeatCount="1000" spd="100%" accel="0%" decel="0%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fltVal val="0.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17" dur="1000" repeatCount="1000" spd="100%" accel="0%" decel="0%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fltVal val="0.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18" dur="1000" repeatCount="1000" spd="100%" accel="0%" decel="0%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fltVal val="360.0"/>
                                          </p:val>
                                        </p:tav>
                                        <p:tav fmla=""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id="8715" dur="1000" repeatCount="1000" spd="100%" accel="0%" decel="0%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19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20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8721" presetID="16" presetClass="entr" presetSubtype="21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barn(inVertical)" transition="in">
                                      <p:cBhvr>
                                        <p:cTn id="8722" dur="500" repeatCount="1000" spd="100%" accel="0%" decel="0%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23" dur="5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24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8725" presetID="30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27" dur="800" repeatCount="1000" spd="100%" accel="0%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fltVal val="-90.0"/>
                                          </p:val>
                                        </p:tav>
                                        <p:tav fmla=""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28" dur="800" repeatCount="1000" spd="100%" accel="0%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0.4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29" dur="800" repeatCount="1000" spd="100%" accel="0%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0.4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30" dur="200" repeatCount="1000" spd="100%" accel="100000" decel="0%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31" dur="200" repeatCount="1000" spd="100%" accel="100000" decel="0%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0.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id="8726" dur="800" repeatCount="1000" spd="100%" accel="0%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32" dur="1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33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8734" presetID="23" presetClass="entr" presetSubtype="272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35" dur="500" repeatCount="1000" spd="100%" accel="0%" decel="0%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2/3*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36" dur="500" repeatCount="1000" spd="100%" accel="0%" decel="0%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2/3*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37" dur="5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38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8739" presetID="17" presetClass="entr" presetSubtype="1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40" dur="500" repeatCount="1000" spd="100%" accel="0%" decel="0%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41" dur="500" repeatCount="1000" spd="100%" accel="0%" decel="0%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42" dur="500" repeatCount="1000" spd="100%" accel="0%" decel="0%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43" dur="500" repeatCount="1000" spd="100%" accel="0%" decel="0%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fltVal val="0.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base">
                                        <p:cTn id="8744" dur="5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</p:bld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rotWithShape="true">
          <a:blip r:embed="rId2"/>
          <a:stretch>
            <a:fillRect t="0" l="0" b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6854661" y="1585024"/>
            <a:ext cx="4570894" cy="4535086"/>
            <a:chOff x="10570" y="2519"/>
            <a:chExt cx="7198" cy="7142"/>
          </a:xfrm>
        </p:grpSpPr>
        <p:sp>
          <p:nvSpPr>
            <p:cNvPr name="Freeform 3" id="3"/>
            <p:cNvSpPr/>
            <p:nvPr/>
          </p:nvSpPr>
          <p:spPr>
            <a:xfrm rot="11588930">
              <a:off x="10570" y="2844"/>
              <a:ext cx="6944" cy="6816"/>
            </a:xfrm>
            <a:custGeom>
              <a:avLst/>
              <a:gdLst/>
              <a:ahLst/>
              <a:cxnLst/>
              <a:rect r="r" b="b" t="t" l="l"/>
              <a:pathLst>
                <a:path w="2879096" h="2825937" stroke="true" fill="norm" extrusionOk="true">
                  <a:moveTo>
                    <a:pt x="155801" y="656522"/>
                  </a:moveTo>
                  <a:cubicBezTo>
                    <a:pt x="280483" y="472785"/>
                    <a:pt x="506988" y="388965"/>
                    <a:pt x="723967" y="435637"/>
                  </a:cubicBezTo>
                  <a:cubicBezTo>
                    <a:pt x="907228" y="475071"/>
                    <a:pt x="1281656" y="484786"/>
                    <a:pt x="1725140" y="102453"/>
                  </a:cubicBezTo>
                  <a:cubicBezTo>
                    <a:pt x="1725140" y="102453"/>
                    <a:pt x="2146336" y="-241209"/>
                    <a:pt x="2574960" y="330291"/>
                  </a:cubicBezTo>
                  <a:cubicBezTo>
                    <a:pt x="3003585" y="901791"/>
                    <a:pt x="2879760" y="1720941"/>
                    <a:pt x="2794035" y="1930491"/>
                  </a:cubicBezTo>
                  <a:cubicBezTo>
                    <a:pt x="2708310" y="2140041"/>
                    <a:pt x="2460660" y="2835366"/>
                    <a:pt x="1851061" y="2825841"/>
                  </a:cubicBezTo>
                  <a:cubicBezTo>
                    <a:pt x="1241461" y="2816316"/>
                    <a:pt x="1451011" y="2175093"/>
                    <a:pt x="603286" y="1933729"/>
                  </a:cubicBezTo>
                  <a:cubicBezTo>
                    <a:pt x="-244440" y="1692366"/>
                    <a:pt x="22260" y="920841"/>
                    <a:pt x="107985" y="739866"/>
                  </a:cubicBezTo>
                  <a:cubicBezTo>
                    <a:pt x="121606" y="711291"/>
                    <a:pt x="137608" y="683288"/>
                    <a:pt x="155801" y="656522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vert="horz" anchor="ctr" tIns="45720" lIns="91440" bIns="45720" rIns="91440"/>
            <a:p>
              <a:pPr algn="l" marL="0"/>
            </a:p>
          </p:txBody>
        </p:sp>
        <p:pic>
          <p:nvPicPr>
            <p:cNvPr name="image70.jpeg" id="4"/>
            <p:cNvPicPr>
              <a:picLocks noChangeAspect="true"/>
            </p:cNvPicPr>
            <p:nvPr/>
          </p:nvPicPr>
          <p:blipFill rotWithShape="true">
            <a:blip r:embed="rId3"/>
            <a:srcRect t="-5" l="14004" b="5" r="14003"/>
            <a:stretch>
              <a:fillRect t="0" l="0" b="0" r="0"/>
            </a:stretch>
          </p:blipFill>
          <p:spPr>
            <a:xfrm rot="21445174">
              <a:off x="10657" y="2793"/>
              <a:ext cx="7111" cy="6598"/>
            </a:xfrm>
            <a:custGeom>
              <a:pathLst>
                <a:path w="4515311" h="4189463" stroke="true" fill="norm" extrusionOk="true">
                  <a:moveTo>
                    <a:pt x="1139864" y="1681"/>
                  </a:moveTo>
                  <a:cubicBezTo>
                    <a:pt x="1666331" y="38907"/>
                    <a:pt x="1958762" y="680183"/>
                    <a:pt x="3039740" y="494141"/>
                  </a:cubicBezTo>
                  <a:cubicBezTo>
                    <a:pt x="4370176" y="265163"/>
                    <a:pt x="4513638" y="1507199"/>
                    <a:pt x="4515307" y="1813904"/>
                  </a:cubicBezTo>
                  <a:cubicBezTo>
                    <a:pt x="4515453" y="1862388"/>
                    <a:pt x="4511932" y="1911661"/>
                    <a:pt x="4504565" y="1960680"/>
                  </a:cubicBezTo>
                  <a:cubicBezTo>
                    <a:pt x="4454282" y="2297034"/>
                    <a:pt x="4197159" y="2562971"/>
                    <a:pt x="3866646" y="2642434"/>
                  </a:cubicBezTo>
                  <a:cubicBezTo>
                    <a:pt x="3587485" y="2709528"/>
                    <a:pt x="3064108" y="2944432"/>
                    <a:pt x="2705395" y="3766393"/>
                  </a:cubicBezTo>
                  <a:cubicBezTo>
                    <a:pt x="2705395" y="3766393"/>
                    <a:pt x="2351807" y="4520184"/>
                    <a:pt x="1381038" y="4015432"/>
                  </a:cubicBezTo>
                  <a:cubicBezTo>
                    <a:pt x="410268" y="3510681"/>
                    <a:pt x="37969" y="2297647"/>
                    <a:pt x="17349" y="1951491"/>
                  </a:cubicBezTo>
                  <a:cubicBezTo>
                    <a:pt x="-3270" y="1605335"/>
                    <a:pt x="-122497" y="481134"/>
                    <a:pt x="725429" y="90005"/>
                  </a:cubicBezTo>
                  <a:cubicBezTo>
                    <a:pt x="884415" y="16668"/>
                    <a:pt x="1018371" y="-6910"/>
                    <a:pt x="1139864" y="1681"/>
                  </a:cubicBezTo>
                  <a:close/>
                </a:path>
              </a:pathLst>
            </a:cu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</p:pic>
        <p:sp>
          <p:nvSpPr>
            <p:cNvPr name="AutoShape 5" id="5"/>
            <p:cNvSpPr/>
            <p:nvPr/>
          </p:nvSpPr>
          <p:spPr>
            <a:xfrm>
              <a:off x="13808" y="2519"/>
              <a:ext cx="404" cy="40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anchor="ctr" tIns="45720" lIns="91440" bIns="45720" rIns="91440"/>
            <a:p>
              <a:pPr algn="ctr" marL="0"/>
            </a:p>
          </p:txBody>
        </p:sp>
        <p:sp>
          <p:nvSpPr>
            <p:cNvPr name="AutoShape 6" id="6"/>
            <p:cNvSpPr/>
            <p:nvPr/>
          </p:nvSpPr>
          <p:spPr>
            <a:xfrm>
              <a:off x="16460" y="8648"/>
              <a:ext cx="252" cy="25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anchor="ctr" tIns="45720" lIns="91440" bIns="45720" rIns="91440"/>
            <a:p>
              <a:pPr algn="ctr" marL="0"/>
            </a:p>
          </p:txBody>
        </p:sp>
      </p:grpSp>
      <p:grpSp>
        <p:nvGrpSpPr>
          <p:cNvPr name="Group 7" id="7"/>
          <p:cNvGrpSpPr/>
          <p:nvPr/>
        </p:nvGrpSpPr>
        <p:grpSpPr>
          <a:xfrm>
            <a:off x="1023620" y="1551940"/>
            <a:ext cx="5435600" cy="4601210"/>
            <a:chOff x="1657" y="2489"/>
            <a:chExt cx="8560" cy="7246"/>
          </a:xfrm>
        </p:grpSpPr>
        <p:sp>
          <p:nvSpPr>
            <p:cNvPr name="AutoShape 8" id="8"/>
            <p:cNvSpPr/>
            <p:nvPr/>
          </p:nvSpPr>
          <p:spPr>
            <a:xfrm>
              <a:off x="1657" y="3351"/>
              <a:ext cx="8560" cy="2665"/>
            </a:xfrm>
            <a:prstGeom prst="rect">
              <a:avLst/>
            </a:prstGeom>
            <a:noFill/>
            <a:ln>
              <a:noFill/>
            </a:ln>
          </p:spPr>
          <p:txBody>
            <a:bodyPr vert="horz" anchor="t" wrap="square" tIns="46990" lIns="90170" bIns="46990" rIns="90170">
              <a:normAutofit/>
            </a:bodyPr>
            <a:p>
              <a:pPr fontAlgn="auto" algn="l" indent="0" marL="0">
                <a:lnSpc>
                  <a:spcPct val="150000"/>
                </a:lnSpc>
              </a:pPr>
              <a:r>
                <a:rPr lang="en-US" b="false" i="false" sz="1500" baseline="0" u="none">
                  <a:solidFill>
                    <a:srgbClr val="262626"/>
                  </a:solidFill>
                  <a:latin typeface="思源黑体 Normal"/>
                  <a:ea typeface="思源黑体 Normal"/>
                </a:rPr>
                <a:t>Erwachsene brauchen Future Skills, aber Weiterbildnern fehlt es an Unterstützung.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>
              <a:off x="1657" y="2489"/>
              <a:ext cx="8560" cy="850"/>
            </a:xfrm>
            <a:prstGeom prst="rect">
              <a:avLst/>
            </a:prstGeom>
            <a:noFill/>
            <a:ln>
              <a:noFill/>
            </a:ln>
          </p:spPr>
          <p:txBody>
            <a:bodyPr anchor="ctr" rtlCol="false" vert="horz" wrap="square" tIns="46990" lIns="90170" bIns="46990" rIns="90170">
              <a:normAutofit/>
            </a:bodyPr>
            <a:lstStyle/>
            <a:p>
              <a:pPr algn="l" fontAlgn="auto" indent="0" marL="0">
                <a:lnSpc>
                  <a:spcPct val="90000"/>
                </a:lnSpc>
                <a:defRPr/>
              </a:pPr>
              <a:r>
                <a:rPr lang="en-US" b="true" i="false" sz="2000" baseline="0" u="none">
                  <a:solidFill>
                    <a:srgbClr val="4472C4"/>
                  </a:solidFill>
                  <a:latin typeface="思源黑体 Normal"/>
                  <a:ea typeface="思源黑体 Normal"/>
                </a:rPr>
                <a:t>Methodisch-didaktisches Update</a:t>
              </a:r>
              <a:endParaRPr lang="en-US" sz="1100"/>
            </a:p>
          </p:txBody>
        </p:sp>
        <p:sp>
          <p:nvSpPr>
            <p:cNvPr name="AutoShape 10" id="10"/>
            <p:cNvSpPr/>
            <p:nvPr/>
          </p:nvSpPr>
          <p:spPr>
            <a:xfrm>
              <a:off x="1657" y="7071"/>
              <a:ext cx="8560" cy="2665"/>
            </a:xfrm>
            <a:prstGeom prst="rect">
              <a:avLst/>
            </a:prstGeom>
            <a:noFill/>
            <a:ln>
              <a:noFill/>
            </a:ln>
          </p:spPr>
          <p:txBody>
            <a:bodyPr vert="horz" anchor="t" wrap="square" tIns="46990" lIns="90170" bIns="46990" rIns="90170">
              <a:normAutofit/>
            </a:bodyPr>
            <a:p>
              <a:pPr fontAlgn="auto" algn="l" indent="0" marL="0">
                <a:lnSpc>
                  <a:spcPct val="150000"/>
                </a:lnSpc>
              </a:pPr>
              <a:r>
                <a:rPr lang="en-US" b="false" i="false" sz="1500" baseline="0" u="none">
                  <a:solidFill>
                    <a:srgbClr val="262626"/>
                  </a:solidFill>
                  <a:latin typeface="思源黑体 Normal"/>
                  <a:ea typeface="思源黑体 Normal"/>
                </a:rPr>
                <a:t>Berufliche Weiterbildung ist wichtig, aber gut qualifiziertes Personal ist notwendig.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>
              <a:off x="1657" y="6226"/>
              <a:ext cx="8560" cy="850"/>
            </a:xfrm>
            <a:prstGeom prst="rect">
              <a:avLst/>
            </a:prstGeom>
            <a:noFill/>
            <a:ln>
              <a:noFill/>
            </a:ln>
          </p:spPr>
          <p:txBody>
            <a:bodyPr anchor="ctr" rtlCol="false" vert="horz" wrap="square" tIns="46990" lIns="90170" bIns="46990" rIns="90170">
              <a:normAutofit/>
            </a:bodyPr>
            <a:lstStyle/>
            <a:p>
              <a:pPr algn="l" fontAlgn="auto" indent="0" marL="0">
                <a:lnSpc>
                  <a:spcPct val="90000"/>
                </a:lnSpc>
                <a:defRPr/>
              </a:pPr>
              <a:r>
                <a:rPr lang="en-US" b="true" i="false" sz="2000" baseline="0" u="none">
                  <a:solidFill>
                    <a:srgbClr val="4472C4"/>
                  </a:solidFill>
                  <a:latin typeface="思源黑体 Normal"/>
                  <a:ea typeface="思源黑体 Normal"/>
                </a:rPr>
                <a:t>Qualifizierung des Personals</a:t>
              </a:r>
              <a:endParaRPr lang="en-US" sz="1100"/>
            </a:p>
          </p:txBody>
        </p:sp>
      </p:grpSp>
      <p:sp>
        <p:nvSpPr>
          <p:cNvPr name="Freeform 12" id="12"/>
          <p:cNvSpPr/>
          <p:nvPr/>
        </p:nvSpPr>
        <p:spPr>
          <a:xfrm>
            <a:off x="0" y="320040"/>
            <a:ext cx="685165" cy="718820"/>
          </a:xfrm>
          <a:custGeom>
            <a:avLst/>
            <a:gdLst/>
            <a:ahLst/>
            <a:cxnLst/>
            <a:rect r="r" b="b" t="t" l="l"/>
            <a:pathLst>
              <a:path w="461590" h="406400" stroke="true" fill="norm" extrusionOk="true">
                <a:moveTo>
                  <a:pt x="258390" y="0"/>
                </a:moveTo>
                <a:lnTo>
                  <a:pt x="0" y="0"/>
                </a:lnTo>
                <a:lnTo>
                  <a:pt x="0" y="406400"/>
                </a:lnTo>
                <a:lnTo>
                  <a:pt x="258390" y="406400"/>
                </a:lnTo>
                <a:lnTo>
                  <a:pt x="461590" y="203200"/>
                </a:lnTo>
                <a:lnTo>
                  <a:pt x="258390" y="0"/>
                </a:lnTo>
                <a:close/>
              </a:path>
            </a:pathLst>
          </a:custGeom>
          <a:solidFill>
            <a:srgbClr val="4472C4"/>
          </a:solidFill>
        </p:spPr>
      </p:sp>
      <p:sp>
        <p:nvSpPr>
          <p:cNvPr name="TextBox 13" id="13"/>
          <p:cNvSpPr txBox="true"/>
          <p:nvPr/>
        </p:nvSpPr>
        <p:spPr>
          <a:xfrm>
            <a:off x="781050" y="319405"/>
            <a:ext cx="10800000" cy="720090"/>
          </a:xfrm>
          <a:prstGeom prst="rect">
            <a:avLst/>
          </a:prstGeom>
        </p:spPr>
        <p:txBody>
          <a:bodyPr anchor="ctr" rtlCol="false" vert="horz" wrap="square" tIns="46990" lIns="90170" bIns="46990" rIns="90170">
            <a:normAutofit/>
          </a:bodyPr>
          <a:lstStyle/>
          <a:p>
            <a:pPr algn="l" fontAlgn="auto" indent="0" marL="0">
              <a:lnSpc>
                <a:spcPct val="100000"/>
              </a:lnSpc>
              <a:defRPr/>
            </a:pPr>
            <a:r>
              <a:rPr lang="en-US" b="true" i="false" sz="3200" baseline="0" u="none">
                <a:ln/>
                <a:solidFill>
                  <a:srgbClr val="4472C4"/>
                </a:solidFill>
                <a:latin typeface="思源黑体 Normal"/>
                <a:ea typeface="思源黑体 Normal"/>
              </a:rPr>
              <a:t>Herausforderungen in der Weiterbildung</a:t>
            </a:r>
            <a:endParaRPr lang="en-US" sz="1100"/>
          </a:p>
        </p:txBody>
      </p:sp>
    </p:spTree>
  </p:cSld>
  <p:clrMapOvr>
    <a:masterClrMapping/>
  </p:clrMapOvr>
  <p:transition spd="slow">
    <p:cover dir="d"/>
  </p:transition>
  <p:timing>
    <p:tnLst>
      <p:par>
        <p:cTn id="10476" dur="indefinite" repeatCount="1000" spd="100%" accel="0%" decel="0%" restart="never" nodeType="tmRoot">
          <p:childTnLst>
            <p:seq concurrent="true" nextAc="seek">
              <p:cTn id="10477" dur="indefinite" repeatCount="1000" spd="100%" accel="0%" decel="0%" nodeType="mainSeq">
                <p:childTnLst>
                  <p:par>
                    <p:cTn id="10478" repeatCount="1000" spd="100%" accel="0%" decel="0%" fill="hold">
                      <p:stCondLst>
                        <p:cond delay="indefinite"/>
                        <p:cond evt="onBegin" delay="0">
                          <p:tn val="10477"/>
                        </p:cond>
                      </p:stCondLst>
                      <p:childTnLst>
                        <p:par>
                          <p:cTn id="10479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10480" presetID="2" presetClass="entr" presetSubtype="3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81" dur="1000" repeatCount="1000" spd="100%" accel="0%" decel="0%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1+#ppt_w/2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82" dur="1000" repeatCount="1000" spd="100%" accel="0%" decel="0%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-#ppt_h/2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83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84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10485" presetID="2" presetClass="entr" presetSubtype="8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86" dur="1000" repeatCount="1000" spd="100%" accel="0%" decel="0%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-#ppt_w/2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87" dur="1000" repeatCount="1000" spd="100%" accel="0%" decel="0%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88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89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10490" presetID="17" presetClass="entr" presetSubtype="1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91" dur="500" repeatCount="1000" spd="100%" accel="0%" decel="0%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fltVal val="0.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92" dur="500" repeatCount="1000" spd="100%" accel="0%" decel="0%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93" dur="5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94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10495" presetID="2" presetClass="entr" presetSubtype="6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96" dur="1000" repeatCount="1000" spd="100%" accel="0%" decel="0%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1+#ppt_w/2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97" dur="1000" repeatCount="1000" spd="100%" accel="0%" decel="0%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1+#ppt_h/2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98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99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10500" presetID="2" presetClass="entr" presetSubtype="2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01" dur="1000" repeatCount="1000" spd="100%" accel="0%" decel="0%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1+#ppt_w/2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02" dur="1000" repeatCount="1000" spd="100%" accel="0%" decel="0%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03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04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10505" presetID="45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07" dur="1000" repeatCount="1000" spd="100%" accel="0%" decel="0%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.0"/>
                                          </p:val>
                                        </p:tav>
                                        <p:tav fmla=""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08" dur="1000" repeatCount="1000" spd="100%" accel="0%" decel="0%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id="10506" dur="1000" repeatCount="1000" spd="100%" accel="0%" decel="0%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09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rotWithShape="true">
          <a:blip r:embed="rId2"/>
          <a:stretch>
            <a:fillRect t="0" l="0" b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>
            <a:off x="1292225" y="1948815"/>
            <a:ext cx="4130040" cy="724535"/>
          </a:xfrm>
          <a:prstGeom prst="rect">
            <a:avLst/>
          </a:prstGeom>
          <a:noFill/>
          <a:ln>
            <a:noFill/>
          </a:ln>
        </p:spPr>
        <p:txBody>
          <a:bodyPr anchor="ctr" rtlCol="false" vert="horz" tIns="45720" lIns="91440" bIns="45720" rIns="91440">
            <a:noAutofit/>
          </a:bodyPr>
          <a:lstStyle/>
          <a:p>
            <a:pPr algn="l" fontAlgn="auto" indent="0" marR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b="false" i="false" sz="4800" baseline="0" u="none">
                <a:ln/>
                <a:solidFill>
                  <a:srgbClr val="4472C4"/>
                </a:solidFill>
                <a:effectLst/>
                <a:latin typeface="思源黑体 Medium"/>
                <a:ea typeface="思源黑体 Medium"/>
              </a:rPr>
              <a:t>PART   02</a:t>
            </a:r>
            <a:endParaRPr lang="en-US" sz="1100"/>
          </a:p>
        </p:txBody>
      </p:sp>
      <p:sp>
        <p:nvSpPr>
          <p:cNvPr name="TextBox 3" id="3"/>
          <p:cNvSpPr txBox="true"/>
          <p:nvPr/>
        </p:nvSpPr>
        <p:spPr>
          <a:xfrm>
            <a:off x="1292225" y="2461260"/>
            <a:ext cx="6510655" cy="2367915"/>
          </a:xfrm>
          <a:prstGeom prst="rect">
            <a:avLst/>
          </a:prstGeom>
          <a:noFill/>
          <a:ln>
            <a:noFill/>
          </a:ln>
        </p:spPr>
        <p:txBody>
          <a:bodyPr anchor="ctr" rtlCol="false" vert="horz" tIns="45720" lIns="91440" bIns="45720" rIns="91440">
            <a:noAutofit/>
          </a:bodyPr>
          <a:lstStyle/>
          <a:p>
            <a:pPr algn="l" fontAlgn="auto" indent="0" marL="0"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en-US" b="false" i="false" sz="4800" spc="100" baseline="0" u="none">
                <a:solidFill>
                  <a:srgbClr val="4472C4"/>
                </a:solidFill>
                <a:latin typeface="思源黑体 Medium"/>
                <a:ea typeface="思源黑体 Medium"/>
              </a:rPr>
              <a:t>Projektziele: UpDate im Detail</a:t>
            </a:r>
            <a:endParaRPr lang="en-US" sz="1100"/>
          </a:p>
        </p:txBody>
      </p:sp>
    </p:spTree>
  </p:cSld>
  <p:clrMapOvr>
    <a:masterClrMapping/>
  </p:clrMapOvr>
  <p:transition spd="slow">
    <p:comb dir="horz"/>
  </p:transition>
  <p:timing>
    <p:tnLst>
      <p:par>
        <p:cTn id="12367" dur="indefinite" repeatCount="1000" spd="100%" accel="0%" decel="0%" restart="never" nodeType="tmRoot">
          <p:childTnLst>
            <p:seq concurrent="true" nextAc="seek">
              <p:cTn id="12368" dur="indefinite" repeatCount="1000" spd="100%" accel="0%" decel="0%" nodeType="mainSeq">
                <p:childTnLst>
                  <p:par>
                    <p:cTn id="12369" repeatCount="1000" spd="100%" accel="0%" decel="0%" fill="hold">
                      <p:stCondLst>
                        <p:cond delay="indefinite"/>
                        <p:cond evt="onBegin" delay="0">
                          <p:tn val="12368"/>
                        </p:cond>
                      </p:stCondLst>
                      <p:childTnLst>
                        <p:par>
                          <p:cTn id="12370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12371" presetID="21" presetClass="entr" presetSubtype="4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wheel(4)" transition="in">
                                      <p:cBhvr>
                                        <p:cTn id="12372" dur="1000" repeatCount="1000" spd="100%" accel="0%" decel="0%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73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74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12375" presetID="23" presetClass="entr" presetSubtype="36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76" dur="500" repeatCount="1000" spd="100%" accel="0%" decel="0%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77" dur="500" repeatCount="1000" spd="100%" accel="0%" decel="0%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78" dur="500" repeatCount="1000" spd="100%" accel="0%" decel="0%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fltVal val="0.5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79" dur="500" repeatCount="1000" spd="100%" accel="0%" decel="0%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80" dur="5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rotWithShape="true">
          <a:blip r:embed="rId2"/>
          <a:stretch>
            <a:fillRect t="0" l="0" b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1203325" y="1769745"/>
            <a:ext cx="5232400" cy="4364355"/>
            <a:chOff x="1022247" y="1769914"/>
            <a:chExt cx="5232251" cy="4364186"/>
          </a:xfrm>
          <a:solidFill>
            <a:srgbClr val="FFFFFF"/>
          </a:solidFill>
        </p:grpSpPr>
        <p:sp>
          <p:nvSpPr>
            <p:cNvPr name="Freeform 3" id="3"/>
            <p:cNvSpPr/>
            <p:nvPr/>
          </p:nvSpPr>
          <p:spPr>
            <a:xfrm>
              <a:off x="1022247" y="1769914"/>
              <a:ext cx="5232251" cy="4364186"/>
            </a:xfrm>
            <a:custGeom>
              <a:avLst/>
              <a:gdLst/>
              <a:ahLst/>
              <a:cxnLst/>
              <a:rect r="r" b="b" t="t" l="l"/>
              <a:pathLst>
                <a:path w="5232251" h="4239000" stroke="true" fill="norm" extrusionOk="true">
                  <a:moveTo>
                    <a:pt x="575868" y="0"/>
                  </a:moveTo>
                  <a:lnTo>
                    <a:pt x="4096415" y="0"/>
                  </a:lnTo>
                  <a:lnTo>
                    <a:pt x="5232251" y="4239000"/>
                  </a:lnTo>
                  <a:lnTo>
                    <a:pt x="575868" y="4239000"/>
                  </a:lnTo>
                  <a:cubicBezTo>
                    <a:pt x="257825" y="4239000"/>
                    <a:pt x="0" y="3981175"/>
                    <a:pt x="0" y="3663132"/>
                  </a:cubicBezTo>
                  <a:lnTo>
                    <a:pt x="0" y="575868"/>
                  </a:lnTo>
                  <a:cubicBezTo>
                    <a:pt x="0" y="257825"/>
                    <a:pt x="257825" y="0"/>
                    <a:pt x="5758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anchor="ctr" wrap="square" tIns="46990" lIns="90170" bIns="46990" rIns="90170">
              <a:normAutofit/>
            </a:bodyPr>
            <a:p>
              <a:pPr algn="ctr" marL="0"/>
            </a:p>
          </p:txBody>
        </p:sp>
        <p:sp>
          <p:nvSpPr>
            <p:cNvPr name="AutoShape 4" id="4"/>
            <p:cNvSpPr/>
            <p:nvPr/>
          </p:nvSpPr>
          <p:spPr>
            <a:xfrm>
              <a:off x="1203707" y="2017434"/>
              <a:ext cx="803982" cy="803979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anchor="ctr" wrap="square" tIns="46990" lIns="90170" bIns="46990" rIns="90170">
              <a:normAutofit/>
            </a:bodyPr>
            <a:p>
              <a:pPr algn="ctr" marL="0"/>
            </a:p>
          </p:txBody>
        </p:sp>
        <p:sp>
          <p:nvSpPr>
            <p:cNvPr name="AutoShape 5" id="5"/>
            <p:cNvSpPr/>
            <p:nvPr/>
          </p:nvSpPr>
          <p:spPr>
            <a:xfrm>
              <a:off x="1260827" y="2074554"/>
              <a:ext cx="689743" cy="689741"/>
            </a:xfrm>
            <a:prstGeom prst="ellipse">
              <a:avLst/>
            </a:prstGeom>
            <a:solidFill>
              <a:srgbClr val="4472C4"/>
            </a:solidFill>
          </p:spPr>
          <p:txBody>
            <a:bodyPr vert="horz" anchor="ctr" wrap="square" tIns="46990" lIns="90170" bIns="46990" rIns="90170">
              <a:normAutofit/>
            </a:bodyPr>
            <a:p>
              <a:pPr algn="ctr" marL="0"/>
            </a:p>
          </p:txBody>
        </p:sp>
        <p:sp>
          <p:nvSpPr>
            <p:cNvPr name="Freeform 6" id="6"/>
            <p:cNvSpPr/>
            <p:nvPr/>
          </p:nvSpPr>
          <p:spPr>
            <a:xfrm>
              <a:off x="1508705" y="2315382"/>
              <a:ext cx="193988" cy="208085"/>
            </a:xfrm>
            <a:custGeom>
              <a:avLst/>
              <a:gdLst/>
              <a:ahLst/>
              <a:cxnLst/>
              <a:rect r="r" b="b" t="t" l="l"/>
              <a:pathLst>
                <a:path w="487477" h="522922" stroke="true" fill="norm" extrusionOk="true">
                  <a:moveTo>
                    <a:pt x="8356" y="512114"/>
                  </a:moveTo>
                  <a:lnTo>
                    <a:pt x="8356" y="512114"/>
                  </a:lnTo>
                  <a:lnTo>
                    <a:pt x="8356" y="512114"/>
                  </a:lnTo>
                  <a:lnTo>
                    <a:pt x="7404" y="511161"/>
                  </a:lnTo>
                  <a:cubicBezTo>
                    <a:pt x="6451" y="510209"/>
                    <a:pt x="6451" y="509256"/>
                    <a:pt x="5499" y="508303"/>
                  </a:cubicBezTo>
                  <a:lnTo>
                    <a:pt x="5499" y="508303"/>
                  </a:lnTo>
                  <a:lnTo>
                    <a:pt x="5499" y="507351"/>
                  </a:lnTo>
                  <a:lnTo>
                    <a:pt x="4546" y="505446"/>
                  </a:lnTo>
                  <a:lnTo>
                    <a:pt x="3593" y="503541"/>
                  </a:lnTo>
                  <a:lnTo>
                    <a:pt x="3593" y="503541"/>
                  </a:lnTo>
                  <a:lnTo>
                    <a:pt x="3593" y="503541"/>
                  </a:lnTo>
                  <a:lnTo>
                    <a:pt x="3593" y="503541"/>
                  </a:lnTo>
                  <a:lnTo>
                    <a:pt x="2641" y="501636"/>
                  </a:lnTo>
                  <a:cubicBezTo>
                    <a:pt x="2641" y="501636"/>
                    <a:pt x="2641" y="500684"/>
                    <a:pt x="2641" y="500684"/>
                  </a:cubicBezTo>
                  <a:cubicBezTo>
                    <a:pt x="2641" y="499731"/>
                    <a:pt x="2641" y="499731"/>
                    <a:pt x="1689" y="498778"/>
                  </a:cubicBezTo>
                  <a:cubicBezTo>
                    <a:pt x="1689" y="497826"/>
                    <a:pt x="736" y="495921"/>
                    <a:pt x="736" y="494968"/>
                  </a:cubicBezTo>
                  <a:lnTo>
                    <a:pt x="736" y="492111"/>
                  </a:lnTo>
                  <a:cubicBezTo>
                    <a:pt x="736" y="490206"/>
                    <a:pt x="736" y="487349"/>
                    <a:pt x="736" y="485443"/>
                  </a:cubicBezTo>
                  <a:cubicBezTo>
                    <a:pt x="736" y="478776"/>
                    <a:pt x="2641" y="473061"/>
                    <a:pt x="5499" y="467346"/>
                  </a:cubicBezTo>
                  <a:lnTo>
                    <a:pt x="155041" y="151116"/>
                  </a:lnTo>
                  <a:cubicBezTo>
                    <a:pt x="157899" y="146353"/>
                    <a:pt x="158851" y="140639"/>
                    <a:pt x="158851" y="134924"/>
                  </a:cubicBezTo>
                  <a:lnTo>
                    <a:pt x="158851" y="19671"/>
                  </a:lnTo>
                  <a:lnTo>
                    <a:pt x="120751" y="19671"/>
                  </a:lnTo>
                  <a:lnTo>
                    <a:pt x="120751" y="621"/>
                  </a:lnTo>
                  <a:lnTo>
                    <a:pt x="368401" y="621"/>
                  </a:lnTo>
                  <a:lnTo>
                    <a:pt x="368401" y="19671"/>
                  </a:lnTo>
                  <a:lnTo>
                    <a:pt x="330301" y="19671"/>
                  </a:lnTo>
                  <a:lnTo>
                    <a:pt x="330301" y="134924"/>
                  </a:lnTo>
                  <a:cubicBezTo>
                    <a:pt x="330301" y="140639"/>
                    <a:pt x="331254" y="146353"/>
                    <a:pt x="334111" y="151116"/>
                  </a:cubicBezTo>
                  <a:lnTo>
                    <a:pt x="483654" y="467346"/>
                  </a:lnTo>
                  <a:cubicBezTo>
                    <a:pt x="489368" y="478776"/>
                    <a:pt x="489368" y="492111"/>
                    <a:pt x="485558" y="504493"/>
                  </a:cubicBezTo>
                  <a:lnTo>
                    <a:pt x="485558" y="504493"/>
                  </a:lnTo>
                  <a:lnTo>
                    <a:pt x="484606" y="506399"/>
                  </a:lnTo>
                  <a:cubicBezTo>
                    <a:pt x="479843" y="515924"/>
                    <a:pt x="470318" y="522591"/>
                    <a:pt x="459841" y="523543"/>
                  </a:cubicBezTo>
                  <a:lnTo>
                    <a:pt x="457936" y="523543"/>
                  </a:lnTo>
                  <a:lnTo>
                    <a:pt x="32168" y="523543"/>
                  </a:lnTo>
                  <a:lnTo>
                    <a:pt x="30264" y="523543"/>
                  </a:lnTo>
                  <a:cubicBezTo>
                    <a:pt x="29311" y="523543"/>
                    <a:pt x="28358" y="523543"/>
                    <a:pt x="27406" y="523543"/>
                  </a:cubicBezTo>
                  <a:cubicBezTo>
                    <a:pt x="26454" y="523543"/>
                    <a:pt x="24549" y="523543"/>
                    <a:pt x="23596" y="522591"/>
                  </a:cubicBezTo>
                  <a:lnTo>
                    <a:pt x="23596" y="522591"/>
                  </a:lnTo>
                  <a:cubicBezTo>
                    <a:pt x="21691" y="521639"/>
                    <a:pt x="19786" y="521639"/>
                    <a:pt x="17881" y="520686"/>
                  </a:cubicBezTo>
                  <a:lnTo>
                    <a:pt x="15976" y="519734"/>
                  </a:lnTo>
                  <a:cubicBezTo>
                    <a:pt x="15976" y="519734"/>
                    <a:pt x="15024" y="519734"/>
                    <a:pt x="15024" y="518781"/>
                  </a:cubicBezTo>
                  <a:cubicBezTo>
                    <a:pt x="13118" y="517828"/>
                    <a:pt x="11214" y="515924"/>
                    <a:pt x="10261" y="514971"/>
                  </a:cubicBezTo>
                  <a:lnTo>
                    <a:pt x="8356" y="512114"/>
                  </a:lnTo>
                  <a:lnTo>
                    <a:pt x="8356" y="512114"/>
                  </a:lnTo>
                  <a:close/>
                  <a:moveTo>
                    <a:pt x="255054" y="402576"/>
                  </a:moveTo>
                  <a:lnTo>
                    <a:pt x="252196" y="404481"/>
                  </a:lnTo>
                  <a:lnTo>
                    <a:pt x="246481" y="408291"/>
                  </a:lnTo>
                  <a:cubicBezTo>
                    <a:pt x="198856" y="439724"/>
                    <a:pt x="119799" y="440676"/>
                    <a:pt x="55029" y="414959"/>
                  </a:cubicBezTo>
                  <a:lnTo>
                    <a:pt x="51218" y="413053"/>
                  </a:lnTo>
                  <a:lnTo>
                    <a:pt x="22643" y="474014"/>
                  </a:lnTo>
                  <a:lnTo>
                    <a:pt x="21691" y="475918"/>
                  </a:lnTo>
                  <a:cubicBezTo>
                    <a:pt x="18833" y="482586"/>
                    <a:pt x="18833" y="490206"/>
                    <a:pt x="21691" y="495921"/>
                  </a:cubicBezTo>
                  <a:cubicBezTo>
                    <a:pt x="22643" y="498778"/>
                    <a:pt x="25501" y="501636"/>
                    <a:pt x="29311" y="502589"/>
                  </a:cubicBezTo>
                  <a:lnTo>
                    <a:pt x="30264" y="502589"/>
                  </a:lnTo>
                  <a:lnTo>
                    <a:pt x="31216" y="502589"/>
                  </a:lnTo>
                  <a:lnTo>
                    <a:pt x="456983" y="502589"/>
                  </a:lnTo>
                  <a:lnTo>
                    <a:pt x="457936" y="502589"/>
                  </a:lnTo>
                  <a:cubicBezTo>
                    <a:pt x="461746" y="502589"/>
                    <a:pt x="464604" y="499731"/>
                    <a:pt x="466508" y="495921"/>
                  </a:cubicBezTo>
                  <a:cubicBezTo>
                    <a:pt x="468414" y="490206"/>
                    <a:pt x="469366" y="483539"/>
                    <a:pt x="467461" y="477824"/>
                  </a:cubicBezTo>
                  <a:lnTo>
                    <a:pt x="466508" y="475918"/>
                  </a:lnTo>
                  <a:lnTo>
                    <a:pt x="465556" y="474014"/>
                  </a:lnTo>
                  <a:lnTo>
                    <a:pt x="423646" y="385431"/>
                  </a:lnTo>
                  <a:cubicBezTo>
                    <a:pt x="365543" y="372096"/>
                    <a:pt x="296011" y="376859"/>
                    <a:pt x="255054" y="402576"/>
                  </a:cubicBezTo>
                  <a:close/>
                  <a:moveTo>
                    <a:pt x="305536" y="255891"/>
                  </a:moveTo>
                  <a:cubicBezTo>
                    <a:pt x="287439" y="255891"/>
                    <a:pt x="272199" y="271131"/>
                    <a:pt x="272199" y="289228"/>
                  </a:cubicBezTo>
                  <a:cubicBezTo>
                    <a:pt x="272199" y="307326"/>
                    <a:pt x="287439" y="322566"/>
                    <a:pt x="305536" y="322566"/>
                  </a:cubicBezTo>
                  <a:cubicBezTo>
                    <a:pt x="323633" y="322566"/>
                    <a:pt x="338874" y="307326"/>
                    <a:pt x="338874" y="289228"/>
                  </a:cubicBezTo>
                  <a:cubicBezTo>
                    <a:pt x="338874" y="270178"/>
                    <a:pt x="323633" y="255891"/>
                    <a:pt x="305536" y="255891"/>
                  </a:cubicBezTo>
                  <a:close/>
                </a:path>
              </a:pathLst>
            </a:custGeom>
            <a:solidFill>
              <a:schemeClr val="bg2"/>
            </a:solidFill>
          </p:spPr>
          <p:txBody>
            <a:bodyPr vert="horz" anchor="ctr" wrap="square" tIns="46990" lIns="90170" bIns="46990" rIns="90170">
              <a:normAutofit/>
            </a:bodyPr>
            <a:p>
              <a:pPr algn="ctr" marL="0"/>
            </a:p>
          </p:txBody>
        </p:sp>
      </p:grpSp>
      <p:grpSp>
        <p:nvGrpSpPr>
          <p:cNvPr name="Group 7" id="7"/>
          <p:cNvGrpSpPr/>
          <p:nvPr/>
        </p:nvGrpSpPr>
        <p:grpSpPr>
          <a:xfrm>
            <a:off x="5579745" y="1769745"/>
            <a:ext cx="5407631" cy="4364355"/>
            <a:chOff x="5399051" y="1769914"/>
            <a:chExt cx="5407482" cy="4364186"/>
          </a:xfrm>
          <a:solidFill>
            <a:srgbClr val="FFFFFF"/>
          </a:solidFill>
        </p:grpSpPr>
        <p:sp>
          <p:nvSpPr>
            <p:cNvPr name="Freeform 8" id="8"/>
            <p:cNvSpPr/>
            <p:nvPr/>
          </p:nvSpPr>
          <p:spPr>
            <a:xfrm>
              <a:off x="5399051" y="1769914"/>
              <a:ext cx="5407482" cy="4364186"/>
            </a:xfrm>
            <a:custGeom>
              <a:avLst/>
              <a:gdLst/>
              <a:ahLst/>
              <a:cxnLst/>
              <a:rect r="r" b="b" t="t" l="l"/>
              <a:pathLst>
                <a:path w="5407482" h="4239000" stroke="true" fill="norm" extrusionOk="true">
                  <a:moveTo>
                    <a:pt x="0" y="0"/>
                  </a:moveTo>
                  <a:lnTo>
                    <a:pt x="4831614" y="0"/>
                  </a:lnTo>
                  <a:cubicBezTo>
                    <a:pt x="5149657" y="0"/>
                    <a:pt x="5407482" y="257825"/>
                    <a:pt x="5407482" y="575868"/>
                  </a:cubicBezTo>
                  <a:lnTo>
                    <a:pt x="5407482" y="3663132"/>
                  </a:lnTo>
                  <a:cubicBezTo>
                    <a:pt x="5407482" y="3981175"/>
                    <a:pt x="5149657" y="4239000"/>
                    <a:pt x="4831614" y="4239000"/>
                  </a:cubicBezTo>
                  <a:lnTo>
                    <a:pt x="1135837" y="42390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anchor="ctr" wrap="square" tIns="46990" lIns="90170" bIns="46990" rIns="90170">
              <a:normAutofit/>
            </a:bodyPr>
            <a:p>
              <a:pPr algn="ctr" marL="0"/>
            </a:p>
          </p:txBody>
        </p:sp>
        <p:sp>
          <p:nvSpPr>
            <p:cNvPr name="AutoShape 9" id="9"/>
            <p:cNvSpPr/>
            <p:nvPr/>
          </p:nvSpPr>
          <p:spPr>
            <a:xfrm>
              <a:off x="9804460" y="5125857"/>
              <a:ext cx="803982" cy="803979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anchor="ctr" wrap="square" tIns="46990" lIns="90170" bIns="46990" rIns="90170">
              <a:normAutofit/>
            </a:bodyPr>
            <a:p>
              <a:pPr algn="ctr" marL="0"/>
            </a:p>
          </p:txBody>
        </p:sp>
        <p:sp>
          <p:nvSpPr>
            <p:cNvPr name="AutoShape 10" id="10"/>
            <p:cNvSpPr/>
            <p:nvPr/>
          </p:nvSpPr>
          <p:spPr>
            <a:xfrm>
              <a:off x="9861580" y="5182976"/>
              <a:ext cx="689743" cy="689741"/>
            </a:xfrm>
            <a:prstGeom prst="ellipse">
              <a:avLst/>
            </a:prstGeom>
            <a:solidFill>
              <a:srgbClr val="4472C4"/>
            </a:solidFill>
          </p:spPr>
          <p:txBody>
            <a:bodyPr vert="horz" anchor="ctr" wrap="square" tIns="46990" lIns="90170" bIns="46990" rIns="90170">
              <a:normAutofit/>
            </a:bodyPr>
            <a:p>
              <a:pPr algn="ctr" marL="0"/>
            </a:p>
          </p:txBody>
        </p:sp>
        <p:sp>
          <p:nvSpPr>
            <p:cNvPr name="Freeform 11" id="11"/>
            <p:cNvSpPr/>
            <p:nvPr/>
          </p:nvSpPr>
          <p:spPr>
            <a:xfrm>
              <a:off x="10109457" y="5423804"/>
              <a:ext cx="193988" cy="208085"/>
            </a:xfrm>
            <a:custGeom>
              <a:avLst/>
              <a:gdLst/>
              <a:ahLst/>
              <a:cxnLst/>
              <a:rect r="r" b="b" t="t" l="l"/>
              <a:pathLst>
                <a:path w="487477" h="522922" stroke="true" fill="norm" extrusionOk="true">
                  <a:moveTo>
                    <a:pt x="8356" y="512114"/>
                  </a:moveTo>
                  <a:lnTo>
                    <a:pt x="8356" y="512114"/>
                  </a:lnTo>
                  <a:lnTo>
                    <a:pt x="8356" y="512114"/>
                  </a:lnTo>
                  <a:lnTo>
                    <a:pt x="7404" y="511161"/>
                  </a:lnTo>
                  <a:cubicBezTo>
                    <a:pt x="6451" y="510209"/>
                    <a:pt x="6451" y="509256"/>
                    <a:pt x="5499" y="508303"/>
                  </a:cubicBezTo>
                  <a:lnTo>
                    <a:pt x="5499" y="508303"/>
                  </a:lnTo>
                  <a:lnTo>
                    <a:pt x="5499" y="507351"/>
                  </a:lnTo>
                  <a:lnTo>
                    <a:pt x="4546" y="505446"/>
                  </a:lnTo>
                  <a:lnTo>
                    <a:pt x="3593" y="503541"/>
                  </a:lnTo>
                  <a:lnTo>
                    <a:pt x="3593" y="503541"/>
                  </a:lnTo>
                  <a:lnTo>
                    <a:pt x="3593" y="503541"/>
                  </a:lnTo>
                  <a:lnTo>
                    <a:pt x="3593" y="503541"/>
                  </a:lnTo>
                  <a:lnTo>
                    <a:pt x="2641" y="501636"/>
                  </a:lnTo>
                  <a:cubicBezTo>
                    <a:pt x="2641" y="501636"/>
                    <a:pt x="2641" y="500684"/>
                    <a:pt x="2641" y="500684"/>
                  </a:cubicBezTo>
                  <a:cubicBezTo>
                    <a:pt x="2641" y="499731"/>
                    <a:pt x="2641" y="499731"/>
                    <a:pt x="1689" y="498778"/>
                  </a:cubicBezTo>
                  <a:cubicBezTo>
                    <a:pt x="1689" y="497826"/>
                    <a:pt x="736" y="495921"/>
                    <a:pt x="736" y="494968"/>
                  </a:cubicBezTo>
                  <a:lnTo>
                    <a:pt x="736" y="492111"/>
                  </a:lnTo>
                  <a:cubicBezTo>
                    <a:pt x="736" y="490206"/>
                    <a:pt x="736" y="487349"/>
                    <a:pt x="736" y="485443"/>
                  </a:cubicBezTo>
                  <a:cubicBezTo>
                    <a:pt x="736" y="478776"/>
                    <a:pt x="2641" y="473061"/>
                    <a:pt x="5499" y="467346"/>
                  </a:cubicBezTo>
                  <a:lnTo>
                    <a:pt x="155041" y="151116"/>
                  </a:lnTo>
                  <a:cubicBezTo>
                    <a:pt x="157899" y="146353"/>
                    <a:pt x="158851" y="140639"/>
                    <a:pt x="158851" y="134924"/>
                  </a:cubicBezTo>
                  <a:lnTo>
                    <a:pt x="158851" y="19671"/>
                  </a:lnTo>
                  <a:lnTo>
                    <a:pt x="120751" y="19671"/>
                  </a:lnTo>
                  <a:lnTo>
                    <a:pt x="120751" y="621"/>
                  </a:lnTo>
                  <a:lnTo>
                    <a:pt x="368401" y="621"/>
                  </a:lnTo>
                  <a:lnTo>
                    <a:pt x="368401" y="19671"/>
                  </a:lnTo>
                  <a:lnTo>
                    <a:pt x="330301" y="19671"/>
                  </a:lnTo>
                  <a:lnTo>
                    <a:pt x="330301" y="134924"/>
                  </a:lnTo>
                  <a:cubicBezTo>
                    <a:pt x="330301" y="140639"/>
                    <a:pt x="331254" y="146353"/>
                    <a:pt x="334111" y="151116"/>
                  </a:cubicBezTo>
                  <a:lnTo>
                    <a:pt x="483654" y="467346"/>
                  </a:lnTo>
                  <a:cubicBezTo>
                    <a:pt x="489368" y="478776"/>
                    <a:pt x="489368" y="492111"/>
                    <a:pt x="485558" y="504493"/>
                  </a:cubicBezTo>
                  <a:lnTo>
                    <a:pt x="485558" y="504493"/>
                  </a:lnTo>
                  <a:lnTo>
                    <a:pt x="484606" y="506399"/>
                  </a:lnTo>
                  <a:cubicBezTo>
                    <a:pt x="479843" y="515924"/>
                    <a:pt x="470318" y="522591"/>
                    <a:pt x="459841" y="523543"/>
                  </a:cubicBezTo>
                  <a:lnTo>
                    <a:pt x="457936" y="523543"/>
                  </a:lnTo>
                  <a:lnTo>
                    <a:pt x="32168" y="523543"/>
                  </a:lnTo>
                  <a:lnTo>
                    <a:pt x="30264" y="523543"/>
                  </a:lnTo>
                  <a:cubicBezTo>
                    <a:pt x="29311" y="523543"/>
                    <a:pt x="28358" y="523543"/>
                    <a:pt x="27406" y="523543"/>
                  </a:cubicBezTo>
                  <a:cubicBezTo>
                    <a:pt x="26454" y="523543"/>
                    <a:pt x="24549" y="523543"/>
                    <a:pt x="23596" y="522591"/>
                  </a:cubicBezTo>
                  <a:lnTo>
                    <a:pt x="23596" y="522591"/>
                  </a:lnTo>
                  <a:cubicBezTo>
                    <a:pt x="21691" y="521639"/>
                    <a:pt x="19786" y="521639"/>
                    <a:pt x="17881" y="520686"/>
                  </a:cubicBezTo>
                  <a:lnTo>
                    <a:pt x="15976" y="519734"/>
                  </a:lnTo>
                  <a:cubicBezTo>
                    <a:pt x="15976" y="519734"/>
                    <a:pt x="15024" y="519734"/>
                    <a:pt x="15024" y="518781"/>
                  </a:cubicBezTo>
                  <a:cubicBezTo>
                    <a:pt x="13118" y="517828"/>
                    <a:pt x="11214" y="515924"/>
                    <a:pt x="10261" y="514971"/>
                  </a:cubicBezTo>
                  <a:lnTo>
                    <a:pt x="8356" y="512114"/>
                  </a:lnTo>
                  <a:lnTo>
                    <a:pt x="8356" y="512114"/>
                  </a:lnTo>
                  <a:close/>
                  <a:moveTo>
                    <a:pt x="255054" y="402576"/>
                  </a:moveTo>
                  <a:lnTo>
                    <a:pt x="252196" y="404481"/>
                  </a:lnTo>
                  <a:lnTo>
                    <a:pt x="246481" y="408291"/>
                  </a:lnTo>
                  <a:cubicBezTo>
                    <a:pt x="198856" y="439724"/>
                    <a:pt x="119799" y="440676"/>
                    <a:pt x="55029" y="414959"/>
                  </a:cubicBezTo>
                  <a:lnTo>
                    <a:pt x="51218" y="413053"/>
                  </a:lnTo>
                  <a:lnTo>
                    <a:pt x="22643" y="474014"/>
                  </a:lnTo>
                  <a:lnTo>
                    <a:pt x="21691" y="475918"/>
                  </a:lnTo>
                  <a:cubicBezTo>
                    <a:pt x="18833" y="482586"/>
                    <a:pt x="18833" y="490206"/>
                    <a:pt x="21691" y="495921"/>
                  </a:cubicBezTo>
                  <a:cubicBezTo>
                    <a:pt x="22643" y="498778"/>
                    <a:pt x="25501" y="501636"/>
                    <a:pt x="29311" y="502589"/>
                  </a:cubicBezTo>
                  <a:lnTo>
                    <a:pt x="30264" y="502589"/>
                  </a:lnTo>
                  <a:lnTo>
                    <a:pt x="31216" y="502589"/>
                  </a:lnTo>
                  <a:lnTo>
                    <a:pt x="456983" y="502589"/>
                  </a:lnTo>
                  <a:lnTo>
                    <a:pt x="457936" y="502589"/>
                  </a:lnTo>
                  <a:cubicBezTo>
                    <a:pt x="461746" y="502589"/>
                    <a:pt x="464604" y="499731"/>
                    <a:pt x="466508" y="495921"/>
                  </a:cubicBezTo>
                  <a:cubicBezTo>
                    <a:pt x="468414" y="490206"/>
                    <a:pt x="469366" y="483539"/>
                    <a:pt x="467461" y="477824"/>
                  </a:cubicBezTo>
                  <a:lnTo>
                    <a:pt x="466508" y="475918"/>
                  </a:lnTo>
                  <a:lnTo>
                    <a:pt x="465556" y="474014"/>
                  </a:lnTo>
                  <a:lnTo>
                    <a:pt x="423646" y="385431"/>
                  </a:lnTo>
                  <a:cubicBezTo>
                    <a:pt x="365543" y="372096"/>
                    <a:pt x="296011" y="376859"/>
                    <a:pt x="255054" y="402576"/>
                  </a:cubicBezTo>
                  <a:close/>
                  <a:moveTo>
                    <a:pt x="305536" y="255891"/>
                  </a:moveTo>
                  <a:cubicBezTo>
                    <a:pt x="287439" y="255891"/>
                    <a:pt x="272199" y="271131"/>
                    <a:pt x="272199" y="289228"/>
                  </a:cubicBezTo>
                  <a:cubicBezTo>
                    <a:pt x="272199" y="307326"/>
                    <a:pt x="287439" y="322566"/>
                    <a:pt x="305536" y="322566"/>
                  </a:cubicBezTo>
                  <a:cubicBezTo>
                    <a:pt x="323633" y="322566"/>
                    <a:pt x="338874" y="307326"/>
                    <a:pt x="338874" y="289228"/>
                  </a:cubicBezTo>
                  <a:cubicBezTo>
                    <a:pt x="338874" y="270178"/>
                    <a:pt x="323633" y="255891"/>
                    <a:pt x="305536" y="255891"/>
                  </a:cubicBezTo>
                  <a:close/>
                </a:path>
              </a:pathLst>
            </a:custGeom>
            <a:solidFill>
              <a:schemeClr val="bg2"/>
            </a:solidFill>
          </p:spPr>
          <p:txBody>
            <a:bodyPr vert="horz" anchor="ctr" wrap="square" tIns="46990" lIns="90170" bIns="46990" rIns="90170">
              <a:normAutofit/>
            </a:bodyPr>
            <a:p>
              <a:pPr algn="ctr" marL="0"/>
            </a:p>
          </p:txBody>
        </p:sp>
      </p:grpSp>
      <p:sp>
        <p:nvSpPr>
          <p:cNvPr name="TextBox 12" id="12"/>
          <p:cNvSpPr txBox="true"/>
          <p:nvPr/>
        </p:nvSpPr>
        <p:spPr>
          <a:xfrm>
            <a:off x="1333500" y="2789555"/>
            <a:ext cx="4248000" cy="792000"/>
          </a:xfrm>
          <a:prstGeom prst="rect">
            <a:avLst/>
          </a:prstGeom>
        </p:spPr>
        <p:txBody>
          <a:bodyPr anchor="b" rtlCol="false" vert="horz" wrap="square" tIns="46990" lIns="90170" bIns="46990" rIns="90170">
            <a:normAutofit/>
          </a:bodyPr>
          <a:lstStyle/>
          <a:p>
            <a:pPr algn="l" fontAlgn="auto" indent="0" marL="0">
              <a:lnSpc>
                <a:spcPct val="110000"/>
              </a:lnSpc>
              <a:defRPr/>
            </a:pPr>
            <a:r>
              <a:rPr lang="en-US" b="true" i="false" sz="2000" baseline="0" u="none">
                <a:solidFill>
                  <a:srgbClr val="4472C4"/>
                </a:solidFill>
                <a:latin typeface="思源黑体 Normal"/>
                <a:ea typeface="思源黑体 Normal"/>
              </a:rPr>
              <a:t>21 Beispiele aus verschiedenen Berufsfeldern</a:t>
            </a:r>
            <a:endParaRPr lang="en-US" sz="1100"/>
          </a:p>
        </p:txBody>
      </p:sp>
      <p:sp>
        <p:nvSpPr>
          <p:cNvPr name="AutoShape 13" id="13"/>
          <p:cNvSpPr/>
          <p:nvPr/>
        </p:nvSpPr>
        <p:spPr>
          <a:xfrm>
            <a:off x="1333500" y="3581400"/>
            <a:ext cx="4248000" cy="1980000"/>
          </a:xfrm>
          <a:prstGeom prst="rect">
            <a:avLst/>
          </a:prstGeom>
          <a:noFill/>
        </p:spPr>
        <p:txBody>
          <a:bodyPr vert="horz" anchor="t" wrap="square" tIns="46990" lIns="90170" bIns="46990" rIns="90170">
            <a:normAutofit/>
          </a:bodyPr>
          <a:p>
            <a:pPr fontAlgn="auto" algn="just" indent="0" marL="0">
              <a:lnSpc>
                <a:spcPct val="150000"/>
              </a:lnSpc>
            </a:pPr>
            <a:r>
              <a:rPr lang="en-US" b="false" i="false" sz="1500" baseline="0" u="none">
                <a:solidFill>
                  <a:srgbClr val="333333"/>
                </a:solidFill>
                <a:latin typeface="思源黑体 Normal"/>
                <a:ea typeface="思源黑体 Normal"/>
              </a:rPr>
              <a:t>Vielfalt in gewerblich-technischen, kaufmännischen und sozialen Bereichen wird abgedeckt.</a:t>
            </a:r>
          </a:p>
        </p:txBody>
      </p:sp>
      <p:sp>
        <p:nvSpPr>
          <p:cNvPr name="TextBox 14" id="14"/>
          <p:cNvSpPr txBox="true"/>
          <p:nvPr/>
        </p:nvSpPr>
        <p:spPr>
          <a:xfrm>
            <a:off x="6483985" y="1996440"/>
            <a:ext cx="4248000" cy="792000"/>
          </a:xfrm>
          <a:prstGeom prst="rect">
            <a:avLst/>
          </a:prstGeom>
        </p:spPr>
        <p:txBody>
          <a:bodyPr anchor="b" rtlCol="false" vert="horz" wrap="square" tIns="46990" lIns="90170" bIns="46990" rIns="90170">
            <a:normAutofit/>
          </a:bodyPr>
          <a:lstStyle/>
          <a:p>
            <a:pPr algn="l" fontAlgn="auto" indent="0" marL="0">
              <a:lnSpc>
                <a:spcPct val="110000"/>
              </a:lnSpc>
              <a:defRPr/>
            </a:pPr>
            <a:r>
              <a:rPr lang="en-US" b="true" i="false" sz="2000" baseline="0" u="none">
                <a:solidFill>
                  <a:srgbClr val="4472C4"/>
                </a:solidFill>
                <a:latin typeface="思源黑体 Normal"/>
                <a:ea typeface="思源黑体 Normal"/>
              </a:rPr>
              <a:t>Fokus auf Qualifikationsebenen</a:t>
            </a:r>
            <a:endParaRPr lang="en-US" sz="1100"/>
          </a:p>
        </p:txBody>
      </p:sp>
      <p:sp>
        <p:nvSpPr>
          <p:cNvPr name="AutoShape 15" id="15"/>
          <p:cNvSpPr/>
          <p:nvPr/>
        </p:nvSpPr>
        <p:spPr>
          <a:xfrm>
            <a:off x="6483985" y="2789555"/>
            <a:ext cx="4248000" cy="1980000"/>
          </a:xfrm>
          <a:prstGeom prst="rect">
            <a:avLst/>
          </a:prstGeom>
          <a:noFill/>
        </p:spPr>
        <p:txBody>
          <a:bodyPr vert="horz" anchor="t" wrap="square" tIns="46990" lIns="90170" bIns="46990" rIns="90170">
            <a:normAutofit/>
          </a:bodyPr>
          <a:p>
            <a:pPr fontAlgn="auto" algn="just" indent="0" marL="0">
              <a:lnSpc>
                <a:spcPct val="150000"/>
              </a:lnSpc>
            </a:pPr>
            <a:r>
              <a:rPr lang="en-US" b="false" i="false" sz="1500" baseline="0" u="none">
                <a:solidFill>
                  <a:srgbClr val="333333"/>
                </a:solidFill>
                <a:latin typeface="思源黑体 Normal"/>
                <a:ea typeface="思源黑体 Normal"/>
              </a:rPr>
              <a:t>Teilqualifikationen, Umschulungen und Aufstiegsfortbildungen werden berücksichtigt.</a:t>
            </a:r>
          </a:p>
        </p:txBody>
      </p:sp>
      <p:sp>
        <p:nvSpPr>
          <p:cNvPr name="Freeform 16" id="16"/>
          <p:cNvSpPr/>
          <p:nvPr/>
        </p:nvSpPr>
        <p:spPr>
          <a:xfrm>
            <a:off x="0" y="320040"/>
            <a:ext cx="685165" cy="718820"/>
          </a:xfrm>
          <a:custGeom>
            <a:avLst/>
            <a:gdLst/>
            <a:ahLst/>
            <a:cxnLst/>
            <a:rect r="r" b="b" t="t" l="l"/>
            <a:pathLst>
              <a:path w="461590" h="406400" stroke="true" fill="norm" extrusionOk="true">
                <a:moveTo>
                  <a:pt x="258390" y="0"/>
                </a:moveTo>
                <a:lnTo>
                  <a:pt x="0" y="0"/>
                </a:lnTo>
                <a:lnTo>
                  <a:pt x="0" y="406400"/>
                </a:lnTo>
                <a:lnTo>
                  <a:pt x="258390" y="406400"/>
                </a:lnTo>
                <a:lnTo>
                  <a:pt x="461590" y="203200"/>
                </a:lnTo>
                <a:lnTo>
                  <a:pt x="258390" y="0"/>
                </a:lnTo>
                <a:close/>
              </a:path>
            </a:pathLst>
          </a:custGeom>
          <a:solidFill>
            <a:srgbClr val="4472C4"/>
          </a:solidFill>
        </p:spPr>
      </p:sp>
      <p:sp>
        <p:nvSpPr>
          <p:cNvPr name="TextBox 17" id="17"/>
          <p:cNvSpPr txBox="true"/>
          <p:nvPr/>
        </p:nvSpPr>
        <p:spPr>
          <a:xfrm>
            <a:off x="781050" y="319405"/>
            <a:ext cx="10800000" cy="720090"/>
          </a:xfrm>
          <a:prstGeom prst="rect">
            <a:avLst/>
          </a:prstGeom>
        </p:spPr>
        <p:txBody>
          <a:bodyPr anchor="ctr" rtlCol="false" vert="horz" wrap="square" tIns="46990" lIns="90170" bIns="46990" rIns="90170">
            <a:normAutofit/>
          </a:bodyPr>
          <a:lstStyle/>
          <a:p>
            <a:pPr algn="l" fontAlgn="auto" indent="0" marL="0">
              <a:lnSpc>
                <a:spcPct val="100000"/>
              </a:lnSpc>
              <a:defRPr/>
            </a:pPr>
            <a:r>
              <a:rPr lang="en-US" b="true" i="false" sz="3200" baseline="0" u="none">
                <a:ln/>
                <a:solidFill>
                  <a:srgbClr val="4472C4"/>
                </a:solidFill>
                <a:latin typeface="思源黑体 Normal"/>
                <a:ea typeface="思源黑体 Normal"/>
              </a:rPr>
              <a:t>Entwicklung von Referenzbeispielen</a:t>
            </a:r>
            <a:endParaRPr lang="en-US" sz="1100"/>
          </a:p>
        </p:txBody>
      </p:sp>
    </p:spTree>
  </p:cSld>
  <p:clrMapOvr>
    <a:masterClrMapping/>
  </p:clrMapOvr>
  <p:transition spd="slow">
    <p:blinds dir="horz"/>
  </p:transition>
  <p:timing>
    <p:tnLst>
      <p:par>
        <p:cTn id="14413" dur="indefinite" repeatCount="1000" spd="100%" accel="0%" decel="0%" restart="never" nodeType="tmRoot">
          <p:childTnLst>
            <p:seq concurrent="true" nextAc="seek">
              <p:cTn id="14414" dur="indefinite" repeatCount="1000" spd="100%" accel="0%" decel="0%" nodeType="mainSeq">
                <p:childTnLst>
                  <p:par>
                    <p:cTn id="14415" repeatCount="1000" spd="100%" accel="0%" decel="0%" fill="hold">
                      <p:stCondLst>
                        <p:cond delay="indefinite"/>
                        <p:cond evt="onBegin" delay="0">
                          <p:tn val="14414"/>
                        </p:cond>
                      </p:stCondLst>
                      <p:childTnLst>
                        <p:par>
                          <p:cTn id="14416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14417" presetID="12" presetClass="entr" presetSubtype="4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19" dur="500" repeatCount="1000" spd="100%" accel="0%" decel="0%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id="14418" dur="500" repeatCount="1000" spd="100%" accel="0%" decel="0%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20" dur="5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21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14422" presetID="47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24" dur="1000" repeatCount="1000" spd="100%" accel="0%" decel="0%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25" dur="1000" repeatCount="1000" spd="100%" accel="0%" decel="0%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.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id="14423" dur="1000" repeatCount="1000" spd="100%" accel="0%" decel="0%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26" dur="1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27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14428" presetID="5" presetClass="entr" presetSubtype="5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checkerboard(down)" transition="in">
                                      <p:cBhvr>
                                        <p:cTn id="14429" dur="1000" repeatCount="1000" spd="100%" accel="0%" decel="0%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30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31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14432" presetID="22" presetClass="entr" presetSubtype="2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wipe(right)" transition="in">
                                      <p:cBhvr>
                                        <p:cTn id="14433" dur="500" repeatCount="1000" spd="100%" accel="0%" decel="0%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34" dur="5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35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14436" presetID="50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38" dur="1000" repeatCount="1000" spd="100%" accel="0%" decel="0%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+.3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39" dur="1000" repeatCount="1000" spd="100%" accel="0%" decel="0%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id="14437" dur="1000" repeatCount="1000" spd="100%" accel="0%" decel="0%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40" dur="1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rotWithShape="true">
          <a:blip r:embed="rId2"/>
          <a:stretch>
            <a:fillRect t="0" l="0" b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name="Connector 2" id="2"/>
          <p:cNvCxnSpPr/>
          <p:nvPr/>
        </p:nvCxnSpPr>
        <p:spPr>
          <a:xfrm>
            <a:off x="6165215" y="1731645"/>
            <a:ext cx="0" cy="4116705"/>
          </a:xfrm>
          <a:prstGeom prst="line">
            <a:avLst/>
          </a:prstGeom>
          <a:ln w="9525">
            <a:solidFill>
              <a:schemeClr val="accent1"/>
            </a:solidFill>
          </a:ln>
        </p:spPr>
      </p:cxnSp>
      <p:sp>
        <p:nvSpPr>
          <p:cNvPr name="AutoShape 3" id="3"/>
          <p:cNvSpPr/>
          <p:nvPr/>
        </p:nvSpPr>
        <p:spPr>
          <a:xfrm>
            <a:off x="660400" y="1731645"/>
            <a:ext cx="4895850" cy="1656715"/>
          </a:xfrm>
          <a:prstGeom prst="roundRect">
            <a:avLst>
              <a:gd name="adj" fmla="val 6867"/>
            </a:avLst>
          </a:prstGeom>
          <a:blipFill rotWithShape="true">
            <a:blip r:embed="rId3"/>
            <a:stretch>
              <a:fillRect t="-45419" l="35" b="-46581" r="-35"/>
            </a:stretch>
          </a:blipFill>
          <a:ln cap="flat" cmpd="sng">
            <a:noFill/>
            <a:prstDash val="solid"/>
            <a:miter lim="800000"/>
          </a:ln>
          <a:effectLst/>
        </p:spPr>
        <p:txBody>
          <a:bodyPr vert="horz" anchor="ctr" tIns="46990" lIns="90170" bIns="46990" rIns="90170">
            <a:normAutofit/>
          </a:bodyPr>
          <a:p>
            <a:pPr algn="ctr" marL="0"/>
          </a:p>
        </p:txBody>
      </p:sp>
      <p:grpSp>
        <p:nvGrpSpPr>
          <p:cNvPr name="Group 4" id="4"/>
          <p:cNvGrpSpPr/>
          <p:nvPr/>
        </p:nvGrpSpPr>
        <p:grpSpPr>
          <a:xfrm>
            <a:off x="2809875" y="3051175"/>
            <a:ext cx="673735" cy="673735"/>
            <a:chOff x="1919536" y="2739155"/>
            <a:chExt cx="504056" cy="504056"/>
          </a:xfrm>
        </p:grpSpPr>
        <p:sp>
          <p:nvSpPr>
            <p:cNvPr name="AutoShape 5" id="5"/>
            <p:cNvSpPr/>
            <p:nvPr/>
          </p:nvSpPr>
          <p:spPr>
            <a:xfrm>
              <a:off x="1919536" y="2739155"/>
              <a:ext cx="504056" cy="504056"/>
            </a:xfrm>
            <a:prstGeom prst="ellipse">
              <a:avLst/>
            </a:prstGeom>
            <a:solidFill>
              <a:srgbClr val="4472C4"/>
            </a:solidFill>
            <a:ln w="25400">
              <a:solidFill>
                <a:srgbClr val="000000">
                  <a:alpha val="0"/>
                </a:srgbClr>
              </a:solidFill>
            </a:ln>
          </p:spPr>
          <p:txBody>
            <a:bodyPr vert="horz" anchor="ctr" tIns="46990" lIns="90170" bIns="46990" rIns="90170">
              <a:normAutofit/>
            </a:bodyPr>
            <a:p>
              <a:pPr algn="ctr" marL="0"/>
            </a:p>
          </p:txBody>
        </p:sp>
        <p:sp>
          <p:nvSpPr>
            <p:cNvPr name="Freeform 6" id="6"/>
            <p:cNvSpPr/>
            <p:nvPr/>
          </p:nvSpPr>
          <p:spPr>
            <a:xfrm>
              <a:off x="2043203" y="2868766"/>
              <a:ext cx="256722" cy="244834"/>
            </a:xfrm>
            <a:custGeom>
              <a:avLst/>
              <a:gdLst/>
              <a:ahLst/>
              <a:cxnLst/>
              <a:rect r="r" b="b" t="t" l="l"/>
              <a:pathLst>
                <a:path w="607639" h="579502" stroke="true" fill="norm" extrusionOk="true">
                  <a:moveTo>
                    <a:pt x="315778" y="173080"/>
                  </a:moveTo>
                  <a:lnTo>
                    <a:pt x="315778" y="266058"/>
                  </a:lnTo>
                  <a:cubicBezTo>
                    <a:pt x="315778" y="272814"/>
                    <a:pt x="310258" y="278325"/>
                    <a:pt x="303493" y="278325"/>
                  </a:cubicBezTo>
                  <a:lnTo>
                    <a:pt x="210375" y="278325"/>
                  </a:lnTo>
                  <a:cubicBezTo>
                    <a:pt x="216429" y="324281"/>
                    <a:pt x="255866" y="359925"/>
                    <a:pt x="303493" y="359925"/>
                  </a:cubicBezTo>
                  <a:cubicBezTo>
                    <a:pt x="355303" y="359925"/>
                    <a:pt x="397500" y="317792"/>
                    <a:pt x="397500" y="266058"/>
                  </a:cubicBezTo>
                  <a:cubicBezTo>
                    <a:pt x="397500" y="218502"/>
                    <a:pt x="361802" y="179124"/>
                    <a:pt x="315778" y="173080"/>
                  </a:cubicBezTo>
                  <a:close/>
                  <a:moveTo>
                    <a:pt x="249814" y="160816"/>
                  </a:moveTo>
                  <a:cubicBezTo>
                    <a:pt x="223740" y="165793"/>
                    <a:pt x="203093" y="186410"/>
                    <a:pt x="198110" y="212449"/>
                  </a:cubicBezTo>
                  <a:lnTo>
                    <a:pt x="249814" y="212449"/>
                  </a:lnTo>
                  <a:close/>
                  <a:moveTo>
                    <a:pt x="303493" y="147835"/>
                  </a:moveTo>
                  <a:cubicBezTo>
                    <a:pt x="368835" y="147835"/>
                    <a:pt x="421981" y="200902"/>
                    <a:pt x="421981" y="266058"/>
                  </a:cubicBezTo>
                  <a:cubicBezTo>
                    <a:pt x="421981" y="331303"/>
                    <a:pt x="368835" y="384370"/>
                    <a:pt x="303493" y="384370"/>
                  </a:cubicBezTo>
                  <a:cubicBezTo>
                    <a:pt x="238239" y="384370"/>
                    <a:pt x="185093" y="331303"/>
                    <a:pt x="185093" y="266058"/>
                  </a:cubicBezTo>
                  <a:cubicBezTo>
                    <a:pt x="185093" y="259303"/>
                    <a:pt x="190523" y="253880"/>
                    <a:pt x="197289" y="253880"/>
                  </a:cubicBezTo>
                  <a:lnTo>
                    <a:pt x="291297" y="253880"/>
                  </a:lnTo>
                  <a:lnTo>
                    <a:pt x="291297" y="160013"/>
                  </a:lnTo>
                  <a:cubicBezTo>
                    <a:pt x="291297" y="153257"/>
                    <a:pt x="296727" y="147835"/>
                    <a:pt x="303493" y="147835"/>
                  </a:cubicBezTo>
                  <a:close/>
                  <a:moveTo>
                    <a:pt x="262095" y="135133"/>
                  </a:moveTo>
                  <a:cubicBezTo>
                    <a:pt x="268859" y="135133"/>
                    <a:pt x="274287" y="140643"/>
                    <a:pt x="274287" y="147397"/>
                  </a:cubicBezTo>
                  <a:lnTo>
                    <a:pt x="274287" y="224713"/>
                  </a:lnTo>
                  <a:cubicBezTo>
                    <a:pt x="274287" y="231467"/>
                    <a:pt x="268859" y="236888"/>
                    <a:pt x="262095" y="236888"/>
                  </a:cubicBezTo>
                  <a:lnTo>
                    <a:pt x="184672" y="236888"/>
                  </a:lnTo>
                  <a:cubicBezTo>
                    <a:pt x="177909" y="236888"/>
                    <a:pt x="172391" y="231467"/>
                    <a:pt x="172391" y="224713"/>
                  </a:cubicBezTo>
                  <a:cubicBezTo>
                    <a:pt x="172391" y="175302"/>
                    <a:pt x="212616" y="135133"/>
                    <a:pt x="262095" y="135133"/>
                  </a:cubicBezTo>
                  <a:close/>
                  <a:moveTo>
                    <a:pt x="58120" y="108514"/>
                  </a:moveTo>
                  <a:lnTo>
                    <a:pt x="58120" y="413970"/>
                  </a:lnTo>
                  <a:lnTo>
                    <a:pt x="549430" y="413970"/>
                  </a:lnTo>
                  <a:lnTo>
                    <a:pt x="549430" y="108514"/>
                  </a:lnTo>
                  <a:close/>
                  <a:moveTo>
                    <a:pt x="27236" y="56079"/>
                  </a:moveTo>
                  <a:lnTo>
                    <a:pt x="27236" y="81319"/>
                  </a:lnTo>
                  <a:lnTo>
                    <a:pt x="580403" y="81319"/>
                  </a:lnTo>
                  <a:lnTo>
                    <a:pt x="580403" y="56079"/>
                  </a:lnTo>
                  <a:close/>
                  <a:moveTo>
                    <a:pt x="303775" y="0"/>
                  </a:moveTo>
                  <a:cubicBezTo>
                    <a:pt x="311341" y="0"/>
                    <a:pt x="317393" y="6132"/>
                    <a:pt x="317393" y="13597"/>
                  </a:cubicBezTo>
                  <a:lnTo>
                    <a:pt x="317393" y="28884"/>
                  </a:lnTo>
                  <a:lnTo>
                    <a:pt x="580403" y="28884"/>
                  </a:lnTo>
                  <a:cubicBezTo>
                    <a:pt x="595356" y="28884"/>
                    <a:pt x="607639" y="41148"/>
                    <a:pt x="607639" y="56079"/>
                  </a:cubicBezTo>
                  <a:lnTo>
                    <a:pt x="607639" y="81319"/>
                  </a:lnTo>
                  <a:cubicBezTo>
                    <a:pt x="607639" y="96338"/>
                    <a:pt x="595356" y="108514"/>
                    <a:pt x="580403" y="108514"/>
                  </a:cubicBezTo>
                  <a:lnTo>
                    <a:pt x="576665" y="108514"/>
                  </a:lnTo>
                  <a:lnTo>
                    <a:pt x="576665" y="413970"/>
                  </a:lnTo>
                  <a:cubicBezTo>
                    <a:pt x="576665" y="428990"/>
                    <a:pt x="564472" y="441165"/>
                    <a:pt x="549430" y="441165"/>
                  </a:cubicBezTo>
                  <a:lnTo>
                    <a:pt x="317393" y="441165"/>
                  </a:lnTo>
                  <a:lnTo>
                    <a:pt x="317393" y="481069"/>
                  </a:lnTo>
                  <a:lnTo>
                    <a:pt x="418236" y="554923"/>
                  </a:lnTo>
                  <a:cubicBezTo>
                    <a:pt x="424377" y="559366"/>
                    <a:pt x="425623" y="567898"/>
                    <a:pt x="421173" y="573942"/>
                  </a:cubicBezTo>
                  <a:cubicBezTo>
                    <a:pt x="418503" y="577585"/>
                    <a:pt x="414409" y="579452"/>
                    <a:pt x="410225" y="579452"/>
                  </a:cubicBezTo>
                  <a:cubicBezTo>
                    <a:pt x="407466" y="579452"/>
                    <a:pt x="404618" y="578652"/>
                    <a:pt x="402215" y="576874"/>
                  </a:cubicBezTo>
                  <a:lnTo>
                    <a:pt x="317393" y="514752"/>
                  </a:lnTo>
                  <a:lnTo>
                    <a:pt x="317393" y="565854"/>
                  </a:lnTo>
                  <a:cubicBezTo>
                    <a:pt x="317393" y="573408"/>
                    <a:pt x="311341" y="579452"/>
                    <a:pt x="303775" y="579452"/>
                  </a:cubicBezTo>
                  <a:cubicBezTo>
                    <a:pt x="296299" y="579452"/>
                    <a:pt x="290157" y="573408"/>
                    <a:pt x="290157" y="565854"/>
                  </a:cubicBezTo>
                  <a:lnTo>
                    <a:pt x="290157" y="514752"/>
                  </a:lnTo>
                  <a:lnTo>
                    <a:pt x="205424" y="576874"/>
                  </a:lnTo>
                  <a:cubicBezTo>
                    <a:pt x="199372" y="581318"/>
                    <a:pt x="190827" y="579985"/>
                    <a:pt x="186377" y="573942"/>
                  </a:cubicBezTo>
                  <a:cubicBezTo>
                    <a:pt x="181927" y="567898"/>
                    <a:pt x="183262" y="559366"/>
                    <a:pt x="189314" y="554923"/>
                  </a:cubicBezTo>
                  <a:lnTo>
                    <a:pt x="290157" y="481069"/>
                  </a:lnTo>
                  <a:lnTo>
                    <a:pt x="290157" y="441165"/>
                  </a:lnTo>
                  <a:lnTo>
                    <a:pt x="58120" y="441165"/>
                  </a:lnTo>
                  <a:cubicBezTo>
                    <a:pt x="43167" y="441165"/>
                    <a:pt x="30885" y="428990"/>
                    <a:pt x="30885" y="413970"/>
                  </a:cubicBezTo>
                  <a:lnTo>
                    <a:pt x="30885" y="108514"/>
                  </a:lnTo>
                  <a:lnTo>
                    <a:pt x="27236" y="108514"/>
                  </a:lnTo>
                  <a:cubicBezTo>
                    <a:pt x="12194" y="108514"/>
                    <a:pt x="0" y="96338"/>
                    <a:pt x="0" y="81319"/>
                  </a:cubicBezTo>
                  <a:lnTo>
                    <a:pt x="0" y="56079"/>
                  </a:lnTo>
                  <a:cubicBezTo>
                    <a:pt x="0" y="41148"/>
                    <a:pt x="12194" y="28884"/>
                    <a:pt x="27236" y="28884"/>
                  </a:cubicBezTo>
                  <a:lnTo>
                    <a:pt x="290157" y="28884"/>
                  </a:lnTo>
                  <a:lnTo>
                    <a:pt x="290157" y="13597"/>
                  </a:lnTo>
                  <a:cubicBezTo>
                    <a:pt x="290157" y="6132"/>
                    <a:pt x="296299" y="0"/>
                    <a:pt x="3037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>
                  <a:alpha val="0"/>
                </a:srgbClr>
              </a:solidFill>
            </a:ln>
          </p:spPr>
          <p:txBody>
            <a:bodyPr vert="horz" anchor="ctr" tIns="46990" lIns="90170" bIns="46990" rIns="90170">
              <a:normAutofit/>
            </a:bodyPr>
            <a:p>
              <a:pPr algn="ctr" marL="0"/>
            </a:p>
          </p:txBody>
        </p:sp>
      </p:grpSp>
      <p:sp>
        <p:nvSpPr>
          <p:cNvPr name="AutoShape 7" id="7"/>
          <p:cNvSpPr/>
          <p:nvPr/>
        </p:nvSpPr>
        <p:spPr>
          <a:xfrm>
            <a:off x="6647815" y="1731645"/>
            <a:ext cx="4895850" cy="1656715"/>
          </a:xfrm>
          <a:prstGeom prst="roundRect">
            <a:avLst>
              <a:gd name="adj" fmla="val 6867"/>
            </a:avLst>
          </a:prstGeom>
          <a:blipFill rotWithShape="true">
            <a:blip r:embed="rId4"/>
            <a:stretch>
              <a:fillRect t="-45419" l="347" b="-46581" r="-347"/>
            </a:stretch>
          </a:blipFill>
          <a:ln cap="flat" cmpd="sng">
            <a:noFill/>
            <a:prstDash val="solid"/>
            <a:miter lim="800000"/>
          </a:ln>
          <a:effectLst/>
        </p:spPr>
        <p:txBody>
          <a:bodyPr vert="horz" anchor="ctr" tIns="46990" lIns="90170" bIns="46990" rIns="90170">
            <a:normAutofit/>
          </a:bodyPr>
          <a:p>
            <a:pPr algn="ctr" marL="0"/>
          </a:p>
        </p:txBody>
      </p:sp>
      <p:grpSp>
        <p:nvGrpSpPr>
          <p:cNvPr name="Group 8" id="8"/>
          <p:cNvGrpSpPr/>
          <p:nvPr/>
        </p:nvGrpSpPr>
        <p:grpSpPr>
          <a:xfrm>
            <a:off x="8765540" y="3051175"/>
            <a:ext cx="673735" cy="673735"/>
            <a:chOff x="1919536" y="2739155"/>
            <a:chExt cx="504056" cy="504056"/>
          </a:xfrm>
        </p:grpSpPr>
        <p:sp>
          <p:nvSpPr>
            <p:cNvPr name="AutoShape 9" id="9"/>
            <p:cNvSpPr/>
            <p:nvPr/>
          </p:nvSpPr>
          <p:spPr>
            <a:xfrm>
              <a:off x="1919536" y="2739155"/>
              <a:ext cx="504056" cy="504056"/>
            </a:xfrm>
            <a:prstGeom prst="ellipse">
              <a:avLst/>
            </a:prstGeom>
            <a:solidFill>
              <a:srgbClr val="4472C4"/>
            </a:solidFill>
            <a:ln w="25400">
              <a:solidFill>
                <a:srgbClr val="000000">
                  <a:alpha val="0"/>
                </a:srgbClr>
              </a:solidFill>
            </a:ln>
          </p:spPr>
          <p:txBody>
            <a:bodyPr vert="horz" anchor="ctr" tIns="46990" lIns="90170" bIns="46990" rIns="90170">
              <a:normAutofit/>
            </a:bodyPr>
            <a:p>
              <a:pPr algn="ctr" marL="0"/>
            </a:p>
          </p:txBody>
        </p:sp>
        <p:sp>
          <p:nvSpPr>
            <p:cNvPr name="Freeform 10" id="10"/>
            <p:cNvSpPr/>
            <p:nvPr/>
          </p:nvSpPr>
          <p:spPr>
            <a:xfrm>
              <a:off x="2043203" y="2868766"/>
              <a:ext cx="256722" cy="244834"/>
            </a:xfrm>
            <a:custGeom>
              <a:avLst/>
              <a:gdLst/>
              <a:ahLst/>
              <a:cxnLst/>
              <a:rect r="r" b="b" t="t" l="l"/>
              <a:pathLst>
                <a:path w="607639" h="579502" stroke="true" fill="norm" extrusionOk="true">
                  <a:moveTo>
                    <a:pt x="315778" y="173080"/>
                  </a:moveTo>
                  <a:lnTo>
                    <a:pt x="315778" y="266058"/>
                  </a:lnTo>
                  <a:cubicBezTo>
                    <a:pt x="315778" y="272814"/>
                    <a:pt x="310258" y="278325"/>
                    <a:pt x="303493" y="278325"/>
                  </a:cubicBezTo>
                  <a:lnTo>
                    <a:pt x="210375" y="278325"/>
                  </a:lnTo>
                  <a:cubicBezTo>
                    <a:pt x="216429" y="324281"/>
                    <a:pt x="255866" y="359925"/>
                    <a:pt x="303493" y="359925"/>
                  </a:cubicBezTo>
                  <a:cubicBezTo>
                    <a:pt x="355303" y="359925"/>
                    <a:pt x="397500" y="317792"/>
                    <a:pt x="397500" y="266058"/>
                  </a:cubicBezTo>
                  <a:cubicBezTo>
                    <a:pt x="397500" y="218502"/>
                    <a:pt x="361802" y="179124"/>
                    <a:pt x="315778" y="173080"/>
                  </a:cubicBezTo>
                  <a:close/>
                  <a:moveTo>
                    <a:pt x="249814" y="160816"/>
                  </a:moveTo>
                  <a:cubicBezTo>
                    <a:pt x="223740" y="165793"/>
                    <a:pt x="203093" y="186410"/>
                    <a:pt x="198110" y="212449"/>
                  </a:cubicBezTo>
                  <a:lnTo>
                    <a:pt x="249814" y="212449"/>
                  </a:lnTo>
                  <a:close/>
                  <a:moveTo>
                    <a:pt x="303493" y="147835"/>
                  </a:moveTo>
                  <a:cubicBezTo>
                    <a:pt x="368835" y="147835"/>
                    <a:pt x="421981" y="200902"/>
                    <a:pt x="421981" y="266058"/>
                  </a:cubicBezTo>
                  <a:cubicBezTo>
                    <a:pt x="421981" y="331303"/>
                    <a:pt x="368835" y="384370"/>
                    <a:pt x="303493" y="384370"/>
                  </a:cubicBezTo>
                  <a:cubicBezTo>
                    <a:pt x="238239" y="384370"/>
                    <a:pt x="185093" y="331303"/>
                    <a:pt x="185093" y="266058"/>
                  </a:cubicBezTo>
                  <a:cubicBezTo>
                    <a:pt x="185093" y="259303"/>
                    <a:pt x="190523" y="253880"/>
                    <a:pt x="197289" y="253880"/>
                  </a:cubicBezTo>
                  <a:lnTo>
                    <a:pt x="291297" y="253880"/>
                  </a:lnTo>
                  <a:lnTo>
                    <a:pt x="291297" y="160013"/>
                  </a:lnTo>
                  <a:cubicBezTo>
                    <a:pt x="291297" y="153257"/>
                    <a:pt x="296727" y="147835"/>
                    <a:pt x="303493" y="147835"/>
                  </a:cubicBezTo>
                  <a:close/>
                  <a:moveTo>
                    <a:pt x="262095" y="135133"/>
                  </a:moveTo>
                  <a:cubicBezTo>
                    <a:pt x="268859" y="135133"/>
                    <a:pt x="274287" y="140643"/>
                    <a:pt x="274287" y="147397"/>
                  </a:cubicBezTo>
                  <a:lnTo>
                    <a:pt x="274287" y="224713"/>
                  </a:lnTo>
                  <a:cubicBezTo>
                    <a:pt x="274287" y="231467"/>
                    <a:pt x="268859" y="236888"/>
                    <a:pt x="262095" y="236888"/>
                  </a:cubicBezTo>
                  <a:lnTo>
                    <a:pt x="184672" y="236888"/>
                  </a:lnTo>
                  <a:cubicBezTo>
                    <a:pt x="177909" y="236888"/>
                    <a:pt x="172391" y="231467"/>
                    <a:pt x="172391" y="224713"/>
                  </a:cubicBezTo>
                  <a:cubicBezTo>
                    <a:pt x="172391" y="175302"/>
                    <a:pt x="212616" y="135133"/>
                    <a:pt x="262095" y="135133"/>
                  </a:cubicBezTo>
                  <a:close/>
                  <a:moveTo>
                    <a:pt x="58120" y="108514"/>
                  </a:moveTo>
                  <a:lnTo>
                    <a:pt x="58120" y="413970"/>
                  </a:lnTo>
                  <a:lnTo>
                    <a:pt x="549430" y="413970"/>
                  </a:lnTo>
                  <a:lnTo>
                    <a:pt x="549430" y="108514"/>
                  </a:lnTo>
                  <a:close/>
                  <a:moveTo>
                    <a:pt x="27236" y="56079"/>
                  </a:moveTo>
                  <a:lnTo>
                    <a:pt x="27236" y="81319"/>
                  </a:lnTo>
                  <a:lnTo>
                    <a:pt x="580403" y="81319"/>
                  </a:lnTo>
                  <a:lnTo>
                    <a:pt x="580403" y="56079"/>
                  </a:lnTo>
                  <a:close/>
                  <a:moveTo>
                    <a:pt x="303775" y="0"/>
                  </a:moveTo>
                  <a:cubicBezTo>
                    <a:pt x="311341" y="0"/>
                    <a:pt x="317393" y="6132"/>
                    <a:pt x="317393" y="13597"/>
                  </a:cubicBezTo>
                  <a:lnTo>
                    <a:pt x="317393" y="28884"/>
                  </a:lnTo>
                  <a:lnTo>
                    <a:pt x="580403" y="28884"/>
                  </a:lnTo>
                  <a:cubicBezTo>
                    <a:pt x="595356" y="28884"/>
                    <a:pt x="607639" y="41148"/>
                    <a:pt x="607639" y="56079"/>
                  </a:cubicBezTo>
                  <a:lnTo>
                    <a:pt x="607639" y="81319"/>
                  </a:lnTo>
                  <a:cubicBezTo>
                    <a:pt x="607639" y="96338"/>
                    <a:pt x="595356" y="108514"/>
                    <a:pt x="580403" y="108514"/>
                  </a:cubicBezTo>
                  <a:lnTo>
                    <a:pt x="576665" y="108514"/>
                  </a:lnTo>
                  <a:lnTo>
                    <a:pt x="576665" y="413970"/>
                  </a:lnTo>
                  <a:cubicBezTo>
                    <a:pt x="576665" y="428990"/>
                    <a:pt x="564472" y="441165"/>
                    <a:pt x="549430" y="441165"/>
                  </a:cubicBezTo>
                  <a:lnTo>
                    <a:pt x="317393" y="441165"/>
                  </a:lnTo>
                  <a:lnTo>
                    <a:pt x="317393" y="481069"/>
                  </a:lnTo>
                  <a:lnTo>
                    <a:pt x="418236" y="554923"/>
                  </a:lnTo>
                  <a:cubicBezTo>
                    <a:pt x="424377" y="559366"/>
                    <a:pt x="425623" y="567898"/>
                    <a:pt x="421173" y="573942"/>
                  </a:cubicBezTo>
                  <a:cubicBezTo>
                    <a:pt x="418503" y="577585"/>
                    <a:pt x="414409" y="579452"/>
                    <a:pt x="410225" y="579452"/>
                  </a:cubicBezTo>
                  <a:cubicBezTo>
                    <a:pt x="407466" y="579452"/>
                    <a:pt x="404618" y="578652"/>
                    <a:pt x="402215" y="576874"/>
                  </a:cubicBezTo>
                  <a:lnTo>
                    <a:pt x="317393" y="514752"/>
                  </a:lnTo>
                  <a:lnTo>
                    <a:pt x="317393" y="565854"/>
                  </a:lnTo>
                  <a:cubicBezTo>
                    <a:pt x="317393" y="573408"/>
                    <a:pt x="311341" y="579452"/>
                    <a:pt x="303775" y="579452"/>
                  </a:cubicBezTo>
                  <a:cubicBezTo>
                    <a:pt x="296299" y="579452"/>
                    <a:pt x="290157" y="573408"/>
                    <a:pt x="290157" y="565854"/>
                  </a:cubicBezTo>
                  <a:lnTo>
                    <a:pt x="290157" y="514752"/>
                  </a:lnTo>
                  <a:lnTo>
                    <a:pt x="205424" y="576874"/>
                  </a:lnTo>
                  <a:cubicBezTo>
                    <a:pt x="199372" y="581318"/>
                    <a:pt x="190827" y="579985"/>
                    <a:pt x="186377" y="573942"/>
                  </a:cubicBezTo>
                  <a:cubicBezTo>
                    <a:pt x="181927" y="567898"/>
                    <a:pt x="183262" y="559366"/>
                    <a:pt x="189314" y="554923"/>
                  </a:cubicBezTo>
                  <a:lnTo>
                    <a:pt x="290157" y="481069"/>
                  </a:lnTo>
                  <a:lnTo>
                    <a:pt x="290157" y="441165"/>
                  </a:lnTo>
                  <a:lnTo>
                    <a:pt x="58120" y="441165"/>
                  </a:lnTo>
                  <a:cubicBezTo>
                    <a:pt x="43167" y="441165"/>
                    <a:pt x="30885" y="428990"/>
                    <a:pt x="30885" y="413970"/>
                  </a:cubicBezTo>
                  <a:lnTo>
                    <a:pt x="30885" y="108514"/>
                  </a:lnTo>
                  <a:lnTo>
                    <a:pt x="27236" y="108514"/>
                  </a:lnTo>
                  <a:cubicBezTo>
                    <a:pt x="12194" y="108514"/>
                    <a:pt x="0" y="96338"/>
                    <a:pt x="0" y="81319"/>
                  </a:cubicBezTo>
                  <a:lnTo>
                    <a:pt x="0" y="56079"/>
                  </a:lnTo>
                  <a:cubicBezTo>
                    <a:pt x="0" y="41148"/>
                    <a:pt x="12194" y="28884"/>
                    <a:pt x="27236" y="28884"/>
                  </a:cubicBezTo>
                  <a:lnTo>
                    <a:pt x="290157" y="28884"/>
                  </a:lnTo>
                  <a:lnTo>
                    <a:pt x="290157" y="13597"/>
                  </a:lnTo>
                  <a:cubicBezTo>
                    <a:pt x="290157" y="6132"/>
                    <a:pt x="296299" y="0"/>
                    <a:pt x="3037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>
                  <a:alpha val="0"/>
                </a:srgbClr>
              </a:solidFill>
            </a:ln>
          </p:spPr>
          <p:txBody>
            <a:bodyPr vert="horz" anchor="ctr" tIns="46990" lIns="90170" bIns="46990" rIns="90170">
              <a:normAutofit/>
            </a:bodyPr>
            <a:p>
              <a:pPr algn="ctr" marL="0"/>
            </a:p>
          </p:txBody>
        </p:sp>
      </p:grpSp>
      <p:sp>
        <p:nvSpPr>
          <p:cNvPr name="TextBox 11" id="11"/>
          <p:cNvSpPr txBox="true"/>
          <p:nvPr/>
        </p:nvSpPr>
        <p:spPr>
          <a:xfrm>
            <a:off x="660400" y="3807460"/>
            <a:ext cx="4895850" cy="508635"/>
          </a:xfrm>
          <a:prstGeom prst="rect">
            <a:avLst/>
          </a:prstGeom>
        </p:spPr>
        <p:txBody>
          <a:bodyPr anchor="ctr" rtlCol="false" vert="horz" wrap="square" tIns="46990" lIns="90170" bIns="46990" rIns="90170">
            <a:normAutofit/>
          </a:bodyPr>
          <a:lstStyle/>
          <a:p>
            <a:pPr algn="l" fontAlgn="auto" indent="0" marL="0">
              <a:lnSpc>
                <a:spcPct val="100000"/>
              </a:lnSpc>
              <a:defRPr/>
            </a:pPr>
            <a:r>
              <a:rPr lang="en-US" b="true" i="false" sz="2000" baseline="0" u="none">
                <a:solidFill>
                  <a:srgbClr val="4472C4"/>
                </a:solidFill>
                <a:latin typeface="思源黑体 Normal"/>
                <a:ea typeface="思源黑体 Normal"/>
              </a:rPr>
              <a:t>Begleitung bei der Lehreinheiten-Aktualisierung</a:t>
            </a:r>
            <a:endParaRPr lang="en-US" sz="1100"/>
          </a:p>
        </p:txBody>
      </p:sp>
      <p:sp>
        <p:nvSpPr>
          <p:cNvPr name="AutoShape 12" id="12"/>
          <p:cNvSpPr/>
          <p:nvPr/>
        </p:nvSpPr>
        <p:spPr>
          <a:xfrm>
            <a:off x="660400" y="4315460"/>
            <a:ext cx="4896000" cy="1866265"/>
          </a:xfrm>
          <a:prstGeom prst="rect">
            <a:avLst/>
          </a:prstGeom>
          <a:noFill/>
        </p:spPr>
        <p:txBody>
          <a:bodyPr vert="horz" anchor="t" wrap="square" tIns="46990" lIns="90170" bIns="46990" rIns="90170">
            <a:normAutofit/>
          </a:bodyPr>
          <a:p>
            <a:pPr fontAlgn="auto" algn="just" indent="0" marL="0">
              <a:lnSpc>
                <a:spcPct val="150000"/>
              </a:lnSpc>
            </a:pPr>
            <a:r>
              <a:rPr lang="en-US" b="false" i="false" sz="1500" baseline="0" u="none">
                <a:ln/>
                <a:solidFill>
                  <a:srgbClr val="333333"/>
                </a:solidFill>
                <a:latin typeface="思源黑体 Normal"/>
                <a:ea typeface="思源黑体 Normal"/>
              </a:rPr>
              <a:t>Pädagogische Mitarbeitende erhalten Hilfe bei der Modernisierung ihrer Kurse.</a:t>
            </a:r>
          </a:p>
        </p:txBody>
      </p:sp>
      <p:sp>
        <p:nvSpPr>
          <p:cNvPr name="TextBox 13" id="13"/>
          <p:cNvSpPr txBox="true"/>
          <p:nvPr/>
        </p:nvSpPr>
        <p:spPr>
          <a:xfrm>
            <a:off x="6647815" y="3807460"/>
            <a:ext cx="4895850" cy="508635"/>
          </a:xfrm>
          <a:prstGeom prst="rect">
            <a:avLst/>
          </a:prstGeom>
        </p:spPr>
        <p:txBody>
          <a:bodyPr anchor="ctr" rtlCol="false" vert="horz" wrap="square" tIns="46990" lIns="90170" bIns="46990" rIns="90170">
            <a:normAutofit/>
          </a:bodyPr>
          <a:lstStyle/>
          <a:p>
            <a:pPr algn="l" fontAlgn="auto" marL="0">
              <a:lnSpc>
                <a:spcPct val="100000"/>
              </a:lnSpc>
              <a:defRPr/>
            </a:pPr>
            <a:r>
              <a:rPr lang="en-US" b="true" i="false" sz="2000" baseline="0" u="none">
                <a:solidFill>
                  <a:srgbClr val="4472C4"/>
                </a:solidFill>
                <a:latin typeface="思源黑体 Normal"/>
                <a:ea typeface="思源黑体 Normal"/>
              </a:rPr>
              <a:t>Kostenloses Web-Based Training (WBT)</a:t>
            </a:r>
            <a:endParaRPr lang="en-US" sz="1100"/>
          </a:p>
        </p:txBody>
      </p:sp>
      <p:sp>
        <p:nvSpPr>
          <p:cNvPr name="AutoShape 14" id="14"/>
          <p:cNvSpPr/>
          <p:nvPr/>
        </p:nvSpPr>
        <p:spPr>
          <a:xfrm>
            <a:off x="6647815" y="4315460"/>
            <a:ext cx="4896000" cy="1866265"/>
          </a:xfrm>
          <a:prstGeom prst="rect">
            <a:avLst/>
          </a:prstGeom>
          <a:noFill/>
        </p:spPr>
        <p:txBody>
          <a:bodyPr vert="horz" anchor="t" wrap="square" tIns="46990" lIns="90170" bIns="46990" rIns="90170">
            <a:normAutofit/>
          </a:bodyPr>
          <a:p>
            <a:pPr fontAlgn="auto" algn="just" indent="0" marL="0">
              <a:lnSpc>
                <a:spcPct val="150000"/>
              </a:lnSpc>
            </a:pPr>
            <a:r>
              <a:rPr lang="en-US" b="false" i="false" sz="1500" baseline="0" u="none">
                <a:solidFill>
                  <a:srgbClr val="333333"/>
                </a:solidFill>
                <a:latin typeface="思源黑体 Normal"/>
                <a:ea typeface="思源黑体 Normal"/>
              </a:rPr>
              <a:t>Für alle sächsischen Weiterbildner wird ein frei zugängliches Lernangebot geschaffen.</a:t>
            </a:r>
          </a:p>
        </p:txBody>
      </p:sp>
      <p:sp>
        <p:nvSpPr>
          <p:cNvPr name="Freeform 15" id="15"/>
          <p:cNvSpPr/>
          <p:nvPr/>
        </p:nvSpPr>
        <p:spPr>
          <a:xfrm>
            <a:off x="0" y="320040"/>
            <a:ext cx="685165" cy="718820"/>
          </a:xfrm>
          <a:custGeom>
            <a:avLst/>
            <a:gdLst/>
            <a:ahLst/>
            <a:cxnLst/>
            <a:rect r="r" b="b" t="t" l="l"/>
            <a:pathLst>
              <a:path w="461590" h="406400" stroke="true" fill="norm" extrusionOk="true">
                <a:moveTo>
                  <a:pt x="258390" y="0"/>
                </a:moveTo>
                <a:lnTo>
                  <a:pt x="0" y="0"/>
                </a:lnTo>
                <a:lnTo>
                  <a:pt x="0" y="406400"/>
                </a:lnTo>
                <a:lnTo>
                  <a:pt x="258390" y="406400"/>
                </a:lnTo>
                <a:lnTo>
                  <a:pt x="461590" y="203200"/>
                </a:lnTo>
                <a:lnTo>
                  <a:pt x="258390" y="0"/>
                </a:lnTo>
                <a:close/>
              </a:path>
            </a:pathLst>
          </a:custGeom>
          <a:solidFill>
            <a:srgbClr val="4472C4"/>
          </a:solidFill>
        </p:spPr>
      </p:sp>
      <p:sp>
        <p:nvSpPr>
          <p:cNvPr name="TextBox 16" id="16"/>
          <p:cNvSpPr txBox="true"/>
          <p:nvPr/>
        </p:nvSpPr>
        <p:spPr>
          <a:xfrm>
            <a:off x="781050" y="319405"/>
            <a:ext cx="10800000" cy="720090"/>
          </a:xfrm>
          <a:prstGeom prst="rect">
            <a:avLst/>
          </a:prstGeom>
        </p:spPr>
        <p:txBody>
          <a:bodyPr anchor="ctr" rtlCol="false" vert="horz" wrap="square" tIns="46990" lIns="90170" bIns="46990" rIns="90170">
            <a:normAutofit/>
          </a:bodyPr>
          <a:lstStyle/>
          <a:p>
            <a:pPr algn="l" fontAlgn="auto" indent="0" marL="0">
              <a:lnSpc>
                <a:spcPct val="100000"/>
              </a:lnSpc>
              <a:defRPr/>
            </a:pPr>
            <a:r>
              <a:rPr lang="en-US" b="true" i="false" sz="3200" baseline="0" u="none">
                <a:ln/>
                <a:solidFill>
                  <a:srgbClr val="4472C4"/>
                </a:solidFill>
                <a:latin typeface="思源黑体 Normal"/>
                <a:ea typeface="思源黑体 Normal"/>
              </a:rPr>
              <a:t>Unterstützung für Weiterbildner</a:t>
            </a:r>
            <a:endParaRPr lang="en-US" sz="1100"/>
          </a:p>
        </p:txBody>
      </p:sp>
    </p:spTree>
  </p:cSld>
  <p:clrMapOvr>
    <a:masterClrMapping/>
  </p:clrMapOvr>
  <p:transition spd="slow">
    <p:push dir="u"/>
  </p:transition>
  <p:timing>
    <p:tnLst>
      <p:par>
        <p:cTn id="16905" dur="indefinite" repeatCount="1000" spd="100%" accel="0%" decel="0%" restart="never" nodeType="tmRoot">
          <p:childTnLst>
            <p:seq concurrent="true" nextAc="seek">
              <p:cTn id="16906" dur="indefinite" repeatCount="1000" spd="100%" accel="0%" decel="0%" nodeType="mainSeq">
                <p:childTnLst>
                  <p:par>
                    <p:cTn id="16907" repeatCount="1000" spd="100%" accel="0%" decel="0%" fill="hold">
                      <p:stCondLst>
                        <p:cond delay="indefinite"/>
                        <p:cond evt="onBegin" delay="0">
                          <p:tn val="16906"/>
                        </p:cond>
                      </p:stCondLst>
                      <p:childTnLst>
                        <p:par>
                          <p:cTn id="16908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16909" presetID="21" presetClass="entr" presetSubtype="3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wheel(3)" transition="in">
                                      <p:cBhvr>
                                        <p:cTn id="16910" dur="1000" repeatCount="1000" spd="100%" accel="0%" decel="0%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11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12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16913" presetID="41" presetClass="entr" presetSubtype="0" repeatCount="1000" spd="100%" decel="0%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6915" dur="1000" repeatCount="1000" spd="100%" accel="0%" decel="0%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6" dur="1000" repeatCount="1000" spd="100%" accel="0%" decel="0%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7" dur="1000" repeatCount="1000" spd="100%" accel="0%" decel="0%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/10"/>
                                          </p:val>
                                        </p:tav>
                                        <p:tav fmla=""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8" dur="1000" repeatCount="1000" spd="100%" accel="0%" decel="0%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/10"/>
                                          </p:val>
                                        </p:tav>
                                        <p:tav fmla=""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id="16914" dur="1000" repeatCount="1000" spd="100%" accel="0%" decel="0%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19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20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16921" presetID="12" presetClass="entr" presetSubtype="8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923" dur="500" repeatCount="1000" spd="100%" accel="0%" decel="0%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id="16922" dur="500" repeatCount="1000" spd="100%" accel="0%" decel="0%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24" dur="5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25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16926" presetID="37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28" dur="1000" repeatCount="1000" spd="100%" accel="0%" decel="0%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9" dur="900" repeatCount="1000" spd="100%" accel="0%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30" dur="100" repeatCount="1000" spd="100%" accel="100000" decel="0%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.03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id="16927" dur="1000" repeatCount="1000" spd="100%" accel="0%" decel="0%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31" dur="1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32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16933" presetID="21" presetClass="entr" presetSubtype="1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wheel(1)" transition="in">
                                      <p:cBhvr>
                                        <p:cTn id="16934" dur="1000" repeatCount="1000" spd="100%" accel="0%" decel="0%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35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36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16937" presetID="8" presetClass="entr" presetSubtype="16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diamond(in)" transition="in">
                                      <p:cBhvr>
                                        <p:cTn id="16938" dur="1000" repeatCount="1000" spd="100%" accel="0%" decel="0%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39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40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16941" presetID="17" presetClass="entr" presetSubtype="4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942" dur="500" repeatCount="1000" spd="100%" accel="0%" decel="0%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43" dur="500" repeatCount="1000" spd="100%" accel="0%" decel="0%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44" dur="500" repeatCount="1000" spd="100%" accel="0%" decel="0%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45" dur="500" repeatCount="1000" spd="100%" accel="0%" decel="0%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fltVal val="0.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base">
                                        <p:cTn id="16946" dur="5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</p:bldLst>
  </p:timing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rotWithShape="true">
          <a:blip r:embed="rId2"/>
          <a:stretch>
            <a:fillRect t="0" l="0" b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>
            <a:off x="696000" y="1341726"/>
            <a:ext cx="5656527" cy="4934385"/>
          </a:xfrm>
          <a:custGeom>
            <a:avLst/>
            <a:gdLst/>
            <a:ahLst/>
            <a:cxnLst/>
            <a:rect r="r" b="b" t="t" l="l"/>
            <a:pathLst>
              <a:path w="5656607" h="4934454" stroke="true" fill="norm" extrusionOk="true">
                <a:moveTo>
                  <a:pt x="0" y="298931"/>
                </a:moveTo>
                <a:lnTo>
                  <a:pt x="0" y="4635524"/>
                </a:lnTo>
                <a:cubicBezTo>
                  <a:pt x="0" y="4800617"/>
                  <a:pt x="139952" y="4934455"/>
                  <a:pt x="312591" y="4934455"/>
                </a:cubicBezTo>
                <a:lnTo>
                  <a:pt x="4364164" y="4934455"/>
                </a:lnTo>
                <a:cubicBezTo>
                  <a:pt x="4511369" y="4934455"/>
                  <a:pt x="4638625" y="4836244"/>
                  <a:pt x="4669709" y="4698646"/>
                </a:cubicBezTo>
                <a:lnTo>
                  <a:pt x="5649438" y="362058"/>
                </a:lnTo>
                <a:cubicBezTo>
                  <a:pt x="5691506" y="175836"/>
                  <a:pt x="5543119" y="0"/>
                  <a:pt x="5343892" y="0"/>
                </a:cubicBezTo>
                <a:lnTo>
                  <a:pt x="312591" y="0"/>
                </a:lnTo>
                <a:cubicBezTo>
                  <a:pt x="139952" y="0"/>
                  <a:pt x="0" y="133836"/>
                  <a:pt x="0" y="298931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  <a:miter lim="800000"/>
          </a:ln>
        </p:spPr>
        <p:txBody>
          <a:bodyPr vert="horz" anchor="ctr" wrap="square" tIns="46990" lIns="90170" bIns="46990" rIns="90170">
            <a:normAutofit/>
          </a:bodyPr>
          <a:p>
            <a:pPr algn="l" marL="0"/>
          </a:p>
        </p:txBody>
      </p:sp>
      <p:sp>
        <p:nvSpPr>
          <p:cNvPr name="Freeform 3" id="3"/>
          <p:cNvSpPr/>
          <p:nvPr/>
        </p:nvSpPr>
        <p:spPr>
          <a:xfrm flipH="true" flipV="true">
            <a:off x="5763864" y="1341726"/>
            <a:ext cx="5656527" cy="4934385"/>
          </a:xfrm>
          <a:custGeom>
            <a:avLst/>
            <a:gdLst/>
            <a:ahLst/>
            <a:cxnLst/>
            <a:rect r="r" b="b" t="t" l="l"/>
            <a:pathLst>
              <a:path w="5656607" h="4934454" stroke="true" fill="norm" extrusionOk="true">
                <a:moveTo>
                  <a:pt x="0" y="298931"/>
                </a:moveTo>
                <a:lnTo>
                  <a:pt x="0" y="4635524"/>
                </a:lnTo>
                <a:cubicBezTo>
                  <a:pt x="0" y="4800617"/>
                  <a:pt x="139952" y="4934455"/>
                  <a:pt x="312591" y="4934455"/>
                </a:cubicBezTo>
                <a:lnTo>
                  <a:pt x="4364164" y="4934455"/>
                </a:lnTo>
                <a:cubicBezTo>
                  <a:pt x="4511369" y="4934455"/>
                  <a:pt x="4638625" y="4836244"/>
                  <a:pt x="4669709" y="4698646"/>
                </a:cubicBezTo>
                <a:lnTo>
                  <a:pt x="5649438" y="362058"/>
                </a:lnTo>
                <a:cubicBezTo>
                  <a:pt x="5691506" y="175836"/>
                  <a:pt x="5543119" y="0"/>
                  <a:pt x="5343892" y="0"/>
                </a:cubicBezTo>
                <a:lnTo>
                  <a:pt x="312591" y="0"/>
                </a:lnTo>
                <a:cubicBezTo>
                  <a:pt x="139952" y="0"/>
                  <a:pt x="0" y="133836"/>
                  <a:pt x="0" y="298931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  <a:miter lim="800000"/>
          </a:ln>
        </p:spPr>
        <p:txBody>
          <a:bodyPr vert="horz" anchor="ctr" wrap="square" tIns="46990" lIns="90170" bIns="46990" rIns="90170">
            <a:normAutofit/>
          </a:bodyPr>
          <a:p>
            <a:pPr algn="l" marL="0"/>
          </a:p>
        </p:txBody>
      </p:sp>
      <p:sp>
        <p:nvSpPr>
          <p:cNvPr name="AutoShape 4" id="4"/>
          <p:cNvSpPr/>
          <p:nvPr/>
        </p:nvSpPr>
        <p:spPr>
          <a:xfrm>
            <a:off x="951230" y="1636994"/>
            <a:ext cx="864000" cy="828000"/>
          </a:xfrm>
          <a:prstGeom prst="rect">
            <a:avLst/>
          </a:prstGeom>
          <a:noFill/>
        </p:spPr>
        <p:txBody>
          <a:bodyPr vert="horz" anchor="b" wrap="square" tIns="46990" lIns="90170" bIns="46990" rIns="90170">
            <a:normAutofit/>
          </a:bodyPr>
          <a:p>
            <a:pPr algn="l" marL="0">
              <a:spcBef>
                <a:spcPct val="0"/>
              </a:spcBef>
              <a:spcAft>
                <a:spcPct val="0"/>
              </a:spcAft>
            </a:pPr>
            <a:r>
              <a:rPr lang="en-US" b="true" i="false" sz="3779" baseline="0" u="none">
                <a:solidFill>
                  <a:srgbClr val="4472C4"/>
                </a:solidFill>
                <a:latin typeface="思源黑体 Medium"/>
                <a:ea typeface="思源黑体 Medium"/>
              </a:rPr>
              <a:t>01</a:t>
            </a:r>
          </a:p>
        </p:txBody>
      </p:sp>
      <p:sp>
        <p:nvSpPr>
          <p:cNvPr name="AutoShape 5" id="5"/>
          <p:cNvSpPr/>
          <p:nvPr/>
        </p:nvSpPr>
        <p:spPr>
          <a:xfrm>
            <a:off x="10335836" y="1636994"/>
            <a:ext cx="864000" cy="828000"/>
          </a:xfrm>
          <a:prstGeom prst="rect">
            <a:avLst/>
          </a:prstGeom>
          <a:noFill/>
        </p:spPr>
        <p:txBody>
          <a:bodyPr vert="horz" anchor="b" wrap="square" tIns="46990" lIns="90170" bIns="46990" rIns="90170">
            <a:normAutofit/>
          </a:bodyPr>
          <a:p>
            <a:pPr algn="r" marL="0">
              <a:spcBef>
                <a:spcPct val="0"/>
              </a:spcBef>
              <a:spcAft>
                <a:spcPct val="0"/>
              </a:spcAft>
            </a:pPr>
            <a:r>
              <a:rPr lang="en-US" b="true" i="false" sz="3779" baseline="0" u="none">
                <a:solidFill>
                  <a:srgbClr val="4472C4"/>
                </a:solidFill>
                <a:latin typeface="思源黑体 Medium"/>
                <a:ea typeface="思源黑体 Medium"/>
              </a:rPr>
              <a:t>02</a:t>
            </a:r>
          </a:p>
        </p:txBody>
      </p:sp>
      <p:sp>
        <p:nvSpPr>
          <p:cNvPr name="TextBox 6" id="6"/>
          <p:cNvSpPr txBox="true"/>
          <p:nvPr/>
        </p:nvSpPr>
        <p:spPr>
          <a:xfrm>
            <a:off x="951230" y="2531745"/>
            <a:ext cx="4357370" cy="828040"/>
          </a:xfrm>
          <a:prstGeom prst="rect">
            <a:avLst/>
          </a:prstGeom>
        </p:spPr>
        <p:txBody>
          <a:bodyPr anchor="t" rtlCol="false" vert="horz" wrap="square" tIns="46990" lIns="90170" bIns="46990" rIns="90170">
            <a:normAutofit/>
          </a:bodyPr>
          <a:lstStyle/>
          <a:p>
            <a:pPr algn="l" fontAlgn="auto" indent="0" marL="0">
              <a:lnSpc>
                <a:spcPct val="110000"/>
              </a:lnSpc>
              <a:defRPr/>
            </a:pPr>
            <a:r>
              <a:rPr lang="en-US" b="true" i="false" sz="2000" baseline="0" u="none">
                <a:solidFill>
                  <a:srgbClr val="4472C4"/>
                </a:solidFill>
                <a:latin typeface="思源黑体 Normal"/>
                <a:ea typeface="思源黑体 Normal"/>
              </a:rPr>
              <a:t>bsw-Weiterbildungspersonal</a:t>
            </a:r>
            <a:endParaRPr lang="en-US" sz="1100"/>
          </a:p>
        </p:txBody>
      </p:sp>
      <p:sp>
        <p:nvSpPr>
          <p:cNvPr name="TextBox 7" id="7"/>
          <p:cNvSpPr txBox="true"/>
          <p:nvPr/>
        </p:nvSpPr>
        <p:spPr>
          <a:xfrm>
            <a:off x="6842125" y="2533015"/>
            <a:ext cx="4357370" cy="828040"/>
          </a:xfrm>
          <a:prstGeom prst="rect">
            <a:avLst/>
          </a:prstGeom>
        </p:spPr>
        <p:txBody>
          <a:bodyPr anchor="t" rtlCol="false" vert="horz" wrap="square" tIns="46990" lIns="90170" bIns="46990" rIns="90170">
            <a:normAutofit/>
          </a:bodyPr>
          <a:lstStyle/>
          <a:p>
            <a:pPr algn="r" fontAlgn="auto" indent="0" marL="0">
              <a:lnSpc>
                <a:spcPct val="110000"/>
              </a:lnSpc>
              <a:defRPr/>
            </a:pPr>
            <a:r>
              <a:rPr lang="en-US" b="true" i="false" sz="2000" baseline="0" u="none">
                <a:solidFill>
                  <a:srgbClr val="4472C4"/>
                </a:solidFill>
                <a:latin typeface="思源黑体 Normal"/>
                <a:ea typeface="思源黑体 Normal"/>
              </a:rPr>
              <a:t>Externe Honorarkräfte</a:t>
            </a:r>
            <a:endParaRPr lang="en-US" sz="1100"/>
          </a:p>
        </p:txBody>
      </p:sp>
      <p:sp>
        <p:nvSpPr>
          <p:cNvPr name="AutoShape 8" id="8"/>
          <p:cNvSpPr/>
          <p:nvPr/>
        </p:nvSpPr>
        <p:spPr>
          <a:xfrm>
            <a:off x="951230" y="3395980"/>
            <a:ext cx="4356000" cy="2382520"/>
          </a:xfrm>
          <a:prstGeom prst="rect">
            <a:avLst/>
          </a:prstGeom>
          <a:noFill/>
        </p:spPr>
        <p:txBody>
          <a:bodyPr vert="horz" anchor="t" wrap="square" tIns="46990" lIns="90170" bIns="46990" rIns="90170">
            <a:normAutofit/>
          </a:bodyPr>
          <a:p>
            <a:pPr fontAlgn="auto" algn="l" indent="0" marL="0">
              <a:lnSpc>
                <a:spcPct val="150000"/>
              </a:lnSpc>
            </a:pPr>
            <a:r>
              <a:rPr lang="en-US" b="false" i="false" sz="1500" baseline="0" u="none">
                <a:solidFill>
                  <a:srgbClr val="262626"/>
                </a:solidFill>
                <a:latin typeface="思源黑体 Normal"/>
                <a:ea typeface="思源黑体 Normal"/>
              </a:rPr>
              <a:t>Mitarbeiter aus 12 Standorten in Sachsen profitieren direkt vom Projekt.</a:t>
            </a:r>
          </a:p>
        </p:txBody>
      </p:sp>
      <p:sp>
        <p:nvSpPr>
          <p:cNvPr name="AutoShape 9" id="9"/>
          <p:cNvSpPr/>
          <p:nvPr/>
        </p:nvSpPr>
        <p:spPr>
          <a:xfrm>
            <a:off x="6843495" y="3395980"/>
            <a:ext cx="4356000" cy="2382520"/>
          </a:xfrm>
          <a:prstGeom prst="rect">
            <a:avLst/>
          </a:prstGeom>
          <a:noFill/>
        </p:spPr>
        <p:txBody>
          <a:bodyPr vert="horz" anchor="t" wrap="square" tIns="46990" lIns="90170" bIns="46990" rIns="90170">
            <a:normAutofit/>
          </a:bodyPr>
          <a:p>
            <a:pPr fontAlgn="auto" algn="r" indent="0" marL="0">
              <a:lnSpc>
                <a:spcPct val="150000"/>
              </a:lnSpc>
            </a:pPr>
            <a:r>
              <a:rPr lang="en-US" b="false" i="false" sz="1500" baseline="0" u="none">
                <a:solidFill>
                  <a:srgbClr val="262626"/>
                </a:solidFill>
                <a:latin typeface="思源黑体 Normal"/>
                <a:ea typeface="思源黑体 Normal"/>
              </a:rPr>
              <a:t>Freiberufliche Dozenten in beruflichen Weiterbildungen werden einbezogen.</a:t>
            </a:r>
          </a:p>
        </p:txBody>
      </p:sp>
      <p:sp>
        <p:nvSpPr>
          <p:cNvPr name="TextBox 10" id="10"/>
          <p:cNvSpPr txBox="true"/>
          <p:nvPr/>
        </p:nvSpPr>
        <p:spPr>
          <a:xfrm>
            <a:off x="781050" y="319405"/>
            <a:ext cx="10800000" cy="720090"/>
          </a:xfrm>
          <a:prstGeom prst="rect">
            <a:avLst/>
          </a:prstGeom>
        </p:spPr>
        <p:txBody>
          <a:bodyPr anchor="ctr" rtlCol="false" vert="horz" wrap="square" tIns="46990" lIns="90170" bIns="46990" rIns="90170">
            <a:normAutofit/>
          </a:bodyPr>
          <a:lstStyle/>
          <a:p>
            <a:pPr algn="l" fontAlgn="auto" indent="0" marL="0">
              <a:lnSpc>
                <a:spcPct val="100000"/>
              </a:lnSpc>
              <a:defRPr/>
            </a:pPr>
            <a:r>
              <a:rPr lang="en-US" b="true" i="false" sz="3200" baseline="0" u="none">
                <a:ln/>
                <a:solidFill>
                  <a:srgbClr val="4472C4"/>
                </a:solidFill>
                <a:latin typeface="思源黑体 Normal"/>
                <a:ea typeface="思源黑体 Normal"/>
              </a:rPr>
              <a:t>Zielgruppen von UpDate</a:t>
            </a:r>
            <a:endParaRPr lang="en-US" sz="1100"/>
          </a:p>
        </p:txBody>
      </p:sp>
      <p:sp>
        <p:nvSpPr>
          <p:cNvPr name="Freeform 11" id="11"/>
          <p:cNvSpPr/>
          <p:nvPr/>
        </p:nvSpPr>
        <p:spPr>
          <a:xfrm>
            <a:off x="0" y="320040"/>
            <a:ext cx="685165" cy="718820"/>
          </a:xfrm>
          <a:custGeom>
            <a:avLst/>
            <a:gdLst/>
            <a:ahLst/>
            <a:cxnLst/>
            <a:rect r="r" b="b" t="t" l="l"/>
            <a:pathLst>
              <a:path w="461590" h="406400" stroke="true" fill="norm" extrusionOk="true">
                <a:moveTo>
                  <a:pt x="258390" y="0"/>
                </a:moveTo>
                <a:lnTo>
                  <a:pt x="0" y="0"/>
                </a:lnTo>
                <a:lnTo>
                  <a:pt x="0" y="406400"/>
                </a:lnTo>
                <a:lnTo>
                  <a:pt x="258390" y="406400"/>
                </a:lnTo>
                <a:lnTo>
                  <a:pt x="461590" y="203200"/>
                </a:lnTo>
                <a:lnTo>
                  <a:pt x="258390" y="0"/>
                </a:lnTo>
                <a:close/>
              </a:path>
            </a:pathLst>
          </a:custGeom>
          <a:solidFill>
            <a:srgbClr val="4472C4"/>
          </a:solidFill>
        </p:spPr>
      </p:sp>
    </p:spTree>
  </p:cSld>
  <p:clrMapOvr>
    <a:masterClrMapping/>
  </p:clrMapOvr>
  <p:transition spd="slow">
    <p:dissolve/>
  </p:transition>
  <p:timing>
    <p:tnLst>
      <p:par>
        <p:cTn id="18234" dur="indefinite" repeatCount="1000" spd="100%" accel="0%" decel="0%" restart="never" nodeType="tmRoot">
          <p:childTnLst>
            <p:seq concurrent="true" nextAc="seek">
              <p:cTn id="18235" dur="indefinite" repeatCount="1000" spd="100%" accel="0%" decel="0%" nodeType="mainSeq">
                <p:childTnLst>
                  <p:par>
                    <p:cTn id="18236" repeatCount="1000" spd="100%" accel="0%" decel="0%" fill="hold">
                      <p:stCondLst>
                        <p:cond delay="indefinite"/>
                        <p:cond evt="onBegin" delay="0">
                          <p:tn val="18235"/>
                        </p:cond>
                      </p:stCondLst>
                      <p:childTnLst>
                        <p:par>
                          <p:cTn id="18237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18238" presetID="30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40" dur="800" repeatCount="1000" spd="100%" accel="0%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fltVal val="-90.0"/>
                                          </p:val>
                                        </p:tav>
                                        <p:tav fmla=""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41" dur="800" repeatCount="1000" spd="100%" accel="0%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0.4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42" dur="800" repeatCount="1000" spd="100%" accel="0%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0.4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43" dur="200" repeatCount="1000" spd="100%" accel="100000" decel="0%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44" dur="200" repeatCount="1000" spd="100%" accel="100000" decel="0%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0.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id="18239" dur="800" repeatCount="1000" spd="100%" accel="0%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45" dur="1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46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18247" presetID="1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48" dur="1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49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18250" presetID="16" presetClass="entr" presetSubtype="42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barn(outHorizontal)" transition="in">
                                      <p:cBhvr>
                                        <p:cTn id="18251" dur="500" repeatCount="1000" spd="100%" accel="0%" decel="0%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52" dur="5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53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18254" presetID="7" presetClass="entr" presetSubtype="1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55" dur="2000" repeatCount="1000" spd="100%" accel="0%" decel="0%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56" dur="2000" repeatCount="1000" spd="100%" accel="0%" decel="0%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-#ppt_h/2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57" dur="2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58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18259" presetID="1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60" dur="1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61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18262" presetID="29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64" dur="1000" repeatCount="1000" spd="100%" accel="0%" decel="0%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.2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65" dur="1000" repeatCount="1000" spd="100%" accel="0%" decel="0%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 prLst="gradientSize: 0.1">
                                      <p:cBhvr>
                                        <p:cTn id="18263" dur="1000" repeatCount="1000" spd="100%" accel="0%" decel="0%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66" dur="1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67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18268" presetID="2" presetClass="entr" presetSubtype="9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69" dur="1000" repeatCount="1000" spd="100%" accel="0%" decel="0%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-#ppt_w/2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70" dur="1000" repeatCount="1000" spd="100%" accel="0%" decel="0%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-#ppt_h/2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71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262626"/>
      </a:dk1>
      <a:lt1>
        <a:srgbClr val="FFFFFF"/>
      </a:lt1>
      <a:dk2>
        <a:srgbClr val="4472C4"/>
      </a:dk2>
      <a:lt2>
        <a:srgbClr val="FFFFFF"/>
      </a:lt2>
      <a:accent1>
        <a:srgbClr val="4472C4"/>
      </a:accent1>
      <a:accent2>
        <a:srgbClr val="4472C4"/>
      </a:accent2>
      <a:accent3>
        <a:srgbClr val="4472C4"/>
      </a:accent3>
      <a:accent4>
        <a:srgbClr val="4472C4"/>
      </a:accent4>
      <a:accent5>
        <a:srgbClr val="4472C4"/>
      </a:accent5>
      <a:accent6>
        <a:srgbClr val="4472C4"/>
      </a:accent6>
      <a:hlink>
        <a:srgbClr val="262626"/>
      </a:hlink>
      <a:folHlink>
        <a:srgbClr val="262626"/>
      </a:folHlink>
    </a:clrScheme>
    <a:fontScheme name="Office">
      <a:majorFont>
        <a:latin typeface="思源黑体 Normal"/>
        <a:ea typeface="思源黑体 Normal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思源黑体 Normal"/>
        <a:ea typeface="思源黑体 Normal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32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0</vt:i4>
      </vt:variant>
    </vt:vector>
  </HeadingPairs>
  <TitlesOfParts>
    <vt:vector size="2" baseType="lpstr">
      <vt:lpstr>Arial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2025-11-09T15:26:29Z</dcterms:created>
  <cp:lastModifiedBy>user</cp:lastModifiedBy>
  <dcterms:modified xsi:type="dcterms:W3CDTF">2025-11-09T15:26:29Z</dcterms:modified>
  <cp:revision>1</cp:revi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pid="2" fmtid="{D5CDD505-2E9C-101B-9397-08002B2CF9AE}" name="copyright">
    <vt:lpwstr>https://docmee.cn</vt:lpwstr>
  </property>
  <property pid="3" fmtid="{D5CDD505-2E9C-101B-9397-08002B2CF9AE}" name="developer">
    <vt:lpwstr>https://github.com/veasion</vt:lpwstr>
  </property>
  <property pid="4" fmtid="{D5CDD505-2E9C-101B-9397-08002B2CF9AE}" name="AIGC">
    <vt:lpwstr>{"ContentPropagator":"文多多","Label":"1","ReservedCode1":"1762701989894","ProduceID":"wenduoduo-pptx-1762701989894","ReservedCode2":"1762701989894","PropagateID":"wenduoduo-pptx1762701989894","ContentProducer":"文多多"}</vt:lpwstr>
  </property>
</Properties>
</file>