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256" r:id="rId5"/>
    <p:sldId id="269" r:id="rId6"/>
    <p:sldId id="257" r:id="rId7"/>
    <p:sldId id="276" r:id="rId8"/>
    <p:sldId id="277" r:id="rId9"/>
    <p:sldId id="261" r:id="rId10"/>
    <p:sldId id="278" r:id="rId11"/>
    <p:sldId id="280" r:id="rId12"/>
    <p:sldId id="281" r:id="rId13"/>
    <p:sldId id="282" r:id="rId14"/>
    <p:sldId id="283" r:id="rId15"/>
    <p:sldId id="273" r:id="rId16"/>
    <p:sldId id="287" r:id="rId17"/>
    <p:sldId id="286" r:id="rId18"/>
    <p:sldId id="284" r:id="rId19"/>
    <p:sldId id="274" r:id="rId20"/>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CC3E90A-4254-4C93-8664-8A309CF4028A}">
          <p14:sldIdLst>
            <p14:sldId id="256"/>
            <p14:sldId id="269"/>
            <p14:sldId id="257"/>
            <p14:sldId id="276"/>
            <p14:sldId id="277"/>
            <p14:sldId id="261"/>
            <p14:sldId id="278"/>
            <p14:sldId id="280"/>
            <p14:sldId id="281"/>
            <p14:sldId id="282"/>
            <p14:sldId id="283"/>
            <p14:sldId id="273"/>
            <p14:sldId id="287"/>
            <p14:sldId id="286"/>
            <p14:sldId id="284"/>
            <p14:sldId id="2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EFD"/>
    <a:srgbClr val="80B726"/>
    <a:srgbClr val="02A5DF"/>
    <a:srgbClr val="50D2FA"/>
    <a:srgbClr val="F6F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21F8A-4E7B-4F9E-9FB3-5EDE5C61E2A1}" v="1" dt="2024-05-27T08:38:59.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Pelzecker" userId="7684d443-52e8-41da-9038-50e0e738ea5a" providerId="ADAL" clId="{8C921F8A-4E7B-4F9E-9FB3-5EDE5C61E2A1}"/>
    <pc:docChg chg="modNotesMaster">
      <pc:chgData name="Susan.Pelzecker" userId="7684d443-52e8-41da-9038-50e0e738ea5a" providerId="ADAL" clId="{8C921F8A-4E7B-4F9E-9FB3-5EDE5C61E2A1}" dt="2024-05-27T08:38:59.291"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8A9485-1087-470A-BEED-9567A434E2C5}" type="datetimeFigureOut">
              <a:rPr lang="de-DE" smtClean="0"/>
              <a:t>27.05.2024</a:t>
            </a:fld>
            <a:endParaRPr lang="de-DE"/>
          </a:p>
        </p:txBody>
      </p:sp>
      <p:sp>
        <p:nvSpPr>
          <p:cNvPr id="4" name="Folienbildplatzhalt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2B9EEEB-6CB9-4788-95B9-34FD118C26EE}" type="slidenum">
              <a:rPr lang="de-DE" smtClean="0"/>
              <a:t>‹Nr.›</a:t>
            </a:fld>
            <a:endParaRPr lang="de-DE"/>
          </a:p>
        </p:txBody>
      </p:sp>
    </p:spTree>
    <p:extLst>
      <p:ext uri="{BB962C8B-B14F-4D97-AF65-F5344CB8AC3E}">
        <p14:creationId xmlns:p14="http://schemas.microsoft.com/office/powerpoint/2010/main" val="216325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RG intern: wie bringen wir hier KI rein? Erster Schritt erzeugen digitaler Daten; KI  sucht nach Gemeinsamkeiten, ggf. User-Tests, Vergleich zur traditionellen Art der Einarbeitung als Ist-Stand, </a:t>
            </a:r>
            <a:r>
              <a:rPr lang="de-DE" dirty="0" err="1"/>
              <a:t>Prezi</a:t>
            </a:r>
            <a:r>
              <a:rPr lang="de-DE" dirty="0"/>
              <a:t> als EINE große Präsentation, Agent RANSACK sucht Begriffe  Querverbindungen</a:t>
            </a:r>
          </a:p>
          <a:p>
            <a:endParaRPr lang="de-DE" dirty="0"/>
          </a:p>
        </p:txBody>
      </p:sp>
      <p:sp>
        <p:nvSpPr>
          <p:cNvPr id="4" name="Foliennummernplatzhalter 3"/>
          <p:cNvSpPr>
            <a:spLocks noGrp="1"/>
          </p:cNvSpPr>
          <p:nvPr>
            <p:ph type="sldNum" sz="quarter" idx="10"/>
          </p:nvPr>
        </p:nvSpPr>
        <p:spPr/>
        <p:txBody>
          <a:bodyPr/>
          <a:lstStyle/>
          <a:p>
            <a:fld id="{12B9EEEB-6CB9-4788-95B9-34FD118C26EE}" type="slidenum">
              <a:rPr lang="de-DE" smtClean="0"/>
              <a:t>1</a:t>
            </a:fld>
            <a:endParaRPr lang="de-DE"/>
          </a:p>
        </p:txBody>
      </p:sp>
    </p:spTree>
    <p:extLst>
      <p:ext uri="{BB962C8B-B14F-4D97-AF65-F5344CB8AC3E}">
        <p14:creationId xmlns:p14="http://schemas.microsoft.com/office/powerpoint/2010/main" val="378024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10</a:t>
            </a:fld>
            <a:endParaRPr lang="de-DE"/>
          </a:p>
        </p:txBody>
      </p:sp>
    </p:spTree>
    <p:extLst>
      <p:ext uri="{BB962C8B-B14F-4D97-AF65-F5344CB8AC3E}">
        <p14:creationId xmlns:p14="http://schemas.microsoft.com/office/powerpoint/2010/main" val="2738337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11</a:t>
            </a:fld>
            <a:endParaRPr lang="de-DE"/>
          </a:p>
        </p:txBody>
      </p:sp>
    </p:spTree>
    <p:extLst>
      <p:ext uri="{BB962C8B-B14F-4D97-AF65-F5344CB8AC3E}">
        <p14:creationId xmlns:p14="http://schemas.microsoft.com/office/powerpoint/2010/main" val="322141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12</a:t>
            </a:fld>
            <a:endParaRPr lang="de-DE"/>
          </a:p>
        </p:txBody>
      </p:sp>
    </p:spTree>
    <p:extLst>
      <p:ext uri="{BB962C8B-B14F-4D97-AF65-F5344CB8AC3E}">
        <p14:creationId xmlns:p14="http://schemas.microsoft.com/office/powerpoint/2010/main" val="99444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13</a:t>
            </a:fld>
            <a:endParaRPr lang="de-DE"/>
          </a:p>
        </p:txBody>
      </p:sp>
    </p:spTree>
    <p:extLst>
      <p:ext uri="{BB962C8B-B14F-4D97-AF65-F5344CB8AC3E}">
        <p14:creationId xmlns:p14="http://schemas.microsoft.com/office/powerpoint/2010/main" val="215860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14</a:t>
            </a:fld>
            <a:endParaRPr lang="de-DE"/>
          </a:p>
        </p:txBody>
      </p:sp>
    </p:spTree>
    <p:extLst>
      <p:ext uri="{BB962C8B-B14F-4D97-AF65-F5344CB8AC3E}">
        <p14:creationId xmlns:p14="http://schemas.microsoft.com/office/powerpoint/2010/main" val="2533153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15</a:t>
            </a:fld>
            <a:endParaRPr lang="de-DE"/>
          </a:p>
        </p:txBody>
      </p:sp>
    </p:spTree>
    <p:extLst>
      <p:ext uri="{BB962C8B-B14F-4D97-AF65-F5344CB8AC3E}">
        <p14:creationId xmlns:p14="http://schemas.microsoft.com/office/powerpoint/2010/main" val="414380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16</a:t>
            </a:fld>
            <a:endParaRPr lang="de-DE"/>
          </a:p>
        </p:txBody>
      </p:sp>
    </p:spTree>
    <p:extLst>
      <p:ext uri="{BB962C8B-B14F-4D97-AF65-F5344CB8AC3E}">
        <p14:creationId xmlns:p14="http://schemas.microsoft.com/office/powerpoint/2010/main" val="95952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2B9EEEB-6CB9-4788-95B9-34FD118C26EE}" type="slidenum">
              <a:rPr lang="de-DE" smtClean="0"/>
              <a:t>2</a:t>
            </a:fld>
            <a:endParaRPr lang="de-DE"/>
          </a:p>
        </p:txBody>
      </p:sp>
    </p:spTree>
    <p:extLst>
      <p:ext uri="{BB962C8B-B14F-4D97-AF65-F5344CB8AC3E}">
        <p14:creationId xmlns:p14="http://schemas.microsoft.com/office/powerpoint/2010/main" val="402050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2B9EEEB-6CB9-4788-95B9-34FD118C26EE}" type="slidenum">
              <a:rPr lang="de-DE" smtClean="0"/>
              <a:t>3</a:t>
            </a:fld>
            <a:endParaRPr lang="de-DE"/>
          </a:p>
        </p:txBody>
      </p:sp>
    </p:spTree>
    <p:extLst>
      <p:ext uri="{BB962C8B-B14F-4D97-AF65-F5344CB8AC3E}">
        <p14:creationId xmlns:p14="http://schemas.microsoft.com/office/powerpoint/2010/main" val="10589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2B9EEEB-6CB9-4788-95B9-34FD118C26EE}" type="slidenum">
              <a:rPr lang="de-DE" smtClean="0"/>
              <a:t>4</a:t>
            </a:fld>
            <a:endParaRPr lang="de-DE"/>
          </a:p>
        </p:txBody>
      </p:sp>
    </p:spTree>
    <p:extLst>
      <p:ext uri="{BB962C8B-B14F-4D97-AF65-F5344CB8AC3E}">
        <p14:creationId xmlns:p14="http://schemas.microsoft.com/office/powerpoint/2010/main" val="308948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5</a:t>
            </a:fld>
            <a:endParaRPr lang="de-DE"/>
          </a:p>
        </p:txBody>
      </p:sp>
    </p:spTree>
    <p:extLst>
      <p:ext uri="{BB962C8B-B14F-4D97-AF65-F5344CB8AC3E}">
        <p14:creationId xmlns:p14="http://schemas.microsoft.com/office/powerpoint/2010/main" val="234367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6</a:t>
            </a:fld>
            <a:endParaRPr lang="de-DE"/>
          </a:p>
        </p:txBody>
      </p:sp>
    </p:spTree>
    <p:extLst>
      <p:ext uri="{BB962C8B-B14F-4D97-AF65-F5344CB8AC3E}">
        <p14:creationId xmlns:p14="http://schemas.microsoft.com/office/powerpoint/2010/main" val="64331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7</a:t>
            </a:fld>
            <a:endParaRPr lang="de-DE"/>
          </a:p>
        </p:txBody>
      </p:sp>
    </p:spTree>
    <p:extLst>
      <p:ext uri="{BB962C8B-B14F-4D97-AF65-F5344CB8AC3E}">
        <p14:creationId xmlns:p14="http://schemas.microsoft.com/office/powerpoint/2010/main" val="278159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8</a:t>
            </a:fld>
            <a:endParaRPr lang="de-DE"/>
          </a:p>
        </p:txBody>
      </p:sp>
    </p:spTree>
    <p:extLst>
      <p:ext uri="{BB962C8B-B14F-4D97-AF65-F5344CB8AC3E}">
        <p14:creationId xmlns:p14="http://schemas.microsoft.com/office/powerpoint/2010/main" val="143975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12B9EEEB-6CB9-4788-95B9-34FD118C26EE}" type="slidenum">
              <a:rPr lang="de-DE" smtClean="0"/>
              <a:t>9</a:t>
            </a:fld>
            <a:endParaRPr lang="de-DE"/>
          </a:p>
        </p:txBody>
      </p:sp>
    </p:spTree>
    <p:extLst>
      <p:ext uri="{BB962C8B-B14F-4D97-AF65-F5344CB8AC3E}">
        <p14:creationId xmlns:p14="http://schemas.microsoft.com/office/powerpoint/2010/main" val="53334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4CEDA95-72A4-4D4B-9090-181FAAB4C258}" type="datetime1">
              <a:rPr lang="de-DE" smtClean="0"/>
              <a:t>27.05.2024</a:t>
            </a:fld>
            <a:endParaRPr lang="de-DE"/>
          </a:p>
        </p:txBody>
      </p:sp>
      <p:sp>
        <p:nvSpPr>
          <p:cNvPr id="5" name="Fußzeilenplatzhalter 4"/>
          <p:cNvSpPr>
            <a:spLocks noGrp="1"/>
          </p:cNvSpPr>
          <p:nvPr>
            <p:ph type="ftr" sz="quarter" idx="11"/>
          </p:nvPr>
        </p:nvSpPr>
        <p:spPr/>
        <p:txBody>
          <a:bodyPr/>
          <a:lstStyle/>
          <a:p>
            <a:r>
              <a:rPr lang="de-DE"/>
              <a:t>ICP-MS SAA-026-50</a:t>
            </a:r>
          </a:p>
        </p:txBody>
      </p:sp>
      <p:sp>
        <p:nvSpPr>
          <p:cNvPr id="6" name="Foliennummernplatzhalter 5"/>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282117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C8731C-5C6B-4004-AB4D-03D791D5FBA6}" type="datetime1">
              <a:rPr lang="de-DE" smtClean="0"/>
              <a:t>27.05.2024</a:t>
            </a:fld>
            <a:endParaRPr lang="de-DE"/>
          </a:p>
        </p:txBody>
      </p:sp>
      <p:sp>
        <p:nvSpPr>
          <p:cNvPr id="5" name="Fußzeilenplatzhalter 4"/>
          <p:cNvSpPr>
            <a:spLocks noGrp="1"/>
          </p:cNvSpPr>
          <p:nvPr>
            <p:ph type="ftr" sz="quarter" idx="11"/>
          </p:nvPr>
        </p:nvSpPr>
        <p:spPr/>
        <p:txBody>
          <a:bodyPr/>
          <a:lstStyle/>
          <a:p>
            <a:r>
              <a:rPr lang="de-DE"/>
              <a:t>ICP-MS SAA-026-50</a:t>
            </a:r>
          </a:p>
        </p:txBody>
      </p:sp>
      <p:sp>
        <p:nvSpPr>
          <p:cNvPr id="6" name="Foliennummernplatzhalter 5"/>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211983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5DE54FA-AC98-4413-A909-2A88CCEBEF80}" type="datetime1">
              <a:rPr lang="de-DE" smtClean="0"/>
              <a:t>27.05.2024</a:t>
            </a:fld>
            <a:endParaRPr lang="de-DE"/>
          </a:p>
        </p:txBody>
      </p:sp>
      <p:sp>
        <p:nvSpPr>
          <p:cNvPr id="5" name="Fußzeilenplatzhalter 4"/>
          <p:cNvSpPr>
            <a:spLocks noGrp="1"/>
          </p:cNvSpPr>
          <p:nvPr>
            <p:ph type="ftr" sz="quarter" idx="11"/>
          </p:nvPr>
        </p:nvSpPr>
        <p:spPr/>
        <p:txBody>
          <a:bodyPr/>
          <a:lstStyle/>
          <a:p>
            <a:r>
              <a:rPr lang="de-DE"/>
              <a:t>ICP-MS SAA-026-50</a:t>
            </a:r>
          </a:p>
        </p:txBody>
      </p:sp>
      <p:sp>
        <p:nvSpPr>
          <p:cNvPr id="6" name="Foliennummernplatzhalter 5"/>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254624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61E131C-00C0-4E30-A22D-E4D57D825437}" type="datetime1">
              <a:rPr lang="de-DE" smtClean="0"/>
              <a:t>27.05.2024</a:t>
            </a:fld>
            <a:endParaRPr lang="de-DE"/>
          </a:p>
        </p:txBody>
      </p:sp>
      <p:sp>
        <p:nvSpPr>
          <p:cNvPr id="5" name="Fußzeilenplatzhalter 4"/>
          <p:cNvSpPr>
            <a:spLocks noGrp="1"/>
          </p:cNvSpPr>
          <p:nvPr>
            <p:ph type="ftr" sz="quarter" idx="11"/>
          </p:nvPr>
        </p:nvSpPr>
        <p:spPr/>
        <p:txBody>
          <a:bodyPr/>
          <a:lstStyle/>
          <a:p>
            <a:r>
              <a:rPr lang="de-DE"/>
              <a:t>ICP-MS SAA-026-50</a:t>
            </a:r>
          </a:p>
        </p:txBody>
      </p:sp>
      <p:sp>
        <p:nvSpPr>
          <p:cNvPr id="6" name="Foliennummernplatzhalter 5"/>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300606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7A1053D-DF85-428C-8F9B-F99F6E414D63}" type="datetime1">
              <a:rPr lang="de-DE" smtClean="0"/>
              <a:t>27.05.2024</a:t>
            </a:fld>
            <a:endParaRPr lang="de-DE"/>
          </a:p>
        </p:txBody>
      </p:sp>
      <p:sp>
        <p:nvSpPr>
          <p:cNvPr id="5" name="Fußzeilenplatzhalter 4"/>
          <p:cNvSpPr>
            <a:spLocks noGrp="1"/>
          </p:cNvSpPr>
          <p:nvPr>
            <p:ph type="ftr" sz="quarter" idx="11"/>
          </p:nvPr>
        </p:nvSpPr>
        <p:spPr/>
        <p:txBody>
          <a:bodyPr/>
          <a:lstStyle/>
          <a:p>
            <a:r>
              <a:rPr lang="de-DE"/>
              <a:t>ICP-MS SAA-026-50</a:t>
            </a:r>
          </a:p>
        </p:txBody>
      </p:sp>
      <p:sp>
        <p:nvSpPr>
          <p:cNvPr id="6" name="Foliennummernplatzhalter 5"/>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65357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CF1E9B1-DF58-48A0-ADF1-4485EDFF6378}" type="datetime1">
              <a:rPr lang="de-DE" smtClean="0"/>
              <a:t>27.05.2024</a:t>
            </a:fld>
            <a:endParaRPr lang="de-DE"/>
          </a:p>
        </p:txBody>
      </p:sp>
      <p:sp>
        <p:nvSpPr>
          <p:cNvPr id="6" name="Fußzeilenplatzhalter 5"/>
          <p:cNvSpPr>
            <a:spLocks noGrp="1"/>
          </p:cNvSpPr>
          <p:nvPr>
            <p:ph type="ftr" sz="quarter" idx="11"/>
          </p:nvPr>
        </p:nvSpPr>
        <p:spPr/>
        <p:txBody>
          <a:bodyPr/>
          <a:lstStyle/>
          <a:p>
            <a:r>
              <a:rPr lang="de-DE"/>
              <a:t>ICP-MS SAA-026-50</a:t>
            </a:r>
          </a:p>
        </p:txBody>
      </p:sp>
      <p:sp>
        <p:nvSpPr>
          <p:cNvPr id="7" name="Foliennummernplatzhalter 6"/>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375520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6368AA6-D651-49E5-A850-45BE1446F806}" type="datetime1">
              <a:rPr lang="de-DE" smtClean="0"/>
              <a:t>27.05.2024</a:t>
            </a:fld>
            <a:endParaRPr lang="de-DE"/>
          </a:p>
        </p:txBody>
      </p:sp>
      <p:sp>
        <p:nvSpPr>
          <p:cNvPr id="8" name="Fußzeilenplatzhalter 7"/>
          <p:cNvSpPr>
            <a:spLocks noGrp="1"/>
          </p:cNvSpPr>
          <p:nvPr>
            <p:ph type="ftr" sz="quarter" idx="11"/>
          </p:nvPr>
        </p:nvSpPr>
        <p:spPr/>
        <p:txBody>
          <a:bodyPr/>
          <a:lstStyle/>
          <a:p>
            <a:r>
              <a:rPr lang="de-DE"/>
              <a:t>ICP-MS SAA-026-50</a:t>
            </a:r>
          </a:p>
        </p:txBody>
      </p:sp>
      <p:sp>
        <p:nvSpPr>
          <p:cNvPr id="9" name="Foliennummernplatzhalter 8"/>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268372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405C8AF-B1CC-4DAB-AE4C-F5EDAE7520F7}" type="datetime1">
              <a:rPr lang="de-DE" smtClean="0"/>
              <a:t>27.05.2024</a:t>
            </a:fld>
            <a:endParaRPr lang="de-DE"/>
          </a:p>
        </p:txBody>
      </p:sp>
      <p:sp>
        <p:nvSpPr>
          <p:cNvPr id="4" name="Fußzeilenplatzhalter 3"/>
          <p:cNvSpPr>
            <a:spLocks noGrp="1"/>
          </p:cNvSpPr>
          <p:nvPr>
            <p:ph type="ftr" sz="quarter" idx="11"/>
          </p:nvPr>
        </p:nvSpPr>
        <p:spPr/>
        <p:txBody>
          <a:bodyPr/>
          <a:lstStyle/>
          <a:p>
            <a:r>
              <a:rPr lang="de-DE"/>
              <a:t>ICP-MS SAA-026-50</a:t>
            </a:r>
          </a:p>
        </p:txBody>
      </p:sp>
      <p:sp>
        <p:nvSpPr>
          <p:cNvPr id="5" name="Foliennummernplatzhalter 4"/>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101758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5D5082-F8AB-43BA-A467-5329AF85673C}" type="datetime1">
              <a:rPr lang="de-DE" smtClean="0"/>
              <a:t>27.05.2024</a:t>
            </a:fld>
            <a:endParaRPr lang="de-DE"/>
          </a:p>
        </p:txBody>
      </p:sp>
      <p:sp>
        <p:nvSpPr>
          <p:cNvPr id="3" name="Fußzeilenplatzhalter 2"/>
          <p:cNvSpPr>
            <a:spLocks noGrp="1"/>
          </p:cNvSpPr>
          <p:nvPr>
            <p:ph type="ftr" sz="quarter" idx="11"/>
          </p:nvPr>
        </p:nvSpPr>
        <p:spPr/>
        <p:txBody>
          <a:bodyPr/>
          <a:lstStyle/>
          <a:p>
            <a:r>
              <a:rPr lang="de-DE"/>
              <a:t>ICP-MS SAA-026-50</a:t>
            </a:r>
          </a:p>
        </p:txBody>
      </p:sp>
      <p:sp>
        <p:nvSpPr>
          <p:cNvPr id="4" name="Foliennummernplatzhalter 3"/>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317482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86469F7-12AF-4C7E-BCC0-914DDEFCFA32}" type="datetime1">
              <a:rPr lang="de-DE" smtClean="0"/>
              <a:t>27.05.2024</a:t>
            </a:fld>
            <a:endParaRPr lang="de-DE"/>
          </a:p>
        </p:txBody>
      </p:sp>
      <p:sp>
        <p:nvSpPr>
          <p:cNvPr id="6" name="Fußzeilenplatzhalter 5"/>
          <p:cNvSpPr>
            <a:spLocks noGrp="1"/>
          </p:cNvSpPr>
          <p:nvPr>
            <p:ph type="ftr" sz="quarter" idx="11"/>
          </p:nvPr>
        </p:nvSpPr>
        <p:spPr/>
        <p:txBody>
          <a:bodyPr/>
          <a:lstStyle/>
          <a:p>
            <a:r>
              <a:rPr lang="de-DE"/>
              <a:t>ICP-MS SAA-026-50</a:t>
            </a:r>
          </a:p>
        </p:txBody>
      </p:sp>
      <p:sp>
        <p:nvSpPr>
          <p:cNvPr id="7" name="Foliennummernplatzhalter 6"/>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60300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511745A-79F7-437E-8914-B5E5687FE84B}" type="datetime1">
              <a:rPr lang="de-DE" smtClean="0"/>
              <a:t>27.05.2024</a:t>
            </a:fld>
            <a:endParaRPr lang="de-DE"/>
          </a:p>
        </p:txBody>
      </p:sp>
      <p:sp>
        <p:nvSpPr>
          <p:cNvPr id="6" name="Fußzeilenplatzhalter 5"/>
          <p:cNvSpPr>
            <a:spLocks noGrp="1"/>
          </p:cNvSpPr>
          <p:nvPr>
            <p:ph type="ftr" sz="quarter" idx="11"/>
          </p:nvPr>
        </p:nvSpPr>
        <p:spPr/>
        <p:txBody>
          <a:bodyPr/>
          <a:lstStyle/>
          <a:p>
            <a:r>
              <a:rPr lang="de-DE"/>
              <a:t>ICP-MS SAA-026-50</a:t>
            </a:r>
          </a:p>
        </p:txBody>
      </p:sp>
      <p:sp>
        <p:nvSpPr>
          <p:cNvPr id="7" name="Foliennummernplatzhalter 6"/>
          <p:cNvSpPr>
            <a:spLocks noGrp="1"/>
          </p:cNvSpPr>
          <p:nvPr>
            <p:ph type="sldNum" sz="quarter" idx="12"/>
          </p:nvPr>
        </p:nvSpPr>
        <p:spPr/>
        <p:txBody>
          <a:bodyPr/>
          <a:lstStyle/>
          <a:p>
            <a:fld id="{2659F4AC-A489-4D32-A4BF-9838DA534B96}" type="slidenum">
              <a:rPr lang="de-DE" smtClean="0"/>
              <a:t>‹Nr.›</a:t>
            </a:fld>
            <a:endParaRPr lang="de-DE"/>
          </a:p>
        </p:txBody>
      </p:sp>
    </p:spTree>
    <p:extLst>
      <p:ext uri="{BB962C8B-B14F-4D97-AF65-F5344CB8AC3E}">
        <p14:creationId xmlns:p14="http://schemas.microsoft.com/office/powerpoint/2010/main" val="150642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D7FE2-1677-4148-81C6-B5C6FF6D9186}" type="datetime1">
              <a:rPr lang="de-DE" smtClean="0"/>
              <a:t>27.05.2024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ICP-MS SAA-026-50</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9F4AC-A489-4D32-A4BF-9838DA534B96}" type="slidenum">
              <a:rPr lang="de-DE" smtClean="0"/>
              <a:t>‹Nr.›</a:t>
            </a:fld>
            <a:endParaRPr lang="de-DE"/>
          </a:p>
        </p:txBody>
      </p:sp>
    </p:spTree>
    <p:extLst>
      <p:ext uri="{BB962C8B-B14F-4D97-AF65-F5344CB8AC3E}">
        <p14:creationId xmlns:p14="http://schemas.microsoft.com/office/powerpoint/2010/main" val="3813039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chemie.de/lexikon/ICP-M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4.wdp"/><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microsoft.com/office/2007/relationships/hdphoto" Target="../media/hdphoto4.wdp"/><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683568" y="4221088"/>
            <a:ext cx="3456384" cy="172819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991816" y="4315742"/>
            <a:ext cx="3744416" cy="1538883"/>
          </a:xfrm>
          <a:prstGeom prst="rect">
            <a:avLst/>
          </a:prstGeom>
          <a:noFill/>
        </p:spPr>
        <p:txBody>
          <a:bodyPr wrap="square" rtlCol="0">
            <a:spAutoFit/>
          </a:bodyPr>
          <a:lstStyle/>
          <a:p>
            <a:r>
              <a:rPr lang="de-DE" sz="4000" b="1" dirty="0">
                <a:solidFill>
                  <a:schemeClr val="bg1"/>
                </a:solidFill>
              </a:rPr>
              <a:t>ICP-MS</a:t>
            </a:r>
          </a:p>
          <a:p>
            <a:r>
              <a:rPr lang="de-DE" sz="4000" dirty="0">
                <a:solidFill>
                  <a:schemeClr val="bg1"/>
                </a:solidFill>
              </a:rPr>
              <a:t>SAA-26-50</a:t>
            </a:r>
          </a:p>
          <a:p>
            <a:r>
              <a:rPr lang="de-DE" sz="1400" dirty="0">
                <a:solidFill>
                  <a:schemeClr val="bg1"/>
                </a:solidFill>
              </a:rPr>
              <a:t>2023-06-21</a:t>
            </a:r>
          </a:p>
        </p:txBody>
      </p:sp>
      <p:sp>
        <p:nvSpPr>
          <p:cNvPr id="5" name="Foliennummernplatzhalter 4"/>
          <p:cNvSpPr>
            <a:spLocks noGrp="1"/>
          </p:cNvSpPr>
          <p:nvPr>
            <p:ph type="sldNum" sz="quarter" idx="12"/>
          </p:nvPr>
        </p:nvSpPr>
        <p:spPr/>
        <p:txBody>
          <a:bodyPr/>
          <a:lstStyle/>
          <a:p>
            <a:fld id="{2659F4AC-A489-4D32-A4BF-9838DA534B96}" type="slidenum">
              <a:rPr lang="de-DE" smtClean="0"/>
              <a:t>1</a:t>
            </a:fld>
            <a:endParaRPr lang="de-DE" dirty="0"/>
          </a:p>
        </p:txBody>
      </p:sp>
      <p:sp>
        <p:nvSpPr>
          <p:cNvPr id="7" name="Fußzeilenplatzhalter 6"/>
          <p:cNvSpPr>
            <a:spLocks noGrp="1"/>
          </p:cNvSpPr>
          <p:nvPr>
            <p:ph type="ftr" sz="quarter" idx="11"/>
          </p:nvPr>
        </p:nvSpPr>
        <p:spPr/>
        <p:txBody>
          <a:bodyPr/>
          <a:lstStyle/>
          <a:p>
            <a:r>
              <a:rPr lang="de-DE"/>
              <a:t>ICP-MS SAA-026-50</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32" y="332656"/>
            <a:ext cx="40622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7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rojekte\PAL_Digi_2021-2026\Wissensmanagement ICP-MS\Screen Sample.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8000"/>
                    </a14:imgEffect>
                    <a14:imgEffect>
                      <a14:brightnessContrast bright="-20000" contrast="-20000"/>
                    </a14:imgEffect>
                  </a14:imgLayer>
                </a14:imgProps>
              </a:ext>
              <a:ext uri="{28A0092B-C50C-407E-A947-70E740481C1C}">
                <a14:useLocalDpi xmlns:a14="http://schemas.microsoft.com/office/drawing/2010/main" val="0"/>
              </a:ext>
            </a:extLst>
          </a:blip>
          <a:srcRect t="1452" b="15518"/>
          <a:stretch/>
        </p:blipFill>
        <p:spPr bwMode="auto">
          <a:xfrm>
            <a:off x="377347" y="2155128"/>
            <a:ext cx="8353809" cy="421253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4956" y="570609"/>
            <a:ext cx="4968552" cy="523220"/>
          </a:xfrm>
          <a:prstGeom prst="rect">
            <a:avLst/>
          </a:prstGeom>
          <a:noFill/>
        </p:spPr>
        <p:txBody>
          <a:bodyPr wrap="square" rtlCol="0">
            <a:spAutoFit/>
          </a:bodyPr>
          <a:lstStyle/>
          <a:p>
            <a:r>
              <a:rPr lang="de-DE" sz="2800" b="1" dirty="0"/>
              <a:t>Messung</a:t>
            </a:r>
            <a:endParaRPr lang="de-DE" sz="2400" b="1" dirty="0"/>
          </a:p>
        </p:txBody>
      </p:sp>
      <p:pic>
        <p:nvPicPr>
          <p:cNvPr id="32" name="Picture 2" descr="P:\Projekte\PAL_Digi_2021-2026\Wissensmanagement ICP-MS\Screen Sample.PNG"/>
          <p:cNvPicPr>
            <a:picLocks noChangeAspect="1" noChangeArrowheads="1"/>
          </p:cNvPicPr>
          <p:nvPr/>
        </p:nvPicPr>
        <p:blipFill rotWithShape="1">
          <a:blip r:embed="rId6">
            <a:extLst>
              <a:ext uri="{28A0092B-C50C-407E-A947-70E740481C1C}">
                <a14:useLocalDpi xmlns:a14="http://schemas.microsoft.com/office/drawing/2010/main" val="0"/>
              </a:ext>
            </a:extLst>
          </a:blip>
          <a:srcRect l="44150" t="32196" r="24729" b="52148"/>
          <a:stretch/>
        </p:blipFill>
        <p:spPr bwMode="auto">
          <a:xfrm>
            <a:off x="4089768" y="3733247"/>
            <a:ext cx="2599765" cy="794322"/>
          </a:xfrm>
          <a:prstGeom prst="rect">
            <a:avLst/>
          </a:prstGeom>
          <a:ln>
            <a:solidFill>
              <a:srgbClr val="02A5DF"/>
            </a:solid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2" descr="P:\Projekte\PAL_Digi_2021-2026\Wissensmanagement ICP-MS\Screen Sample.PNG"/>
          <p:cNvPicPr>
            <a:picLocks noChangeAspect="1" noChangeArrowheads="1"/>
          </p:cNvPicPr>
          <p:nvPr/>
        </p:nvPicPr>
        <p:blipFill rotWithShape="1">
          <a:blip r:embed="rId6">
            <a:extLst>
              <a:ext uri="{28A0092B-C50C-407E-A947-70E740481C1C}">
                <a14:useLocalDpi xmlns:a14="http://schemas.microsoft.com/office/drawing/2010/main" val="0"/>
              </a:ext>
            </a:extLst>
          </a:blip>
          <a:srcRect l="15820" t="31605" r="55957" b="53561"/>
          <a:stretch/>
        </p:blipFill>
        <p:spPr bwMode="auto">
          <a:xfrm>
            <a:off x="1732050" y="3685451"/>
            <a:ext cx="2357718" cy="752590"/>
          </a:xfrm>
          <a:prstGeom prst="rect">
            <a:avLst/>
          </a:prstGeom>
          <a:ln>
            <a:solidFill>
              <a:srgbClr val="02A5DF"/>
            </a:solidFill>
          </a:ln>
          <a:effectLst>
            <a:softEdge rad="112500"/>
          </a:effectLst>
          <a:extLst>
            <a:ext uri="{909E8E84-426E-40DD-AFC4-6F175D3DCCD1}">
              <a14:hiddenFill xmlns:a14="http://schemas.microsoft.com/office/drawing/2010/main">
                <a:solidFill>
                  <a:srgbClr val="FFFFFF"/>
                </a:solidFill>
              </a14:hiddenFill>
            </a:ext>
          </a:extLst>
        </p:spPr>
      </p:pic>
      <p:sp>
        <p:nvSpPr>
          <p:cNvPr id="24" name="Abgerundetes Rechteck 23"/>
          <p:cNvSpPr/>
          <p:nvPr/>
        </p:nvSpPr>
        <p:spPr>
          <a:xfrm>
            <a:off x="35497" y="2795443"/>
            <a:ext cx="1861186" cy="1029230"/>
          </a:xfrm>
          <a:prstGeom prst="roundRect">
            <a:avLst/>
          </a:prstGeom>
          <a:solidFill>
            <a:schemeClr val="bg1">
              <a:lumMod val="95000"/>
              <a:alpha val="49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1) „Sample List“</a:t>
            </a:r>
          </a:p>
        </p:txBody>
      </p:sp>
      <p:pic>
        <p:nvPicPr>
          <p:cNvPr id="33" name="Picture 2" descr="P:\Projekte\PAL_Digi_2021-2026\Wissensmanagement ICP-MS\Screen Sample.PNG"/>
          <p:cNvPicPr>
            <a:picLocks noChangeAspect="1" noChangeArrowheads="1"/>
          </p:cNvPicPr>
          <p:nvPr/>
        </p:nvPicPr>
        <p:blipFill rotWithShape="1">
          <a:blip r:embed="rId6">
            <a:extLst>
              <a:ext uri="{28A0092B-C50C-407E-A947-70E740481C1C}">
                <a14:useLocalDpi xmlns:a14="http://schemas.microsoft.com/office/drawing/2010/main" val="0"/>
              </a:ext>
            </a:extLst>
          </a:blip>
          <a:srcRect l="2060" t="37198" r="85468" b="54470"/>
          <a:stretch/>
        </p:blipFill>
        <p:spPr bwMode="auto">
          <a:xfrm>
            <a:off x="563921" y="3958754"/>
            <a:ext cx="1041847" cy="422745"/>
          </a:xfrm>
          <a:prstGeom prst="rect">
            <a:avLst/>
          </a:prstGeom>
          <a:ln>
            <a:solidFill>
              <a:srgbClr val="02A5DF"/>
            </a:solidFill>
          </a:ln>
          <a:effectLst>
            <a:softEdge rad="112500"/>
          </a:effectLst>
          <a:extLst>
            <a:ext uri="{909E8E84-426E-40DD-AFC4-6F175D3DCCD1}">
              <a14:hiddenFill xmlns:a14="http://schemas.microsoft.com/office/drawing/2010/main">
                <a:solidFill>
                  <a:srgbClr val="FFFFFF"/>
                </a:solidFill>
              </a14:hiddenFill>
            </a:ext>
          </a:extLst>
        </p:spPr>
      </p:pic>
      <p:sp>
        <p:nvSpPr>
          <p:cNvPr id="14" name="Rechteck 13"/>
          <p:cNvSpPr/>
          <p:nvPr/>
        </p:nvSpPr>
        <p:spPr>
          <a:xfrm>
            <a:off x="677116" y="4112153"/>
            <a:ext cx="526269" cy="161365"/>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23" name="Gerade Verbindung 22"/>
          <p:cNvCxnSpPr>
            <a:stCxn id="14" idx="0"/>
            <a:endCxn id="24" idx="2"/>
          </p:cNvCxnSpPr>
          <p:nvPr/>
        </p:nvCxnSpPr>
        <p:spPr>
          <a:xfrm flipV="1">
            <a:off x="940251" y="3824673"/>
            <a:ext cx="25839" cy="287480"/>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sp>
        <p:nvSpPr>
          <p:cNvPr id="35" name="Abgerundetes Rechteck 34"/>
          <p:cNvSpPr/>
          <p:nvPr/>
        </p:nvSpPr>
        <p:spPr>
          <a:xfrm>
            <a:off x="1974677" y="2795443"/>
            <a:ext cx="2422132" cy="1029230"/>
          </a:xfrm>
          <a:prstGeom prst="roundRect">
            <a:avLst/>
          </a:prstGeom>
          <a:solidFill>
            <a:schemeClr val="bg1">
              <a:lumMod val="95000"/>
              <a:alpha val="49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2) Kalibration &amp; Kontrollen auswählen und Proben anlegen</a:t>
            </a:r>
          </a:p>
        </p:txBody>
      </p:sp>
      <p:sp>
        <p:nvSpPr>
          <p:cNvPr id="36" name="Rechteck 35"/>
          <p:cNvSpPr/>
          <p:nvPr/>
        </p:nvSpPr>
        <p:spPr>
          <a:xfrm>
            <a:off x="1724274" y="3905701"/>
            <a:ext cx="2365494" cy="532340"/>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7" name="Gerade Verbindung 36"/>
          <p:cNvCxnSpPr>
            <a:stCxn id="36" idx="0"/>
            <a:endCxn id="35" idx="2"/>
          </p:cNvCxnSpPr>
          <p:nvPr/>
        </p:nvCxnSpPr>
        <p:spPr>
          <a:xfrm flipV="1">
            <a:off x="2907021" y="3824673"/>
            <a:ext cx="278722" cy="81028"/>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sp>
        <p:nvSpPr>
          <p:cNvPr id="38" name="Abgerundetes Rechteck 37"/>
          <p:cNvSpPr/>
          <p:nvPr/>
        </p:nvSpPr>
        <p:spPr>
          <a:xfrm>
            <a:off x="4473961" y="2795443"/>
            <a:ext cx="2114263" cy="1029230"/>
          </a:xfrm>
          <a:prstGeom prst="roundRect">
            <a:avLst/>
          </a:prstGeom>
          <a:solidFill>
            <a:schemeClr val="bg1">
              <a:lumMod val="95000"/>
              <a:alpha val="49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p>
            <a:r>
              <a:rPr lang="de-DE" dirty="0">
                <a:solidFill>
                  <a:schemeClr val="tx1"/>
                </a:solidFill>
              </a:rPr>
              <a:t>3) „Sample Name“ (muss mit ‚Registriernummer‘ beginnen)</a:t>
            </a:r>
          </a:p>
        </p:txBody>
      </p:sp>
      <p:sp>
        <p:nvSpPr>
          <p:cNvPr id="39" name="Rechteck 38"/>
          <p:cNvSpPr/>
          <p:nvPr/>
        </p:nvSpPr>
        <p:spPr>
          <a:xfrm>
            <a:off x="4943248" y="3978075"/>
            <a:ext cx="708872" cy="152333"/>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40" name="Gerade Verbindung 39"/>
          <p:cNvCxnSpPr>
            <a:stCxn id="39" idx="0"/>
            <a:endCxn id="38" idx="2"/>
          </p:cNvCxnSpPr>
          <p:nvPr/>
        </p:nvCxnSpPr>
        <p:spPr>
          <a:xfrm flipV="1">
            <a:off x="5297684" y="3824673"/>
            <a:ext cx="233409" cy="153402"/>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pic>
        <p:nvPicPr>
          <p:cNvPr id="46" name="Picture 2" descr="P:\Projekte\PAL_Digi_2021-2026\Wissensmanagement ICP-MS\Screen Sample.PNG"/>
          <p:cNvPicPr>
            <a:picLocks noChangeAspect="1" noChangeArrowheads="1"/>
          </p:cNvPicPr>
          <p:nvPr/>
        </p:nvPicPr>
        <p:blipFill rotWithShape="1">
          <a:blip r:embed="rId6">
            <a:extLst>
              <a:ext uri="{28A0092B-C50C-407E-A947-70E740481C1C}">
                <a14:useLocalDpi xmlns:a14="http://schemas.microsoft.com/office/drawing/2010/main" val="0"/>
              </a:ext>
            </a:extLst>
          </a:blip>
          <a:srcRect l="43862" t="3995" r="51846" b="88033"/>
          <a:stretch/>
        </p:blipFill>
        <p:spPr bwMode="auto">
          <a:xfrm>
            <a:off x="4044943" y="2284966"/>
            <a:ext cx="358589" cy="404446"/>
          </a:xfrm>
          <a:prstGeom prst="rect">
            <a:avLst/>
          </a:prstGeom>
          <a:noFill/>
          <a:ln>
            <a:solidFill>
              <a:srgbClr val="02A5DF"/>
            </a:solidFill>
          </a:ln>
          <a:extLst>
            <a:ext uri="{909E8E84-426E-40DD-AFC4-6F175D3DCCD1}">
              <a14:hiddenFill xmlns:a14="http://schemas.microsoft.com/office/drawing/2010/main">
                <a:solidFill>
                  <a:srgbClr val="FFFFFF"/>
                </a:solidFill>
              </a14:hiddenFill>
            </a:ext>
          </a:extLst>
        </p:spPr>
      </p:pic>
      <p:sp>
        <p:nvSpPr>
          <p:cNvPr id="47" name="Abgerundetes Rechteck 46"/>
          <p:cNvSpPr/>
          <p:nvPr/>
        </p:nvSpPr>
        <p:spPr>
          <a:xfrm>
            <a:off x="6689533" y="2795443"/>
            <a:ext cx="2114263" cy="1029230"/>
          </a:xfrm>
          <a:prstGeom prst="roundRect">
            <a:avLst/>
          </a:prstGeom>
          <a:solidFill>
            <a:schemeClr val="bg1">
              <a:lumMod val="95000"/>
              <a:alpha val="49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4) mit ‚Add </a:t>
            </a:r>
            <a:r>
              <a:rPr lang="de-DE" dirty="0" err="1">
                <a:solidFill>
                  <a:schemeClr val="tx1"/>
                </a:solidFill>
              </a:rPr>
              <a:t>to</a:t>
            </a:r>
            <a:r>
              <a:rPr lang="de-DE" dirty="0">
                <a:solidFill>
                  <a:schemeClr val="tx1"/>
                </a:solidFill>
              </a:rPr>
              <a:t> Queue‘ starten</a:t>
            </a:r>
          </a:p>
        </p:txBody>
      </p:sp>
      <p:sp>
        <p:nvSpPr>
          <p:cNvPr id="48" name="Rechteck 47"/>
          <p:cNvSpPr/>
          <p:nvPr/>
        </p:nvSpPr>
        <p:spPr>
          <a:xfrm>
            <a:off x="4042373" y="2282319"/>
            <a:ext cx="354436" cy="407093"/>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49" name="Gerade Verbindung 48"/>
          <p:cNvCxnSpPr>
            <a:stCxn id="48" idx="3"/>
          </p:cNvCxnSpPr>
          <p:nvPr/>
        </p:nvCxnSpPr>
        <p:spPr>
          <a:xfrm>
            <a:off x="4396809" y="2485866"/>
            <a:ext cx="3349855" cy="309577"/>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sp>
        <p:nvSpPr>
          <p:cNvPr id="54" name="Textfeld 53"/>
          <p:cNvSpPr txBox="1"/>
          <p:nvPr/>
        </p:nvSpPr>
        <p:spPr>
          <a:xfrm>
            <a:off x="3322214" y="6475958"/>
            <a:ext cx="5740916" cy="369332"/>
          </a:xfrm>
          <a:prstGeom prst="rect">
            <a:avLst/>
          </a:prstGeom>
          <a:noFill/>
        </p:spPr>
        <p:txBody>
          <a:bodyPr wrap="square" rtlCol="0">
            <a:spAutoFit/>
          </a:bodyPr>
          <a:lstStyle/>
          <a:p>
            <a:r>
              <a:rPr lang="de-DE" b="1" dirty="0"/>
              <a:t>ICP-MS-026-50     		</a:t>
            </a:r>
            <a:r>
              <a:rPr lang="de-DE" sz="1400" dirty="0"/>
              <a:t>Stand: 25.10.2023        Folie 3/12</a:t>
            </a:r>
            <a:endParaRPr lang="de-DE" dirty="0"/>
          </a:p>
        </p:txBody>
      </p:sp>
      <p:sp>
        <p:nvSpPr>
          <p:cNvPr id="41" name="Pfeil nach rechts 40"/>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42" name="Pfeil nach rechts 41"/>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43" name="Pfeil nach rechts 42"/>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45" name="Pfeil nach rechts 44"/>
          <p:cNvSpPr/>
          <p:nvPr/>
        </p:nvSpPr>
        <p:spPr>
          <a:xfrm>
            <a:off x="3337230" y="10430"/>
            <a:ext cx="1353158"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Messung</a:t>
            </a:r>
          </a:p>
        </p:txBody>
      </p:sp>
      <p:sp>
        <p:nvSpPr>
          <p:cNvPr id="44" name="Pfeil nach rechts 43"/>
          <p:cNvSpPr/>
          <p:nvPr/>
        </p:nvSpPr>
        <p:spPr>
          <a:xfrm>
            <a:off x="1951492" y="10430"/>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50" name="Pfeil nach rechts 49"/>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sp>
        <p:nvSpPr>
          <p:cNvPr id="51" name="Richtungspfeil 50"/>
          <p:cNvSpPr/>
          <p:nvPr/>
        </p:nvSpPr>
        <p:spPr>
          <a:xfrm>
            <a:off x="2051720" y="980728"/>
            <a:ext cx="5525099" cy="1045796"/>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Proben anlegen</a:t>
            </a:r>
          </a:p>
        </p:txBody>
      </p:sp>
      <p:grpSp>
        <p:nvGrpSpPr>
          <p:cNvPr id="30" name="Group 1882"/>
          <p:cNvGrpSpPr/>
          <p:nvPr/>
        </p:nvGrpSpPr>
        <p:grpSpPr>
          <a:xfrm>
            <a:off x="131921" y="616219"/>
            <a:ext cx="432000" cy="432000"/>
            <a:chOff x="592807" y="3474401"/>
            <a:chExt cx="612000" cy="612000"/>
          </a:xfrm>
        </p:grpSpPr>
        <p:sp>
          <p:nvSpPr>
            <p:cNvPr id="31" name="Oval 252"/>
            <p:cNvSpPr/>
            <p:nvPr/>
          </p:nvSpPr>
          <p:spPr bwMode="ltGray">
            <a:xfrm>
              <a:off x="592807"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2" name="Freeform 4901"/>
            <p:cNvSpPr>
              <a:spLocks noEditPoints="1"/>
            </p:cNvSpPr>
            <p:nvPr/>
          </p:nvSpPr>
          <p:spPr bwMode="auto">
            <a:xfrm>
              <a:off x="754527" y="3549195"/>
              <a:ext cx="288561" cy="443753"/>
            </a:xfrm>
            <a:custGeom>
              <a:avLst/>
              <a:gdLst>
                <a:gd name="T0" fmla="*/ 232 w 238"/>
                <a:gd name="T1" fmla="*/ 242 h 366"/>
                <a:gd name="T2" fmla="*/ 216 w 238"/>
                <a:gd name="T3" fmla="*/ 290 h 366"/>
                <a:gd name="T4" fmla="*/ 206 w 238"/>
                <a:gd name="T5" fmla="*/ 274 h 366"/>
                <a:gd name="T6" fmla="*/ 188 w 238"/>
                <a:gd name="T7" fmla="*/ 268 h 366"/>
                <a:gd name="T8" fmla="*/ 186 w 238"/>
                <a:gd name="T9" fmla="*/ 260 h 366"/>
                <a:gd name="T10" fmla="*/ 192 w 238"/>
                <a:gd name="T11" fmla="*/ 224 h 366"/>
                <a:gd name="T12" fmla="*/ 184 w 238"/>
                <a:gd name="T13" fmla="*/ 186 h 366"/>
                <a:gd name="T14" fmla="*/ 164 w 238"/>
                <a:gd name="T15" fmla="*/ 154 h 366"/>
                <a:gd name="T16" fmla="*/ 184 w 238"/>
                <a:gd name="T17" fmla="*/ 130 h 366"/>
                <a:gd name="T18" fmla="*/ 196 w 238"/>
                <a:gd name="T19" fmla="*/ 130 h 366"/>
                <a:gd name="T20" fmla="*/ 220 w 238"/>
                <a:gd name="T21" fmla="*/ 166 h 366"/>
                <a:gd name="T22" fmla="*/ 232 w 238"/>
                <a:gd name="T23" fmla="*/ 208 h 366"/>
                <a:gd name="T24" fmla="*/ 188 w 238"/>
                <a:gd name="T25" fmla="*/ 310 h 366"/>
                <a:gd name="T26" fmla="*/ 200 w 238"/>
                <a:gd name="T27" fmla="*/ 306 h 366"/>
                <a:gd name="T28" fmla="*/ 204 w 238"/>
                <a:gd name="T29" fmla="*/ 296 h 366"/>
                <a:gd name="T30" fmla="*/ 194 w 238"/>
                <a:gd name="T31" fmla="*/ 282 h 366"/>
                <a:gd name="T32" fmla="*/ 182 w 238"/>
                <a:gd name="T33" fmla="*/ 282 h 366"/>
                <a:gd name="T34" fmla="*/ 174 w 238"/>
                <a:gd name="T35" fmla="*/ 296 h 366"/>
                <a:gd name="T36" fmla="*/ 178 w 238"/>
                <a:gd name="T37" fmla="*/ 306 h 366"/>
                <a:gd name="T38" fmla="*/ 188 w 238"/>
                <a:gd name="T39" fmla="*/ 310 h 366"/>
                <a:gd name="T40" fmla="*/ 140 w 238"/>
                <a:gd name="T41" fmla="*/ 98 h 366"/>
                <a:gd name="T42" fmla="*/ 126 w 238"/>
                <a:gd name="T43" fmla="*/ 120 h 366"/>
                <a:gd name="T44" fmla="*/ 132 w 238"/>
                <a:gd name="T45" fmla="*/ 134 h 366"/>
                <a:gd name="T46" fmla="*/ 148 w 238"/>
                <a:gd name="T47" fmla="*/ 142 h 366"/>
                <a:gd name="T48" fmla="*/ 168 w 238"/>
                <a:gd name="T49" fmla="*/ 128 h 366"/>
                <a:gd name="T50" fmla="*/ 168 w 238"/>
                <a:gd name="T51" fmla="*/ 110 h 366"/>
                <a:gd name="T52" fmla="*/ 148 w 238"/>
                <a:gd name="T53" fmla="*/ 98 h 366"/>
                <a:gd name="T54" fmla="*/ 192 w 238"/>
                <a:gd name="T55" fmla="*/ 322 h 366"/>
                <a:gd name="T56" fmla="*/ 188 w 238"/>
                <a:gd name="T57" fmla="*/ 322 h 366"/>
                <a:gd name="T58" fmla="*/ 164 w 238"/>
                <a:gd name="T59" fmla="*/ 306 h 366"/>
                <a:gd name="T60" fmla="*/ 150 w 238"/>
                <a:gd name="T61" fmla="*/ 306 h 366"/>
                <a:gd name="T62" fmla="*/ 106 w 238"/>
                <a:gd name="T63" fmla="*/ 322 h 366"/>
                <a:gd name="T64" fmla="*/ 6 w 238"/>
                <a:gd name="T65" fmla="*/ 322 h 366"/>
                <a:gd name="T66" fmla="*/ 0 w 238"/>
                <a:gd name="T67" fmla="*/ 332 h 366"/>
                <a:gd name="T68" fmla="*/ 0 w 238"/>
                <a:gd name="T69" fmla="*/ 360 h 366"/>
                <a:gd name="T70" fmla="*/ 10 w 238"/>
                <a:gd name="T71" fmla="*/ 366 h 366"/>
                <a:gd name="T72" fmla="*/ 232 w 238"/>
                <a:gd name="T73" fmla="*/ 366 h 366"/>
                <a:gd name="T74" fmla="*/ 238 w 238"/>
                <a:gd name="T75" fmla="*/ 356 h 366"/>
                <a:gd name="T76" fmla="*/ 236 w 238"/>
                <a:gd name="T77" fmla="*/ 328 h 366"/>
                <a:gd name="T78" fmla="*/ 228 w 238"/>
                <a:gd name="T79" fmla="*/ 322 h 366"/>
                <a:gd name="T80" fmla="*/ 16 w 238"/>
                <a:gd name="T81" fmla="*/ 206 h 366"/>
                <a:gd name="T82" fmla="*/ 114 w 238"/>
                <a:gd name="T83" fmla="*/ 262 h 366"/>
                <a:gd name="T84" fmla="*/ 96 w 238"/>
                <a:gd name="T85" fmla="*/ 236 h 366"/>
                <a:gd name="T86" fmla="*/ 106 w 238"/>
                <a:gd name="T87" fmla="*/ 238 h 366"/>
                <a:gd name="T88" fmla="*/ 154 w 238"/>
                <a:gd name="T89" fmla="*/ 156 h 366"/>
                <a:gd name="T90" fmla="*/ 140 w 238"/>
                <a:gd name="T91" fmla="*/ 156 h 366"/>
                <a:gd name="T92" fmla="*/ 120 w 238"/>
                <a:gd name="T93" fmla="*/ 146 h 366"/>
                <a:gd name="T94" fmla="*/ 110 w 238"/>
                <a:gd name="T95" fmla="*/ 126 h 366"/>
                <a:gd name="T96" fmla="*/ 110 w 238"/>
                <a:gd name="T97" fmla="*/ 112 h 366"/>
                <a:gd name="T98" fmla="*/ 120 w 238"/>
                <a:gd name="T99" fmla="*/ 92 h 366"/>
                <a:gd name="T100" fmla="*/ 140 w 238"/>
                <a:gd name="T101" fmla="*/ 82 h 366"/>
                <a:gd name="T102" fmla="*/ 160 w 238"/>
                <a:gd name="T103" fmla="*/ 84 h 366"/>
                <a:gd name="T104" fmla="*/ 184 w 238"/>
                <a:gd name="T105" fmla="*/ 106 h 366"/>
                <a:gd name="T106" fmla="*/ 202 w 238"/>
                <a:gd name="T107" fmla="*/ 76 h 366"/>
                <a:gd name="T108" fmla="*/ 200 w 238"/>
                <a:gd name="T109" fmla="*/ 68 h 366"/>
                <a:gd name="T110" fmla="*/ 196 w 238"/>
                <a:gd name="T111" fmla="*/ 40 h 366"/>
                <a:gd name="T112" fmla="*/ 166 w 238"/>
                <a:gd name="T113" fmla="*/ 0 h 366"/>
                <a:gd name="T114" fmla="*/ 156 w 238"/>
                <a:gd name="T115" fmla="*/ 42 h 366"/>
                <a:gd name="T116" fmla="*/ 142 w 238"/>
                <a:gd name="T117" fmla="*/ 34 h 366"/>
                <a:gd name="T118" fmla="*/ 132 w 238"/>
                <a:gd name="T119" fmla="*/ 40 h 366"/>
                <a:gd name="T120" fmla="*/ 40 w 238"/>
                <a:gd name="T121" fmla="*/ 198 h 366"/>
                <a:gd name="T122" fmla="*/ 42 w 238"/>
                <a:gd name="T123" fmla="*/ 2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366">
                  <a:moveTo>
                    <a:pt x="232" y="224"/>
                  </a:moveTo>
                  <a:lnTo>
                    <a:pt x="232" y="224"/>
                  </a:lnTo>
                  <a:lnTo>
                    <a:pt x="232" y="242"/>
                  </a:lnTo>
                  <a:lnTo>
                    <a:pt x="228" y="260"/>
                  </a:lnTo>
                  <a:lnTo>
                    <a:pt x="222" y="276"/>
                  </a:lnTo>
                  <a:lnTo>
                    <a:pt x="216" y="290"/>
                  </a:lnTo>
                  <a:lnTo>
                    <a:pt x="216" y="290"/>
                  </a:lnTo>
                  <a:lnTo>
                    <a:pt x="212" y="282"/>
                  </a:lnTo>
                  <a:lnTo>
                    <a:pt x="206" y="274"/>
                  </a:lnTo>
                  <a:lnTo>
                    <a:pt x="198" y="270"/>
                  </a:lnTo>
                  <a:lnTo>
                    <a:pt x="188" y="268"/>
                  </a:lnTo>
                  <a:lnTo>
                    <a:pt x="188" y="268"/>
                  </a:lnTo>
                  <a:lnTo>
                    <a:pt x="182" y="270"/>
                  </a:lnTo>
                  <a:lnTo>
                    <a:pt x="182" y="270"/>
                  </a:lnTo>
                  <a:lnTo>
                    <a:pt x="186" y="260"/>
                  </a:lnTo>
                  <a:lnTo>
                    <a:pt x="190" y="248"/>
                  </a:lnTo>
                  <a:lnTo>
                    <a:pt x="192" y="236"/>
                  </a:lnTo>
                  <a:lnTo>
                    <a:pt x="192" y="224"/>
                  </a:lnTo>
                  <a:lnTo>
                    <a:pt x="192" y="224"/>
                  </a:lnTo>
                  <a:lnTo>
                    <a:pt x="190" y="204"/>
                  </a:lnTo>
                  <a:lnTo>
                    <a:pt x="184" y="186"/>
                  </a:lnTo>
                  <a:lnTo>
                    <a:pt x="176" y="168"/>
                  </a:lnTo>
                  <a:lnTo>
                    <a:pt x="164" y="154"/>
                  </a:lnTo>
                  <a:lnTo>
                    <a:pt x="164" y="154"/>
                  </a:lnTo>
                  <a:lnTo>
                    <a:pt x="172" y="148"/>
                  </a:lnTo>
                  <a:lnTo>
                    <a:pt x="180" y="140"/>
                  </a:lnTo>
                  <a:lnTo>
                    <a:pt x="184" y="130"/>
                  </a:lnTo>
                  <a:lnTo>
                    <a:pt x="186" y="120"/>
                  </a:lnTo>
                  <a:lnTo>
                    <a:pt x="186" y="120"/>
                  </a:lnTo>
                  <a:lnTo>
                    <a:pt x="196" y="130"/>
                  </a:lnTo>
                  <a:lnTo>
                    <a:pt x="206" y="142"/>
                  </a:lnTo>
                  <a:lnTo>
                    <a:pt x="214" y="154"/>
                  </a:lnTo>
                  <a:lnTo>
                    <a:pt x="220" y="166"/>
                  </a:lnTo>
                  <a:lnTo>
                    <a:pt x="226" y="180"/>
                  </a:lnTo>
                  <a:lnTo>
                    <a:pt x="230" y="194"/>
                  </a:lnTo>
                  <a:lnTo>
                    <a:pt x="232" y="208"/>
                  </a:lnTo>
                  <a:lnTo>
                    <a:pt x="232" y="224"/>
                  </a:lnTo>
                  <a:lnTo>
                    <a:pt x="232" y="224"/>
                  </a:lnTo>
                  <a:close/>
                  <a:moveTo>
                    <a:pt x="188" y="310"/>
                  </a:moveTo>
                  <a:lnTo>
                    <a:pt x="188" y="310"/>
                  </a:lnTo>
                  <a:lnTo>
                    <a:pt x="194" y="310"/>
                  </a:lnTo>
                  <a:lnTo>
                    <a:pt x="200" y="306"/>
                  </a:lnTo>
                  <a:lnTo>
                    <a:pt x="202" y="302"/>
                  </a:lnTo>
                  <a:lnTo>
                    <a:pt x="204" y="296"/>
                  </a:lnTo>
                  <a:lnTo>
                    <a:pt x="204" y="296"/>
                  </a:lnTo>
                  <a:lnTo>
                    <a:pt x="202" y="290"/>
                  </a:lnTo>
                  <a:lnTo>
                    <a:pt x="200" y="284"/>
                  </a:lnTo>
                  <a:lnTo>
                    <a:pt x="194" y="282"/>
                  </a:lnTo>
                  <a:lnTo>
                    <a:pt x="188" y="280"/>
                  </a:lnTo>
                  <a:lnTo>
                    <a:pt x="188" y="280"/>
                  </a:lnTo>
                  <a:lnTo>
                    <a:pt x="182" y="282"/>
                  </a:lnTo>
                  <a:lnTo>
                    <a:pt x="178" y="284"/>
                  </a:lnTo>
                  <a:lnTo>
                    <a:pt x="174" y="290"/>
                  </a:lnTo>
                  <a:lnTo>
                    <a:pt x="174" y="296"/>
                  </a:lnTo>
                  <a:lnTo>
                    <a:pt x="174" y="296"/>
                  </a:lnTo>
                  <a:lnTo>
                    <a:pt x="174" y="302"/>
                  </a:lnTo>
                  <a:lnTo>
                    <a:pt x="178" y="306"/>
                  </a:lnTo>
                  <a:lnTo>
                    <a:pt x="182" y="310"/>
                  </a:lnTo>
                  <a:lnTo>
                    <a:pt x="188" y="310"/>
                  </a:lnTo>
                  <a:lnTo>
                    <a:pt x="188" y="310"/>
                  </a:lnTo>
                  <a:close/>
                  <a:moveTo>
                    <a:pt x="148" y="98"/>
                  </a:moveTo>
                  <a:lnTo>
                    <a:pt x="148" y="98"/>
                  </a:lnTo>
                  <a:lnTo>
                    <a:pt x="140" y="98"/>
                  </a:lnTo>
                  <a:lnTo>
                    <a:pt x="132" y="104"/>
                  </a:lnTo>
                  <a:lnTo>
                    <a:pt x="128" y="110"/>
                  </a:lnTo>
                  <a:lnTo>
                    <a:pt x="126" y="120"/>
                  </a:lnTo>
                  <a:lnTo>
                    <a:pt x="126" y="120"/>
                  </a:lnTo>
                  <a:lnTo>
                    <a:pt x="128" y="128"/>
                  </a:lnTo>
                  <a:lnTo>
                    <a:pt x="132" y="134"/>
                  </a:lnTo>
                  <a:lnTo>
                    <a:pt x="140" y="140"/>
                  </a:lnTo>
                  <a:lnTo>
                    <a:pt x="148" y="142"/>
                  </a:lnTo>
                  <a:lnTo>
                    <a:pt x="148" y="142"/>
                  </a:lnTo>
                  <a:lnTo>
                    <a:pt x="156" y="140"/>
                  </a:lnTo>
                  <a:lnTo>
                    <a:pt x="164" y="134"/>
                  </a:lnTo>
                  <a:lnTo>
                    <a:pt x="168" y="128"/>
                  </a:lnTo>
                  <a:lnTo>
                    <a:pt x="170" y="120"/>
                  </a:lnTo>
                  <a:lnTo>
                    <a:pt x="170" y="120"/>
                  </a:lnTo>
                  <a:lnTo>
                    <a:pt x="168" y="110"/>
                  </a:lnTo>
                  <a:lnTo>
                    <a:pt x="164" y="104"/>
                  </a:lnTo>
                  <a:lnTo>
                    <a:pt x="156" y="98"/>
                  </a:lnTo>
                  <a:lnTo>
                    <a:pt x="148" y="98"/>
                  </a:lnTo>
                  <a:lnTo>
                    <a:pt x="148" y="98"/>
                  </a:lnTo>
                  <a:close/>
                  <a:moveTo>
                    <a:pt x="228" y="322"/>
                  </a:moveTo>
                  <a:lnTo>
                    <a:pt x="192" y="322"/>
                  </a:lnTo>
                  <a:lnTo>
                    <a:pt x="192" y="322"/>
                  </a:lnTo>
                  <a:lnTo>
                    <a:pt x="188" y="322"/>
                  </a:lnTo>
                  <a:lnTo>
                    <a:pt x="188" y="322"/>
                  </a:lnTo>
                  <a:lnTo>
                    <a:pt x="178" y="320"/>
                  </a:lnTo>
                  <a:lnTo>
                    <a:pt x="170" y="314"/>
                  </a:lnTo>
                  <a:lnTo>
                    <a:pt x="164" y="306"/>
                  </a:lnTo>
                  <a:lnTo>
                    <a:pt x="162" y="296"/>
                  </a:lnTo>
                  <a:lnTo>
                    <a:pt x="162" y="296"/>
                  </a:lnTo>
                  <a:lnTo>
                    <a:pt x="150" y="306"/>
                  </a:lnTo>
                  <a:lnTo>
                    <a:pt x="136" y="314"/>
                  </a:lnTo>
                  <a:lnTo>
                    <a:pt x="122" y="318"/>
                  </a:lnTo>
                  <a:lnTo>
                    <a:pt x="106" y="322"/>
                  </a:lnTo>
                  <a:lnTo>
                    <a:pt x="10" y="322"/>
                  </a:lnTo>
                  <a:lnTo>
                    <a:pt x="10" y="322"/>
                  </a:lnTo>
                  <a:lnTo>
                    <a:pt x="6" y="322"/>
                  </a:lnTo>
                  <a:lnTo>
                    <a:pt x="2" y="326"/>
                  </a:lnTo>
                  <a:lnTo>
                    <a:pt x="0" y="328"/>
                  </a:lnTo>
                  <a:lnTo>
                    <a:pt x="0" y="332"/>
                  </a:lnTo>
                  <a:lnTo>
                    <a:pt x="0" y="356"/>
                  </a:lnTo>
                  <a:lnTo>
                    <a:pt x="0" y="356"/>
                  </a:lnTo>
                  <a:lnTo>
                    <a:pt x="0" y="360"/>
                  </a:lnTo>
                  <a:lnTo>
                    <a:pt x="2" y="362"/>
                  </a:lnTo>
                  <a:lnTo>
                    <a:pt x="6" y="366"/>
                  </a:lnTo>
                  <a:lnTo>
                    <a:pt x="10" y="366"/>
                  </a:lnTo>
                  <a:lnTo>
                    <a:pt x="228" y="366"/>
                  </a:lnTo>
                  <a:lnTo>
                    <a:pt x="228" y="366"/>
                  </a:lnTo>
                  <a:lnTo>
                    <a:pt x="232" y="366"/>
                  </a:lnTo>
                  <a:lnTo>
                    <a:pt x="234" y="362"/>
                  </a:lnTo>
                  <a:lnTo>
                    <a:pt x="236" y="360"/>
                  </a:lnTo>
                  <a:lnTo>
                    <a:pt x="238" y="356"/>
                  </a:lnTo>
                  <a:lnTo>
                    <a:pt x="238" y="332"/>
                  </a:lnTo>
                  <a:lnTo>
                    <a:pt x="238" y="332"/>
                  </a:lnTo>
                  <a:lnTo>
                    <a:pt x="236" y="328"/>
                  </a:lnTo>
                  <a:lnTo>
                    <a:pt x="234" y="326"/>
                  </a:lnTo>
                  <a:lnTo>
                    <a:pt x="232" y="322"/>
                  </a:lnTo>
                  <a:lnTo>
                    <a:pt x="228" y="322"/>
                  </a:lnTo>
                  <a:lnTo>
                    <a:pt x="228" y="322"/>
                  </a:lnTo>
                  <a:close/>
                  <a:moveTo>
                    <a:pt x="114" y="262"/>
                  </a:moveTo>
                  <a:lnTo>
                    <a:pt x="16" y="206"/>
                  </a:lnTo>
                  <a:lnTo>
                    <a:pt x="6" y="222"/>
                  </a:lnTo>
                  <a:lnTo>
                    <a:pt x="104" y="278"/>
                  </a:lnTo>
                  <a:lnTo>
                    <a:pt x="114" y="262"/>
                  </a:lnTo>
                  <a:close/>
                  <a:moveTo>
                    <a:pt x="46" y="208"/>
                  </a:moveTo>
                  <a:lnTo>
                    <a:pt x="96" y="236"/>
                  </a:lnTo>
                  <a:lnTo>
                    <a:pt x="96" y="236"/>
                  </a:lnTo>
                  <a:lnTo>
                    <a:pt x="102" y="238"/>
                  </a:lnTo>
                  <a:lnTo>
                    <a:pt x="102" y="238"/>
                  </a:lnTo>
                  <a:lnTo>
                    <a:pt x="106" y="238"/>
                  </a:lnTo>
                  <a:lnTo>
                    <a:pt x="110" y="234"/>
                  </a:lnTo>
                  <a:lnTo>
                    <a:pt x="154" y="156"/>
                  </a:lnTo>
                  <a:lnTo>
                    <a:pt x="154" y="156"/>
                  </a:lnTo>
                  <a:lnTo>
                    <a:pt x="148" y="158"/>
                  </a:lnTo>
                  <a:lnTo>
                    <a:pt x="148" y="158"/>
                  </a:lnTo>
                  <a:lnTo>
                    <a:pt x="140" y="156"/>
                  </a:lnTo>
                  <a:lnTo>
                    <a:pt x="132" y="154"/>
                  </a:lnTo>
                  <a:lnTo>
                    <a:pt x="126" y="150"/>
                  </a:lnTo>
                  <a:lnTo>
                    <a:pt x="120" y="146"/>
                  </a:lnTo>
                  <a:lnTo>
                    <a:pt x="116" y="140"/>
                  </a:lnTo>
                  <a:lnTo>
                    <a:pt x="112" y="134"/>
                  </a:lnTo>
                  <a:lnTo>
                    <a:pt x="110" y="126"/>
                  </a:lnTo>
                  <a:lnTo>
                    <a:pt x="110" y="120"/>
                  </a:lnTo>
                  <a:lnTo>
                    <a:pt x="110" y="120"/>
                  </a:lnTo>
                  <a:lnTo>
                    <a:pt x="110" y="112"/>
                  </a:lnTo>
                  <a:lnTo>
                    <a:pt x="112" y="104"/>
                  </a:lnTo>
                  <a:lnTo>
                    <a:pt x="116" y="98"/>
                  </a:lnTo>
                  <a:lnTo>
                    <a:pt x="120" y="92"/>
                  </a:lnTo>
                  <a:lnTo>
                    <a:pt x="126" y="88"/>
                  </a:lnTo>
                  <a:lnTo>
                    <a:pt x="132" y="84"/>
                  </a:lnTo>
                  <a:lnTo>
                    <a:pt x="140" y="82"/>
                  </a:lnTo>
                  <a:lnTo>
                    <a:pt x="148" y="82"/>
                  </a:lnTo>
                  <a:lnTo>
                    <a:pt x="148" y="82"/>
                  </a:lnTo>
                  <a:lnTo>
                    <a:pt x="160" y="84"/>
                  </a:lnTo>
                  <a:lnTo>
                    <a:pt x="170" y="88"/>
                  </a:lnTo>
                  <a:lnTo>
                    <a:pt x="178" y="96"/>
                  </a:lnTo>
                  <a:lnTo>
                    <a:pt x="184" y="106"/>
                  </a:lnTo>
                  <a:lnTo>
                    <a:pt x="200" y="78"/>
                  </a:lnTo>
                  <a:lnTo>
                    <a:pt x="200" y="78"/>
                  </a:lnTo>
                  <a:lnTo>
                    <a:pt x="202" y="76"/>
                  </a:lnTo>
                  <a:lnTo>
                    <a:pt x="200" y="72"/>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4" y="36"/>
                  </a:lnTo>
                  <a:lnTo>
                    <a:pt x="142" y="34"/>
                  </a:lnTo>
                  <a:lnTo>
                    <a:pt x="138" y="34"/>
                  </a:lnTo>
                  <a:lnTo>
                    <a:pt x="134" y="36"/>
                  </a:lnTo>
                  <a:lnTo>
                    <a:pt x="132" y="40"/>
                  </a:lnTo>
                  <a:lnTo>
                    <a:pt x="42" y="194"/>
                  </a:lnTo>
                  <a:lnTo>
                    <a:pt x="42" y="194"/>
                  </a:lnTo>
                  <a:lnTo>
                    <a:pt x="40" y="198"/>
                  </a:lnTo>
                  <a:lnTo>
                    <a:pt x="42" y="202"/>
                  </a:lnTo>
                  <a:lnTo>
                    <a:pt x="42" y="202"/>
                  </a:lnTo>
                  <a:lnTo>
                    <a:pt x="42" y="204"/>
                  </a:lnTo>
                  <a:lnTo>
                    <a:pt x="46" y="208"/>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4" name="Foliennummernplatzhalter 3"/>
          <p:cNvSpPr>
            <a:spLocks noGrp="1"/>
          </p:cNvSpPr>
          <p:nvPr>
            <p:ph type="sldNum" sz="quarter" idx="12"/>
          </p:nvPr>
        </p:nvSpPr>
        <p:spPr/>
        <p:txBody>
          <a:bodyPr/>
          <a:lstStyle/>
          <a:p>
            <a:fld id="{2659F4AC-A489-4D32-A4BF-9838DA534B96}" type="slidenum">
              <a:rPr lang="de-DE" smtClean="0"/>
              <a:t>10</a:t>
            </a:fld>
            <a:endParaRPr lang="de-DE"/>
          </a:p>
        </p:txBody>
      </p:sp>
      <p:sp>
        <p:nvSpPr>
          <p:cNvPr id="6" name="Fußzeilenplatzhalter 5"/>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3816653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rojekte\PAL_Digi_2021-2026\Wissensmanagement ICP-MS\Screen Queue.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0000"/>
                    </a14:imgEffect>
                    <a14:imgEffect>
                      <a14:brightnessContrast bright="-20000" contrast="-20000"/>
                    </a14:imgEffect>
                  </a14:imgLayer>
                </a14:imgProps>
              </a:ext>
              <a:ext uri="{28A0092B-C50C-407E-A947-70E740481C1C}">
                <a14:useLocalDpi xmlns:a14="http://schemas.microsoft.com/office/drawing/2010/main" val="0"/>
              </a:ext>
            </a:extLst>
          </a:blip>
          <a:srcRect b="16751"/>
          <a:stretch/>
        </p:blipFill>
        <p:spPr bwMode="auto">
          <a:xfrm>
            <a:off x="280908" y="2166007"/>
            <a:ext cx="8513127" cy="429374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4956" y="570609"/>
            <a:ext cx="4968552" cy="523220"/>
          </a:xfrm>
          <a:prstGeom prst="rect">
            <a:avLst/>
          </a:prstGeom>
          <a:noFill/>
        </p:spPr>
        <p:txBody>
          <a:bodyPr wrap="square" rtlCol="0">
            <a:spAutoFit/>
          </a:bodyPr>
          <a:lstStyle/>
          <a:p>
            <a:r>
              <a:rPr lang="de-DE" sz="2800" b="1" dirty="0"/>
              <a:t>Messung</a:t>
            </a:r>
            <a:endParaRPr lang="de-DE" sz="2400" b="1" dirty="0"/>
          </a:p>
        </p:txBody>
      </p:sp>
      <p:sp>
        <p:nvSpPr>
          <p:cNvPr id="38" name="Abgerundetes Rechteck 37"/>
          <p:cNvSpPr/>
          <p:nvPr/>
        </p:nvSpPr>
        <p:spPr>
          <a:xfrm>
            <a:off x="591004" y="2924944"/>
            <a:ext cx="2298889" cy="1558950"/>
          </a:xfrm>
          <a:prstGeom prst="roundRect">
            <a:avLst/>
          </a:prstGeom>
          <a:solidFill>
            <a:schemeClr val="bg1">
              <a:lumMod val="85000"/>
              <a:alpha val="49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Unter ‚</a:t>
            </a:r>
            <a:r>
              <a:rPr lang="de-DE" dirty="0" err="1">
                <a:solidFill>
                  <a:schemeClr val="tx1"/>
                </a:solidFill>
              </a:rPr>
              <a:t>Aquisition</a:t>
            </a:r>
            <a:r>
              <a:rPr lang="de-DE" dirty="0">
                <a:solidFill>
                  <a:schemeClr val="tx1"/>
                </a:solidFill>
              </a:rPr>
              <a:t> Queue‘: ‚Plasma Off at End‘</a:t>
            </a:r>
          </a:p>
        </p:txBody>
      </p:sp>
      <p:pic>
        <p:nvPicPr>
          <p:cNvPr id="41" name="Picture 2" descr="P:\Projekte\PAL_Digi_2021-2026\Wissensmanagement ICP-MS\Screen Queue.PNG"/>
          <p:cNvPicPr>
            <a:picLocks noChangeAspect="1" noChangeArrowheads="1"/>
          </p:cNvPicPr>
          <p:nvPr/>
        </p:nvPicPr>
        <p:blipFill rotWithShape="1">
          <a:blip r:embed="rId6">
            <a:extLst>
              <a:ext uri="{28A0092B-C50C-407E-A947-70E740481C1C}">
                <a14:useLocalDpi xmlns:a14="http://schemas.microsoft.com/office/drawing/2010/main" val="0"/>
              </a:ext>
            </a:extLst>
          </a:blip>
          <a:srcRect l="32493" t="29180" r="59513" b="67809"/>
          <a:stretch/>
        </p:blipFill>
        <p:spPr bwMode="auto">
          <a:xfrm>
            <a:off x="3099270" y="3673933"/>
            <a:ext cx="680642" cy="152332"/>
          </a:xfrm>
          <a:prstGeom prst="rect">
            <a:avLst/>
          </a:prstGeom>
          <a:noFill/>
          <a:ln>
            <a:solidFill>
              <a:srgbClr val="02A5DF"/>
            </a:solidFill>
          </a:ln>
          <a:extLst>
            <a:ext uri="{909E8E84-426E-40DD-AFC4-6F175D3DCCD1}">
              <a14:hiddenFill xmlns:a14="http://schemas.microsoft.com/office/drawing/2010/main">
                <a:solidFill>
                  <a:srgbClr val="FFFFFF"/>
                </a:solidFill>
              </a14:hiddenFill>
            </a:ext>
          </a:extLst>
        </p:spPr>
      </p:pic>
      <p:sp>
        <p:nvSpPr>
          <p:cNvPr id="39" name="Rechteck 38"/>
          <p:cNvSpPr/>
          <p:nvPr/>
        </p:nvSpPr>
        <p:spPr>
          <a:xfrm>
            <a:off x="3071040" y="3673933"/>
            <a:ext cx="708872" cy="152333"/>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40" name="Gerade Verbindung 39"/>
          <p:cNvCxnSpPr>
            <a:stCxn id="39" idx="1"/>
            <a:endCxn id="38" idx="3"/>
          </p:cNvCxnSpPr>
          <p:nvPr/>
        </p:nvCxnSpPr>
        <p:spPr>
          <a:xfrm flipH="1" flipV="1">
            <a:off x="2889893" y="3704419"/>
            <a:ext cx="181147" cy="45681"/>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pic>
        <p:nvPicPr>
          <p:cNvPr id="50" name="Picture 2" descr="P:\Projekte\PAL_Digi_2021-2026\Wissensmanagement ICP-MS\Screen Queue.PNG"/>
          <p:cNvPicPr>
            <a:picLocks noChangeAspect="1" noChangeArrowheads="1"/>
          </p:cNvPicPr>
          <p:nvPr/>
        </p:nvPicPr>
        <p:blipFill rotWithShape="1">
          <a:blip r:embed="rId7">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98" t="44676" r="82937" b="49007"/>
          <a:stretch/>
        </p:blipFill>
        <p:spPr bwMode="auto">
          <a:xfrm>
            <a:off x="428625" y="4483894"/>
            <a:ext cx="1823454" cy="457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Richtungspfeil 22"/>
          <p:cNvSpPr/>
          <p:nvPr/>
        </p:nvSpPr>
        <p:spPr>
          <a:xfrm>
            <a:off x="2051720" y="976816"/>
            <a:ext cx="5525099" cy="1045796"/>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Plasma zum Ende des Laufes deaktivieren</a:t>
            </a:r>
          </a:p>
        </p:txBody>
      </p:sp>
      <p:sp>
        <p:nvSpPr>
          <p:cNvPr id="26" name="Pfeil nach rechts 25"/>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31" name="Pfeil nach rechts 30"/>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32" name="Pfeil nach rechts 31"/>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33" name="Pfeil nach rechts 32"/>
          <p:cNvSpPr/>
          <p:nvPr/>
        </p:nvSpPr>
        <p:spPr>
          <a:xfrm>
            <a:off x="3337230" y="10430"/>
            <a:ext cx="1353158"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Messung</a:t>
            </a:r>
          </a:p>
        </p:txBody>
      </p:sp>
      <p:sp>
        <p:nvSpPr>
          <p:cNvPr id="34" name="Pfeil nach rechts 33"/>
          <p:cNvSpPr/>
          <p:nvPr/>
        </p:nvSpPr>
        <p:spPr>
          <a:xfrm>
            <a:off x="1951492" y="10430"/>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35" name="Pfeil nach rechts 34"/>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pic>
        <p:nvPicPr>
          <p:cNvPr id="19" name="Picture 2" descr="P:\Projekte\PAL_Digi_2021-2026\Wissensmanagement ICP-MS\Screen Queue.PNG"/>
          <p:cNvPicPr>
            <a:picLocks noChangeAspect="1" noChangeArrowheads="1"/>
          </p:cNvPicPr>
          <p:nvPr/>
        </p:nvPicPr>
        <p:blipFill rotWithShape="1">
          <a:blip r:embed="rId6">
            <a:extLst>
              <a:ext uri="{28A0092B-C50C-407E-A947-70E740481C1C}">
                <a14:useLocalDpi xmlns:a14="http://schemas.microsoft.com/office/drawing/2010/main" val="0"/>
              </a:ext>
            </a:extLst>
          </a:blip>
          <a:srcRect l="32493" t="29180" r="59513" b="67809"/>
          <a:stretch/>
        </p:blipFill>
        <p:spPr bwMode="auto">
          <a:xfrm>
            <a:off x="755866" y="3966201"/>
            <a:ext cx="1763824" cy="394755"/>
          </a:xfrm>
          <a:prstGeom prst="rect">
            <a:avLst/>
          </a:prstGeom>
          <a:noFill/>
          <a:ln>
            <a:solidFill>
              <a:srgbClr val="02A5DF"/>
            </a:solidFill>
          </a:ln>
          <a:extLst>
            <a:ext uri="{909E8E84-426E-40DD-AFC4-6F175D3DCCD1}">
              <a14:hiddenFill xmlns:a14="http://schemas.microsoft.com/office/drawing/2010/main">
                <a:solidFill>
                  <a:srgbClr val="FFFFFF"/>
                </a:solidFill>
              </a14:hiddenFill>
            </a:ext>
          </a:extLst>
        </p:spPr>
      </p:pic>
      <p:grpSp>
        <p:nvGrpSpPr>
          <p:cNvPr id="24" name="Group 1882"/>
          <p:cNvGrpSpPr/>
          <p:nvPr/>
        </p:nvGrpSpPr>
        <p:grpSpPr>
          <a:xfrm>
            <a:off x="131921" y="616219"/>
            <a:ext cx="432000" cy="432000"/>
            <a:chOff x="592807" y="3474401"/>
            <a:chExt cx="612000" cy="612000"/>
          </a:xfrm>
        </p:grpSpPr>
        <p:sp>
          <p:nvSpPr>
            <p:cNvPr id="25" name="Oval 252"/>
            <p:cNvSpPr/>
            <p:nvPr/>
          </p:nvSpPr>
          <p:spPr bwMode="ltGray">
            <a:xfrm>
              <a:off x="592807"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27" name="Freeform 4901"/>
            <p:cNvSpPr>
              <a:spLocks noEditPoints="1"/>
            </p:cNvSpPr>
            <p:nvPr/>
          </p:nvSpPr>
          <p:spPr bwMode="auto">
            <a:xfrm>
              <a:off x="754527" y="3549195"/>
              <a:ext cx="288561" cy="443753"/>
            </a:xfrm>
            <a:custGeom>
              <a:avLst/>
              <a:gdLst>
                <a:gd name="T0" fmla="*/ 232 w 238"/>
                <a:gd name="T1" fmla="*/ 242 h 366"/>
                <a:gd name="T2" fmla="*/ 216 w 238"/>
                <a:gd name="T3" fmla="*/ 290 h 366"/>
                <a:gd name="T4" fmla="*/ 206 w 238"/>
                <a:gd name="T5" fmla="*/ 274 h 366"/>
                <a:gd name="T6" fmla="*/ 188 w 238"/>
                <a:gd name="T7" fmla="*/ 268 h 366"/>
                <a:gd name="T8" fmla="*/ 186 w 238"/>
                <a:gd name="T9" fmla="*/ 260 h 366"/>
                <a:gd name="T10" fmla="*/ 192 w 238"/>
                <a:gd name="T11" fmla="*/ 224 h 366"/>
                <a:gd name="T12" fmla="*/ 184 w 238"/>
                <a:gd name="T13" fmla="*/ 186 h 366"/>
                <a:gd name="T14" fmla="*/ 164 w 238"/>
                <a:gd name="T15" fmla="*/ 154 h 366"/>
                <a:gd name="T16" fmla="*/ 184 w 238"/>
                <a:gd name="T17" fmla="*/ 130 h 366"/>
                <a:gd name="T18" fmla="*/ 196 w 238"/>
                <a:gd name="T19" fmla="*/ 130 h 366"/>
                <a:gd name="T20" fmla="*/ 220 w 238"/>
                <a:gd name="T21" fmla="*/ 166 h 366"/>
                <a:gd name="T22" fmla="*/ 232 w 238"/>
                <a:gd name="T23" fmla="*/ 208 h 366"/>
                <a:gd name="T24" fmla="*/ 188 w 238"/>
                <a:gd name="T25" fmla="*/ 310 h 366"/>
                <a:gd name="T26" fmla="*/ 200 w 238"/>
                <a:gd name="T27" fmla="*/ 306 h 366"/>
                <a:gd name="T28" fmla="*/ 204 w 238"/>
                <a:gd name="T29" fmla="*/ 296 h 366"/>
                <a:gd name="T30" fmla="*/ 194 w 238"/>
                <a:gd name="T31" fmla="*/ 282 h 366"/>
                <a:gd name="T32" fmla="*/ 182 w 238"/>
                <a:gd name="T33" fmla="*/ 282 h 366"/>
                <a:gd name="T34" fmla="*/ 174 w 238"/>
                <a:gd name="T35" fmla="*/ 296 h 366"/>
                <a:gd name="T36" fmla="*/ 178 w 238"/>
                <a:gd name="T37" fmla="*/ 306 h 366"/>
                <a:gd name="T38" fmla="*/ 188 w 238"/>
                <a:gd name="T39" fmla="*/ 310 h 366"/>
                <a:gd name="T40" fmla="*/ 140 w 238"/>
                <a:gd name="T41" fmla="*/ 98 h 366"/>
                <a:gd name="T42" fmla="*/ 126 w 238"/>
                <a:gd name="T43" fmla="*/ 120 h 366"/>
                <a:gd name="T44" fmla="*/ 132 w 238"/>
                <a:gd name="T45" fmla="*/ 134 h 366"/>
                <a:gd name="T46" fmla="*/ 148 w 238"/>
                <a:gd name="T47" fmla="*/ 142 h 366"/>
                <a:gd name="T48" fmla="*/ 168 w 238"/>
                <a:gd name="T49" fmla="*/ 128 h 366"/>
                <a:gd name="T50" fmla="*/ 168 w 238"/>
                <a:gd name="T51" fmla="*/ 110 h 366"/>
                <a:gd name="T52" fmla="*/ 148 w 238"/>
                <a:gd name="T53" fmla="*/ 98 h 366"/>
                <a:gd name="T54" fmla="*/ 192 w 238"/>
                <a:gd name="T55" fmla="*/ 322 h 366"/>
                <a:gd name="T56" fmla="*/ 188 w 238"/>
                <a:gd name="T57" fmla="*/ 322 h 366"/>
                <a:gd name="T58" fmla="*/ 164 w 238"/>
                <a:gd name="T59" fmla="*/ 306 h 366"/>
                <a:gd name="T60" fmla="*/ 150 w 238"/>
                <a:gd name="T61" fmla="*/ 306 h 366"/>
                <a:gd name="T62" fmla="*/ 106 w 238"/>
                <a:gd name="T63" fmla="*/ 322 h 366"/>
                <a:gd name="T64" fmla="*/ 6 w 238"/>
                <a:gd name="T65" fmla="*/ 322 h 366"/>
                <a:gd name="T66" fmla="*/ 0 w 238"/>
                <a:gd name="T67" fmla="*/ 332 h 366"/>
                <a:gd name="T68" fmla="*/ 0 w 238"/>
                <a:gd name="T69" fmla="*/ 360 h 366"/>
                <a:gd name="T70" fmla="*/ 10 w 238"/>
                <a:gd name="T71" fmla="*/ 366 h 366"/>
                <a:gd name="T72" fmla="*/ 232 w 238"/>
                <a:gd name="T73" fmla="*/ 366 h 366"/>
                <a:gd name="T74" fmla="*/ 238 w 238"/>
                <a:gd name="T75" fmla="*/ 356 h 366"/>
                <a:gd name="T76" fmla="*/ 236 w 238"/>
                <a:gd name="T77" fmla="*/ 328 h 366"/>
                <a:gd name="T78" fmla="*/ 228 w 238"/>
                <a:gd name="T79" fmla="*/ 322 h 366"/>
                <a:gd name="T80" fmla="*/ 16 w 238"/>
                <a:gd name="T81" fmla="*/ 206 h 366"/>
                <a:gd name="T82" fmla="*/ 114 w 238"/>
                <a:gd name="T83" fmla="*/ 262 h 366"/>
                <a:gd name="T84" fmla="*/ 96 w 238"/>
                <a:gd name="T85" fmla="*/ 236 h 366"/>
                <a:gd name="T86" fmla="*/ 106 w 238"/>
                <a:gd name="T87" fmla="*/ 238 h 366"/>
                <a:gd name="T88" fmla="*/ 154 w 238"/>
                <a:gd name="T89" fmla="*/ 156 h 366"/>
                <a:gd name="T90" fmla="*/ 140 w 238"/>
                <a:gd name="T91" fmla="*/ 156 h 366"/>
                <a:gd name="T92" fmla="*/ 120 w 238"/>
                <a:gd name="T93" fmla="*/ 146 h 366"/>
                <a:gd name="T94" fmla="*/ 110 w 238"/>
                <a:gd name="T95" fmla="*/ 126 h 366"/>
                <a:gd name="T96" fmla="*/ 110 w 238"/>
                <a:gd name="T97" fmla="*/ 112 h 366"/>
                <a:gd name="T98" fmla="*/ 120 w 238"/>
                <a:gd name="T99" fmla="*/ 92 h 366"/>
                <a:gd name="T100" fmla="*/ 140 w 238"/>
                <a:gd name="T101" fmla="*/ 82 h 366"/>
                <a:gd name="T102" fmla="*/ 160 w 238"/>
                <a:gd name="T103" fmla="*/ 84 h 366"/>
                <a:gd name="T104" fmla="*/ 184 w 238"/>
                <a:gd name="T105" fmla="*/ 106 h 366"/>
                <a:gd name="T106" fmla="*/ 202 w 238"/>
                <a:gd name="T107" fmla="*/ 76 h 366"/>
                <a:gd name="T108" fmla="*/ 200 w 238"/>
                <a:gd name="T109" fmla="*/ 68 h 366"/>
                <a:gd name="T110" fmla="*/ 196 w 238"/>
                <a:gd name="T111" fmla="*/ 40 h 366"/>
                <a:gd name="T112" fmla="*/ 166 w 238"/>
                <a:gd name="T113" fmla="*/ 0 h 366"/>
                <a:gd name="T114" fmla="*/ 156 w 238"/>
                <a:gd name="T115" fmla="*/ 42 h 366"/>
                <a:gd name="T116" fmla="*/ 142 w 238"/>
                <a:gd name="T117" fmla="*/ 34 h 366"/>
                <a:gd name="T118" fmla="*/ 132 w 238"/>
                <a:gd name="T119" fmla="*/ 40 h 366"/>
                <a:gd name="T120" fmla="*/ 40 w 238"/>
                <a:gd name="T121" fmla="*/ 198 h 366"/>
                <a:gd name="T122" fmla="*/ 42 w 238"/>
                <a:gd name="T123" fmla="*/ 2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366">
                  <a:moveTo>
                    <a:pt x="232" y="224"/>
                  </a:moveTo>
                  <a:lnTo>
                    <a:pt x="232" y="224"/>
                  </a:lnTo>
                  <a:lnTo>
                    <a:pt x="232" y="242"/>
                  </a:lnTo>
                  <a:lnTo>
                    <a:pt x="228" y="260"/>
                  </a:lnTo>
                  <a:lnTo>
                    <a:pt x="222" y="276"/>
                  </a:lnTo>
                  <a:lnTo>
                    <a:pt x="216" y="290"/>
                  </a:lnTo>
                  <a:lnTo>
                    <a:pt x="216" y="290"/>
                  </a:lnTo>
                  <a:lnTo>
                    <a:pt x="212" y="282"/>
                  </a:lnTo>
                  <a:lnTo>
                    <a:pt x="206" y="274"/>
                  </a:lnTo>
                  <a:lnTo>
                    <a:pt x="198" y="270"/>
                  </a:lnTo>
                  <a:lnTo>
                    <a:pt x="188" y="268"/>
                  </a:lnTo>
                  <a:lnTo>
                    <a:pt x="188" y="268"/>
                  </a:lnTo>
                  <a:lnTo>
                    <a:pt x="182" y="270"/>
                  </a:lnTo>
                  <a:lnTo>
                    <a:pt x="182" y="270"/>
                  </a:lnTo>
                  <a:lnTo>
                    <a:pt x="186" y="260"/>
                  </a:lnTo>
                  <a:lnTo>
                    <a:pt x="190" y="248"/>
                  </a:lnTo>
                  <a:lnTo>
                    <a:pt x="192" y="236"/>
                  </a:lnTo>
                  <a:lnTo>
                    <a:pt x="192" y="224"/>
                  </a:lnTo>
                  <a:lnTo>
                    <a:pt x="192" y="224"/>
                  </a:lnTo>
                  <a:lnTo>
                    <a:pt x="190" y="204"/>
                  </a:lnTo>
                  <a:lnTo>
                    <a:pt x="184" y="186"/>
                  </a:lnTo>
                  <a:lnTo>
                    <a:pt x="176" y="168"/>
                  </a:lnTo>
                  <a:lnTo>
                    <a:pt x="164" y="154"/>
                  </a:lnTo>
                  <a:lnTo>
                    <a:pt x="164" y="154"/>
                  </a:lnTo>
                  <a:lnTo>
                    <a:pt x="172" y="148"/>
                  </a:lnTo>
                  <a:lnTo>
                    <a:pt x="180" y="140"/>
                  </a:lnTo>
                  <a:lnTo>
                    <a:pt x="184" y="130"/>
                  </a:lnTo>
                  <a:lnTo>
                    <a:pt x="186" y="120"/>
                  </a:lnTo>
                  <a:lnTo>
                    <a:pt x="186" y="120"/>
                  </a:lnTo>
                  <a:lnTo>
                    <a:pt x="196" y="130"/>
                  </a:lnTo>
                  <a:lnTo>
                    <a:pt x="206" y="142"/>
                  </a:lnTo>
                  <a:lnTo>
                    <a:pt x="214" y="154"/>
                  </a:lnTo>
                  <a:lnTo>
                    <a:pt x="220" y="166"/>
                  </a:lnTo>
                  <a:lnTo>
                    <a:pt x="226" y="180"/>
                  </a:lnTo>
                  <a:lnTo>
                    <a:pt x="230" y="194"/>
                  </a:lnTo>
                  <a:lnTo>
                    <a:pt x="232" y="208"/>
                  </a:lnTo>
                  <a:lnTo>
                    <a:pt x="232" y="224"/>
                  </a:lnTo>
                  <a:lnTo>
                    <a:pt x="232" y="224"/>
                  </a:lnTo>
                  <a:close/>
                  <a:moveTo>
                    <a:pt x="188" y="310"/>
                  </a:moveTo>
                  <a:lnTo>
                    <a:pt x="188" y="310"/>
                  </a:lnTo>
                  <a:lnTo>
                    <a:pt x="194" y="310"/>
                  </a:lnTo>
                  <a:lnTo>
                    <a:pt x="200" y="306"/>
                  </a:lnTo>
                  <a:lnTo>
                    <a:pt x="202" y="302"/>
                  </a:lnTo>
                  <a:lnTo>
                    <a:pt x="204" y="296"/>
                  </a:lnTo>
                  <a:lnTo>
                    <a:pt x="204" y="296"/>
                  </a:lnTo>
                  <a:lnTo>
                    <a:pt x="202" y="290"/>
                  </a:lnTo>
                  <a:lnTo>
                    <a:pt x="200" y="284"/>
                  </a:lnTo>
                  <a:lnTo>
                    <a:pt x="194" y="282"/>
                  </a:lnTo>
                  <a:lnTo>
                    <a:pt x="188" y="280"/>
                  </a:lnTo>
                  <a:lnTo>
                    <a:pt x="188" y="280"/>
                  </a:lnTo>
                  <a:lnTo>
                    <a:pt x="182" y="282"/>
                  </a:lnTo>
                  <a:lnTo>
                    <a:pt x="178" y="284"/>
                  </a:lnTo>
                  <a:lnTo>
                    <a:pt x="174" y="290"/>
                  </a:lnTo>
                  <a:lnTo>
                    <a:pt x="174" y="296"/>
                  </a:lnTo>
                  <a:lnTo>
                    <a:pt x="174" y="296"/>
                  </a:lnTo>
                  <a:lnTo>
                    <a:pt x="174" y="302"/>
                  </a:lnTo>
                  <a:lnTo>
                    <a:pt x="178" y="306"/>
                  </a:lnTo>
                  <a:lnTo>
                    <a:pt x="182" y="310"/>
                  </a:lnTo>
                  <a:lnTo>
                    <a:pt x="188" y="310"/>
                  </a:lnTo>
                  <a:lnTo>
                    <a:pt x="188" y="310"/>
                  </a:lnTo>
                  <a:close/>
                  <a:moveTo>
                    <a:pt x="148" y="98"/>
                  </a:moveTo>
                  <a:lnTo>
                    <a:pt x="148" y="98"/>
                  </a:lnTo>
                  <a:lnTo>
                    <a:pt x="140" y="98"/>
                  </a:lnTo>
                  <a:lnTo>
                    <a:pt x="132" y="104"/>
                  </a:lnTo>
                  <a:lnTo>
                    <a:pt x="128" y="110"/>
                  </a:lnTo>
                  <a:lnTo>
                    <a:pt x="126" y="120"/>
                  </a:lnTo>
                  <a:lnTo>
                    <a:pt x="126" y="120"/>
                  </a:lnTo>
                  <a:lnTo>
                    <a:pt x="128" y="128"/>
                  </a:lnTo>
                  <a:lnTo>
                    <a:pt x="132" y="134"/>
                  </a:lnTo>
                  <a:lnTo>
                    <a:pt x="140" y="140"/>
                  </a:lnTo>
                  <a:lnTo>
                    <a:pt x="148" y="142"/>
                  </a:lnTo>
                  <a:lnTo>
                    <a:pt x="148" y="142"/>
                  </a:lnTo>
                  <a:lnTo>
                    <a:pt x="156" y="140"/>
                  </a:lnTo>
                  <a:lnTo>
                    <a:pt x="164" y="134"/>
                  </a:lnTo>
                  <a:lnTo>
                    <a:pt x="168" y="128"/>
                  </a:lnTo>
                  <a:lnTo>
                    <a:pt x="170" y="120"/>
                  </a:lnTo>
                  <a:lnTo>
                    <a:pt x="170" y="120"/>
                  </a:lnTo>
                  <a:lnTo>
                    <a:pt x="168" y="110"/>
                  </a:lnTo>
                  <a:lnTo>
                    <a:pt x="164" y="104"/>
                  </a:lnTo>
                  <a:lnTo>
                    <a:pt x="156" y="98"/>
                  </a:lnTo>
                  <a:lnTo>
                    <a:pt x="148" y="98"/>
                  </a:lnTo>
                  <a:lnTo>
                    <a:pt x="148" y="98"/>
                  </a:lnTo>
                  <a:close/>
                  <a:moveTo>
                    <a:pt x="228" y="322"/>
                  </a:moveTo>
                  <a:lnTo>
                    <a:pt x="192" y="322"/>
                  </a:lnTo>
                  <a:lnTo>
                    <a:pt x="192" y="322"/>
                  </a:lnTo>
                  <a:lnTo>
                    <a:pt x="188" y="322"/>
                  </a:lnTo>
                  <a:lnTo>
                    <a:pt x="188" y="322"/>
                  </a:lnTo>
                  <a:lnTo>
                    <a:pt x="178" y="320"/>
                  </a:lnTo>
                  <a:lnTo>
                    <a:pt x="170" y="314"/>
                  </a:lnTo>
                  <a:lnTo>
                    <a:pt x="164" y="306"/>
                  </a:lnTo>
                  <a:lnTo>
                    <a:pt x="162" y="296"/>
                  </a:lnTo>
                  <a:lnTo>
                    <a:pt x="162" y="296"/>
                  </a:lnTo>
                  <a:lnTo>
                    <a:pt x="150" y="306"/>
                  </a:lnTo>
                  <a:lnTo>
                    <a:pt x="136" y="314"/>
                  </a:lnTo>
                  <a:lnTo>
                    <a:pt x="122" y="318"/>
                  </a:lnTo>
                  <a:lnTo>
                    <a:pt x="106" y="322"/>
                  </a:lnTo>
                  <a:lnTo>
                    <a:pt x="10" y="322"/>
                  </a:lnTo>
                  <a:lnTo>
                    <a:pt x="10" y="322"/>
                  </a:lnTo>
                  <a:lnTo>
                    <a:pt x="6" y="322"/>
                  </a:lnTo>
                  <a:lnTo>
                    <a:pt x="2" y="326"/>
                  </a:lnTo>
                  <a:lnTo>
                    <a:pt x="0" y="328"/>
                  </a:lnTo>
                  <a:lnTo>
                    <a:pt x="0" y="332"/>
                  </a:lnTo>
                  <a:lnTo>
                    <a:pt x="0" y="356"/>
                  </a:lnTo>
                  <a:lnTo>
                    <a:pt x="0" y="356"/>
                  </a:lnTo>
                  <a:lnTo>
                    <a:pt x="0" y="360"/>
                  </a:lnTo>
                  <a:lnTo>
                    <a:pt x="2" y="362"/>
                  </a:lnTo>
                  <a:lnTo>
                    <a:pt x="6" y="366"/>
                  </a:lnTo>
                  <a:lnTo>
                    <a:pt x="10" y="366"/>
                  </a:lnTo>
                  <a:lnTo>
                    <a:pt x="228" y="366"/>
                  </a:lnTo>
                  <a:lnTo>
                    <a:pt x="228" y="366"/>
                  </a:lnTo>
                  <a:lnTo>
                    <a:pt x="232" y="366"/>
                  </a:lnTo>
                  <a:lnTo>
                    <a:pt x="234" y="362"/>
                  </a:lnTo>
                  <a:lnTo>
                    <a:pt x="236" y="360"/>
                  </a:lnTo>
                  <a:lnTo>
                    <a:pt x="238" y="356"/>
                  </a:lnTo>
                  <a:lnTo>
                    <a:pt x="238" y="332"/>
                  </a:lnTo>
                  <a:lnTo>
                    <a:pt x="238" y="332"/>
                  </a:lnTo>
                  <a:lnTo>
                    <a:pt x="236" y="328"/>
                  </a:lnTo>
                  <a:lnTo>
                    <a:pt x="234" y="326"/>
                  </a:lnTo>
                  <a:lnTo>
                    <a:pt x="232" y="322"/>
                  </a:lnTo>
                  <a:lnTo>
                    <a:pt x="228" y="322"/>
                  </a:lnTo>
                  <a:lnTo>
                    <a:pt x="228" y="322"/>
                  </a:lnTo>
                  <a:close/>
                  <a:moveTo>
                    <a:pt x="114" y="262"/>
                  </a:moveTo>
                  <a:lnTo>
                    <a:pt x="16" y="206"/>
                  </a:lnTo>
                  <a:lnTo>
                    <a:pt x="6" y="222"/>
                  </a:lnTo>
                  <a:lnTo>
                    <a:pt x="104" y="278"/>
                  </a:lnTo>
                  <a:lnTo>
                    <a:pt x="114" y="262"/>
                  </a:lnTo>
                  <a:close/>
                  <a:moveTo>
                    <a:pt x="46" y="208"/>
                  </a:moveTo>
                  <a:lnTo>
                    <a:pt x="96" y="236"/>
                  </a:lnTo>
                  <a:lnTo>
                    <a:pt x="96" y="236"/>
                  </a:lnTo>
                  <a:lnTo>
                    <a:pt x="102" y="238"/>
                  </a:lnTo>
                  <a:lnTo>
                    <a:pt x="102" y="238"/>
                  </a:lnTo>
                  <a:lnTo>
                    <a:pt x="106" y="238"/>
                  </a:lnTo>
                  <a:lnTo>
                    <a:pt x="110" y="234"/>
                  </a:lnTo>
                  <a:lnTo>
                    <a:pt x="154" y="156"/>
                  </a:lnTo>
                  <a:lnTo>
                    <a:pt x="154" y="156"/>
                  </a:lnTo>
                  <a:lnTo>
                    <a:pt x="148" y="158"/>
                  </a:lnTo>
                  <a:lnTo>
                    <a:pt x="148" y="158"/>
                  </a:lnTo>
                  <a:lnTo>
                    <a:pt x="140" y="156"/>
                  </a:lnTo>
                  <a:lnTo>
                    <a:pt x="132" y="154"/>
                  </a:lnTo>
                  <a:lnTo>
                    <a:pt x="126" y="150"/>
                  </a:lnTo>
                  <a:lnTo>
                    <a:pt x="120" y="146"/>
                  </a:lnTo>
                  <a:lnTo>
                    <a:pt x="116" y="140"/>
                  </a:lnTo>
                  <a:lnTo>
                    <a:pt x="112" y="134"/>
                  </a:lnTo>
                  <a:lnTo>
                    <a:pt x="110" y="126"/>
                  </a:lnTo>
                  <a:lnTo>
                    <a:pt x="110" y="120"/>
                  </a:lnTo>
                  <a:lnTo>
                    <a:pt x="110" y="120"/>
                  </a:lnTo>
                  <a:lnTo>
                    <a:pt x="110" y="112"/>
                  </a:lnTo>
                  <a:lnTo>
                    <a:pt x="112" y="104"/>
                  </a:lnTo>
                  <a:lnTo>
                    <a:pt x="116" y="98"/>
                  </a:lnTo>
                  <a:lnTo>
                    <a:pt x="120" y="92"/>
                  </a:lnTo>
                  <a:lnTo>
                    <a:pt x="126" y="88"/>
                  </a:lnTo>
                  <a:lnTo>
                    <a:pt x="132" y="84"/>
                  </a:lnTo>
                  <a:lnTo>
                    <a:pt x="140" y="82"/>
                  </a:lnTo>
                  <a:lnTo>
                    <a:pt x="148" y="82"/>
                  </a:lnTo>
                  <a:lnTo>
                    <a:pt x="148" y="82"/>
                  </a:lnTo>
                  <a:lnTo>
                    <a:pt x="160" y="84"/>
                  </a:lnTo>
                  <a:lnTo>
                    <a:pt x="170" y="88"/>
                  </a:lnTo>
                  <a:lnTo>
                    <a:pt x="178" y="96"/>
                  </a:lnTo>
                  <a:lnTo>
                    <a:pt x="184" y="106"/>
                  </a:lnTo>
                  <a:lnTo>
                    <a:pt x="200" y="78"/>
                  </a:lnTo>
                  <a:lnTo>
                    <a:pt x="200" y="78"/>
                  </a:lnTo>
                  <a:lnTo>
                    <a:pt x="202" y="76"/>
                  </a:lnTo>
                  <a:lnTo>
                    <a:pt x="200" y="72"/>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4" y="36"/>
                  </a:lnTo>
                  <a:lnTo>
                    <a:pt x="142" y="34"/>
                  </a:lnTo>
                  <a:lnTo>
                    <a:pt x="138" y="34"/>
                  </a:lnTo>
                  <a:lnTo>
                    <a:pt x="134" y="36"/>
                  </a:lnTo>
                  <a:lnTo>
                    <a:pt x="132" y="40"/>
                  </a:lnTo>
                  <a:lnTo>
                    <a:pt x="42" y="194"/>
                  </a:lnTo>
                  <a:lnTo>
                    <a:pt x="42" y="194"/>
                  </a:lnTo>
                  <a:lnTo>
                    <a:pt x="40" y="198"/>
                  </a:lnTo>
                  <a:lnTo>
                    <a:pt x="42" y="202"/>
                  </a:lnTo>
                  <a:lnTo>
                    <a:pt x="42" y="202"/>
                  </a:lnTo>
                  <a:lnTo>
                    <a:pt x="42" y="204"/>
                  </a:lnTo>
                  <a:lnTo>
                    <a:pt x="46" y="208"/>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7" name="Foliennummernplatzhalter 6"/>
          <p:cNvSpPr>
            <a:spLocks noGrp="1"/>
          </p:cNvSpPr>
          <p:nvPr>
            <p:ph type="sldNum" sz="quarter" idx="12"/>
          </p:nvPr>
        </p:nvSpPr>
        <p:spPr/>
        <p:txBody>
          <a:bodyPr/>
          <a:lstStyle/>
          <a:p>
            <a:fld id="{2659F4AC-A489-4D32-A4BF-9838DA534B96}" type="slidenum">
              <a:rPr lang="de-DE" smtClean="0"/>
              <a:t>11</a:t>
            </a:fld>
            <a:endParaRPr lang="de-DE"/>
          </a:p>
        </p:txBody>
      </p:sp>
      <p:sp>
        <p:nvSpPr>
          <p:cNvPr id="9" name="Fußzeilenplatzhalter 8"/>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1447505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4956" y="528340"/>
            <a:ext cx="4852345" cy="523220"/>
          </a:xfrm>
          <a:prstGeom prst="rect">
            <a:avLst/>
          </a:prstGeom>
          <a:noFill/>
        </p:spPr>
        <p:txBody>
          <a:bodyPr wrap="square" rtlCol="0">
            <a:spAutoFit/>
          </a:bodyPr>
          <a:lstStyle/>
          <a:p>
            <a:r>
              <a:rPr lang="de-DE" sz="2800" b="1" dirty="0"/>
              <a:t>Auswertung - </a:t>
            </a:r>
            <a:r>
              <a:rPr lang="de-DE" sz="2800" i="1" dirty="0"/>
              <a:t>Überblic</a:t>
            </a:r>
            <a:r>
              <a:rPr lang="de-DE" sz="2800" dirty="0"/>
              <a:t>k</a:t>
            </a:r>
            <a:endParaRPr lang="de-DE" sz="2800" b="1" dirty="0"/>
          </a:p>
        </p:txBody>
      </p:sp>
      <p:pic>
        <p:nvPicPr>
          <p:cNvPr id="3075" name="Picture 3" descr="P:\Projekte\PAL_Digi_2021-2026\Wissensmanagement ICP-MS\Screen results.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9617" y="1051560"/>
            <a:ext cx="8660262" cy="5267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Rechteck 30"/>
          <p:cNvSpPr/>
          <p:nvPr/>
        </p:nvSpPr>
        <p:spPr>
          <a:xfrm>
            <a:off x="3657112" y="4229472"/>
            <a:ext cx="5262765" cy="1935832"/>
          </a:xfrm>
          <a:prstGeom prst="rect">
            <a:avLst/>
          </a:prstGeom>
          <a:solidFill>
            <a:schemeClr val="accent3">
              <a:lumMod val="20000"/>
              <a:lumOff val="80000"/>
              <a:alpha val="54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de-DE" b="1" dirty="0">
                <a:solidFill>
                  <a:schemeClr val="tx1"/>
                </a:solidFill>
              </a:rPr>
              <a:t>„</a:t>
            </a:r>
            <a:r>
              <a:rPr lang="de-DE" b="1" dirty="0" err="1">
                <a:solidFill>
                  <a:schemeClr val="tx1"/>
                </a:solidFill>
              </a:rPr>
              <a:t>Calibration</a:t>
            </a:r>
            <a:r>
              <a:rPr lang="de-DE" b="1" dirty="0">
                <a:solidFill>
                  <a:schemeClr val="tx1"/>
                </a:solidFill>
              </a:rPr>
              <a:t> </a:t>
            </a:r>
            <a:r>
              <a:rPr lang="de-DE" b="1" dirty="0" err="1">
                <a:solidFill>
                  <a:schemeClr val="tx1"/>
                </a:solidFill>
              </a:rPr>
              <a:t>curve</a:t>
            </a:r>
            <a:r>
              <a:rPr lang="de-DE" b="1" dirty="0">
                <a:solidFill>
                  <a:schemeClr val="tx1"/>
                </a:solidFill>
              </a:rPr>
              <a:t>“</a:t>
            </a:r>
          </a:p>
          <a:p>
            <a:pPr algn="ctr"/>
            <a:r>
              <a:rPr lang="de-DE" dirty="0" err="1">
                <a:solidFill>
                  <a:schemeClr val="tx1"/>
                </a:solidFill>
              </a:rPr>
              <a:t>Kalibrationskurve</a:t>
            </a:r>
            <a:r>
              <a:rPr lang="de-DE" dirty="0">
                <a:solidFill>
                  <a:schemeClr val="tx1"/>
                </a:solidFill>
              </a:rPr>
              <a:t> für jedes Element. </a:t>
            </a:r>
          </a:p>
        </p:txBody>
      </p:sp>
      <p:sp>
        <p:nvSpPr>
          <p:cNvPr id="32" name="Rechteck 31"/>
          <p:cNvSpPr/>
          <p:nvPr/>
        </p:nvSpPr>
        <p:spPr>
          <a:xfrm>
            <a:off x="3030304" y="2137048"/>
            <a:ext cx="5889575" cy="211832"/>
          </a:xfrm>
          <a:prstGeom prst="rect">
            <a:avLst/>
          </a:prstGeom>
          <a:solidFill>
            <a:schemeClr val="accent3">
              <a:lumMod val="20000"/>
              <a:lumOff val="80000"/>
              <a:alpha val="54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solidFill>
                  <a:schemeClr val="tx1"/>
                </a:solidFill>
              </a:rPr>
              <a:t>Elemente</a:t>
            </a:r>
          </a:p>
        </p:txBody>
      </p:sp>
      <p:sp>
        <p:nvSpPr>
          <p:cNvPr id="33" name="Rechteck 32"/>
          <p:cNvSpPr/>
          <p:nvPr/>
        </p:nvSpPr>
        <p:spPr>
          <a:xfrm>
            <a:off x="259616" y="2420888"/>
            <a:ext cx="8660261" cy="1656184"/>
          </a:xfrm>
          <a:prstGeom prst="rect">
            <a:avLst/>
          </a:prstGeom>
          <a:solidFill>
            <a:schemeClr val="accent3">
              <a:lumMod val="20000"/>
              <a:lumOff val="80000"/>
              <a:alpha val="54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solidFill>
                  <a:schemeClr val="tx1"/>
                </a:solidFill>
              </a:rPr>
              <a:t>„Batch Tabelle“</a:t>
            </a:r>
          </a:p>
          <a:p>
            <a:pPr algn="ctr"/>
            <a:r>
              <a:rPr lang="de-DE" dirty="0">
                <a:solidFill>
                  <a:schemeClr val="tx1"/>
                </a:solidFill>
              </a:rPr>
              <a:t>Liste der gemessenen Proben, Standards und Qualitätskontrollen </a:t>
            </a:r>
          </a:p>
          <a:p>
            <a:pPr algn="ctr"/>
            <a:r>
              <a:rPr lang="de-DE" dirty="0">
                <a:solidFill>
                  <a:schemeClr val="tx1"/>
                </a:solidFill>
              </a:rPr>
              <a:t>mit den </a:t>
            </a:r>
            <a:r>
              <a:rPr lang="de-DE" b="1" dirty="0">
                <a:solidFill>
                  <a:schemeClr val="tx1"/>
                </a:solidFill>
              </a:rPr>
              <a:t>Konzentrationen der einzelnen Elementen in µg/l</a:t>
            </a:r>
          </a:p>
        </p:txBody>
      </p:sp>
      <p:sp>
        <p:nvSpPr>
          <p:cNvPr id="34" name="Rechteck 33"/>
          <p:cNvSpPr/>
          <p:nvPr/>
        </p:nvSpPr>
        <p:spPr>
          <a:xfrm>
            <a:off x="267094" y="4229472"/>
            <a:ext cx="3296794" cy="1935832"/>
          </a:xfrm>
          <a:prstGeom prst="rect">
            <a:avLst/>
          </a:prstGeom>
          <a:solidFill>
            <a:schemeClr val="accent3">
              <a:lumMod val="20000"/>
              <a:lumOff val="80000"/>
              <a:alpha val="54000"/>
            </a:schemeClr>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b="1" dirty="0">
                <a:solidFill>
                  <a:schemeClr val="tx1"/>
                </a:solidFill>
              </a:rPr>
              <a:t>„ISTD </a:t>
            </a:r>
            <a:r>
              <a:rPr lang="de-DE" b="1" dirty="0" err="1">
                <a:solidFill>
                  <a:schemeClr val="tx1"/>
                </a:solidFill>
              </a:rPr>
              <a:t>Stability</a:t>
            </a:r>
            <a:r>
              <a:rPr lang="de-DE" b="1" dirty="0">
                <a:solidFill>
                  <a:schemeClr val="tx1"/>
                </a:solidFill>
              </a:rPr>
              <a:t> Graph“</a:t>
            </a:r>
          </a:p>
          <a:p>
            <a:pPr algn="ctr"/>
            <a:r>
              <a:rPr lang="de-DE" dirty="0">
                <a:solidFill>
                  <a:schemeClr val="tx1"/>
                </a:solidFill>
              </a:rPr>
              <a:t>Prozentuale Wiederfindung im internen Standard.</a:t>
            </a:r>
          </a:p>
        </p:txBody>
      </p:sp>
      <p:sp>
        <p:nvSpPr>
          <p:cNvPr id="19" name="Pfeil nach rechts 18"/>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5" name="Pfeil nach rechts 24"/>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28" name="Pfeil nach rechts 27"/>
          <p:cNvSpPr/>
          <p:nvPr/>
        </p:nvSpPr>
        <p:spPr>
          <a:xfrm>
            <a:off x="4621932" y="11394"/>
            <a:ext cx="1570739"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Auswertung</a:t>
            </a:r>
          </a:p>
        </p:txBody>
      </p:sp>
      <p:sp>
        <p:nvSpPr>
          <p:cNvPr id="26" name="Pfeil nach rechts 25"/>
          <p:cNvSpPr/>
          <p:nvPr/>
        </p:nvSpPr>
        <p:spPr>
          <a:xfrm>
            <a:off x="3322214" y="11394"/>
            <a:ext cx="1393802"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0" name="Pfeil nach rechts 29"/>
          <p:cNvSpPr/>
          <p:nvPr/>
        </p:nvSpPr>
        <p:spPr>
          <a:xfrm>
            <a:off x="1951492" y="10430"/>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35" name="Pfeil nach rechts 34"/>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grpSp>
        <p:nvGrpSpPr>
          <p:cNvPr id="17" name="Group 6320"/>
          <p:cNvGrpSpPr/>
          <p:nvPr/>
        </p:nvGrpSpPr>
        <p:grpSpPr>
          <a:xfrm>
            <a:off x="149858" y="539564"/>
            <a:ext cx="432000" cy="432000"/>
            <a:chOff x="7867755" y="4690710"/>
            <a:chExt cx="612000" cy="612000"/>
          </a:xfrm>
        </p:grpSpPr>
        <p:sp>
          <p:nvSpPr>
            <p:cNvPr id="18" name="Oval 161"/>
            <p:cNvSpPr/>
            <p:nvPr/>
          </p:nvSpPr>
          <p:spPr bwMode="ltGray">
            <a:xfrm>
              <a:off x="786775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22" name="Freeform 4849"/>
            <p:cNvSpPr>
              <a:spLocks noEditPoints="1"/>
            </p:cNvSpPr>
            <p:nvPr/>
          </p:nvSpPr>
          <p:spPr bwMode="auto">
            <a:xfrm>
              <a:off x="7975966" y="4844837"/>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4" name="Foliennummernplatzhalter 3"/>
          <p:cNvSpPr>
            <a:spLocks noGrp="1"/>
          </p:cNvSpPr>
          <p:nvPr>
            <p:ph type="sldNum" sz="quarter" idx="12"/>
          </p:nvPr>
        </p:nvSpPr>
        <p:spPr/>
        <p:txBody>
          <a:bodyPr/>
          <a:lstStyle/>
          <a:p>
            <a:fld id="{2659F4AC-A489-4D32-A4BF-9838DA534B96}" type="slidenum">
              <a:rPr lang="de-DE" smtClean="0"/>
              <a:t>12</a:t>
            </a:fld>
            <a:endParaRPr lang="de-DE"/>
          </a:p>
        </p:txBody>
      </p:sp>
      <p:sp>
        <p:nvSpPr>
          <p:cNvPr id="6" name="Fußzeilenplatzhalter 5"/>
          <p:cNvSpPr>
            <a:spLocks noGrp="1"/>
          </p:cNvSpPr>
          <p:nvPr>
            <p:ph type="ftr" sz="quarter" idx="11"/>
          </p:nvPr>
        </p:nvSpPr>
        <p:spPr/>
        <p:txBody>
          <a:bodyPr/>
          <a:lstStyle/>
          <a:p>
            <a:r>
              <a:rPr lang="de-DE" dirty="0"/>
              <a:t>ICP-MS SAA-026-50</a:t>
            </a:r>
          </a:p>
        </p:txBody>
      </p:sp>
    </p:spTree>
    <p:extLst>
      <p:ext uri="{BB962C8B-B14F-4D97-AF65-F5344CB8AC3E}">
        <p14:creationId xmlns:p14="http://schemas.microsoft.com/office/powerpoint/2010/main" val="21733071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4956" y="528340"/>
            <a:ext cx="4968552" cy="523220"/>
          </a:xfrm>
          <a:prstGeom prst="rect">
            <a:avLst/>
          </a:prstGeom>
          <a:noFill/>
        </p:spPr>
        <p:txBody>
          <a:bodyPr wrap="square" rtlCol="0">
            <a:spAutoFit/>
          </a:bodyPr>
          <a:lstStyle/>
          <a:p>
            <a:r>
              <a:rPr lang="de-DE" sz="2800" b="1" dirty="0"/>
              <a:t>Auswertung</a:t>
            </a:r>
          </a:p>
        </p:txBody>
      </p:sp>
      <p:pic>
        <p:nvPicPr>
          <p:cNvPr id="5122" name="Picture 2" descr="P:\Projekte\PAL_Digi_2021-2026\Wissensmanagement ICP-MS\Screen result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371" t="58620"/>
          <a:stretch/>
        </p:blipFill>
        <p:spPr bwMode="auto">
          <a:xfrm>
            <a:off x="622862" y="2924944"/>
            <a:ext cx="7933771"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Abgerundetes Rechteck 13"/>
          <p:cNvSpPr/>
          <p:nvPr/>
        </p:nvSpPr>
        <p:spPr>
          <a:xfrm>
            <a:off x="4355976" y="711512"/>
            <a:ext cx="4200657" cy="19974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dirty="0">
                <a:solidFill>
                  <a:schemeClr val="tx1">
                    <a:lumMod val="95000"/>
                    <a:lumOff val="5000"/>
                  </a:schemeClr>
                </a:solidFill>
              </a:rPr>
              <a:t>Mit ‚</a:t>
            </a:r>
            <a:r>
              <a:rPr lang="de-DE" dirty="0" err="1">
                <a:solidFill>
                  <a:schemeClr val="tx1">
                    <a:lumMod val="95000"/>
                    <a:lumOff val="5000"/>
                  </a:schemeClr>
                </a:solidFill>
              </a:rPr>
              <a:t>Rjct</a:t>
            </a:r>
            <a:r>
              <a:rPr lang="de-DE" dirty="0">
                <a:solidFill>
                  <a:schemeClr val="tx1">
                    <a:lumMod val="95000"/>
                    <a:lumOff val="5000"/>
                  </a:schemeClr>
                </a:solidFill>
              </a:rPr>
              <a:t>‘ können einzelne Werte aus der Kalibriergeraden entfernt werden. </a:t>
            </a:r>
          </a:p>
          <a:p>
            <a:pPr algn="r"/>
            <a:r>
              <a:rPr lang="de-DE" dirty="0">
                <a:solidFill>
                  <a:schemeClr val="tx1">
                    <a:lumMod val="95000"/>
                    <a:lumOff val="5000"/>
                  </a:schemeClr>
                </a:solidFill>
              </a:rPr>
              <a:t>Damit wird die Genauigkeit im Messbereich angepasst.</a:t>
            </a:r>
          </a:p>
          <a:p>
            <a:pPr algn="r"/>
            <a:r>
              <a:rPr lang="de-DE" dirty="0">
                <a:solidFill>
                  <a:schemeClr val="tx1">
                    <a:lumMod val="95000"/>
                    <a:lumOff val="5000"/>
                  </a:schemeClr>
                </a:solidFill>
              </a:rPr>
              <a:t>Danach muss die Tabelle mit „</a:t>
            </a:r>
            <a:r>
              <a:rPr lang="de-DE" i="1" dirty="0" err="1">
                <a:solidFill>
                  <a:schemeClr val="tx1">
                    <a:lumMod val="95000"/>
                    <a:lumOff val="5000"/>
                  </a:schemeClr>
                </a:solidFill>
              </a:rPr>
              <a:t>Proceed</a:t>
            </a:r>
            <a:r>
              <a:rPr lang="de-DE" i="1" dirty="0">
                <a:solidFill>
                  <a:schemeClr val="tx1">
                    <a:lumMod val="95000"/>
                    <a:lumOff val="5000"/>
                  </a:schemeClr>
                </a:solidFill>
              </a:rPr>
              <a:t> </a:t>
            </a:r>
            <a:r>
              <a:rPr lang="de-DE" i="1" dirty="0" err="1">
                <a:solidFill>
                  <a:schemeClr val="tx1">
                    <a:lumMod val="95000"/>
                    <a:lumOff val="5000"/>
                  </a:schemeClr>
                </a:solidFill>
              </a:rPr>
              <a:t>batch</a:t>
            </a:r>
            <a:r>
              <a:rPr lang="de-DE" dirty="0">
                <a:solidFill>
                  <a:schemeClr val="tx1">
                    <a:lumMod val="95000"/>
                    <a:lumOff val="5000"/>
                  </a:schemeClr>
                </a:solidFill>
              </a:rPr>
              <a:t>“ aktualisiert werden.</a:t>
            </a:r>
          </a:p>
        </p:txBody>
      </p:sp>
      <p:grpSp>
        <p:nvGrpSpPr>
          <p:cNvPr id="25" name="Group 945"/>
          <p:cNvGrpSpPr/>
          <p:nvPr/>
        </p:nvGrpSpPr>
        <p:grpSpPr>
          <a:xfrm>
            <a:off x="4425685" y="1390993"/>
            <a:ext cx="655349" cy="599628"/>
            <a:chOff x="2342233" y="3474401"/>
            <a:chExt cx="612000" cy="612000"/>
          </a:xfrm>
        </p:grpSpPr>
        <p:sp>
          <p:nvSpPr>
            <p:cNvPr id="26" name="Oval 254"/>
            <p:cNvSpPr/>
            <p:nvPr/>
          </p:nvSpPr>
          <p:spPr bwMode="ltGray">
            <a:xfrm>
              <a:off x="2342233"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28" name="Freeform 4897"/>
            <p:cNvSpPr>
              <a:spLocks noEditPoints="1"/>
            </p:cNvSpPr>
            <p:nvPr/>
          </p:nvSpPr>
          <p:spPr bwMode="auto">
            <a:xfrm>
              <a:off x="2502740" y="3554044"/>
              <a:ext cx="290986" cy="470427"/>
            </a:xfrm>
            <a:custGeom>
              <a:avLst/>
              <a:gdLst>
                <a:gd name="T0" fmla="*/ 94 w 240"/>
                <a:gd name="T1" fmla="*/ 388 h 388"/>
                <a:gd name="T2" fmla="*/ 86 w 240"/>
                <a:gd name="T3" fmla="*/ 378 h 388"/>
                <a:gd name="T4" fmla="*/ 96 w 240"/>
                <a:gd name="T5" fmla="*/ 368 h 388"/>
                <a:gd name="T6" fmla="*/ 150 w 240"/>
                <a:gd name="T7" fmla="*/ 372 h 388"/>
                <a:gd name="T8" fmla="*/ 152 w 240"/>
                <a:gd name="T9" fmla="*/ 382 h 388"/>
                <a:gd name="T10" fmla="*/ 144 w 240"/>
                <a:gd name="T11" fmla="*/ 388 h 388"/>
                <a:gd name="T12" fmla="*/ 164 w 240"/>
                <a:gd name="T13" fmla="*/ 340 h 388"/>
                <a:gd name="T14" fmla="*/ 84 w 240"/>
                <a:gd name="T15" fmla="*/ 336 h 388"/>
                <a:gd name="T16" fmla="*/ 74 w 240"/>
                <a:gd name="T17" fmla="*/ 346 h 388"/>
                <a:gd name="T18" fmla="*/ 80 w 240"/>
                <a:gd name="T19" fmla="*/ 356 h 388"/>
                <a:gd name="T20" fmla="*/ 160 w 240"/>
                <a:gd name="T21" fmla="*/ 356 h 388"/>
                <a:gd name="T22" fmla="*/ 166 w 240"/>
                <a:gd name="T23" fmla="*/ 346 h 388"/>
                <a:gd name="T24" fmla="*/ 178 w 240"/>
                <a:gd name="T25" fmla="*/ 268 h 388"/>
                <a:gd name="T26" fmla="*/ 198 w 240"/>
                <a:gd name="T27" fmla="*/ 218 h 388"/>
                <a:gd name="T28" fmla="*/ 230 w 240"/>
                <a:gd name="T29" fmla="*/ 168 h 388"/>
                <a:gd name="T30" fmla="*/ 240 w 240"/>
                <a:gd name="T31" fmla="*/ 122 h 388"/>
                <a:gd name="T32" fmla="*/ 224 w 240"/>
                <a:gd name="T33" fmla="*/ 58 h 388"/>
                <a:gd name="T34" fmla="*/ 184 w 240"/>
                <a:gd name="T35" fmla="*/ 16 h 388"/>
                <a:gd name="T36" fmla="*/ 134 w 240"/>
                <a:gd name="T37" fmla="*/ 0 h 388"/>
                <a:gd name="T38" fmla="*/ 92 w 240"/>
                <a:gd name="T39" fmla="*/ 2 h 388"/>
                <a:gd name="T40" fmla="*/ 46 w 240"/>
                <a:gd name="T41" fmla="*/ 22 h 388"/>
                <a:gd name="T42" fmla="*/ 8 w 240"/>
                <a:gd name="T43" fmla="*/ 78 h 388"/>
                <a:gd name="T44" fmla="*/ 0 w 240"/>
                <a:gd name="T45" fmla="*/ 136 h 388"/>
                <a:gd name="T46" fmla="*/ 20 w 240"/>
                <a:gd name="T47" fmla="*/ 184 h 388"/>
                <a:gd name="T48" fmla="*/ 48 w 240"/>
                <a:gd name="T49" fmla="*/ 228 h 388"/>
                <a:gd name="T50" fmla="*/ 64 w 240"/>
                <a:gd name="T51" fmla="*/ 286 h 388"/>
                <a:gd name="T52" fmla="*/ 70 w 240"/>
                <a:gd name="T53" fmla="*/ 318 h 388"/>
                <a:gd name="T54" fmla="*/ 160 w 240"/>
                <a:gd name="T55" fmla="*/ 322 h 388"/>
                <a:gd name="T56" fmla="*/ 176 w 240"/>
                <a:gd name="T57" fmla="*/ 306 h 388"/>
                <a:gd name="T58" fmla="*/ 46 w 240"/>
                <a:gd name="T59" fmla="*/ 168 h 388"/>
                <a:gd name="T60" fmla="*/ 32 w 240"/>
                <a:gd name="T61" fmla="*/ 122 h 388"/>
                <a:gd name="T62" fmla="*/ 60 w 240"/>
                <a:gd name="T63" fmla="*/ 52 h 388"/>
                <a:gd name="T64" fmla="*/ 120 w 240"/>
                <a:gd name="T65" fmla="*/ 32 h 388"/>
                <a:gd name="T66" fmla="*/ 166 w 240"/>
                <a:gd name="T67" fmla="*/ 42 h 388"/>
                <a:gd name="T68" fmla="*/ 206 w 240"/>
                <a:gd name="T69" fmla="*/ 98 h 388"/>
                <a:gd name="T70" fmla="*/ 202 w 240"/>
                <a:gd name="T71" fmla="*/ 154 h 388"/>
                <a:gd name="T72" fmla="*/ 172 w 240"/>
                <a:gd name="T73" fmla="*/ 198 h 388"/>
                <a:gd name="T74" fmla="*/ 146 w 240"/>
                <a:gd name="T75" fmla="*/ 270 h 388"/>
                <a:gd name="T76" fmla="*/ 94 w 240"/>
                <a:gd name="T77" fmla="*/ 270 h 388"/>
                <a:gd name="T78" fmla="*/ 68 w 240"/>
                <a:gd name="T79" fmla="*/ 198 h 388"/>
                <a:gd name="T80" fmla="*/ 74 w 240"/>
                <a:gd name="T81" fmla="*/ 118 h 388"/>
                <a:gd name="T82" fmla="*/ 88 w 240"/>
                <a:gd name="T83" fmla="*/ 84 h 388"/>
                <a:gd name="T84" fmla="*/ 116 w 240"/>
                <a:gd name="T85" fmla="*/ 74 h 388"/>
                <a:gd name="T86" fmla="*/ 126 w 240"/>
                <a:gd name="T87" fmla="*/ 68 h 388"/>
                <a:gd name="T88" fmla="*/ 124 w 240"/>
                <a:gd name="T89" fmla="*/ 58 h 388"/>
                <a:gd name="T90" fmla="*/ 106 w 240"/>
                <a:gd name="T91" fmla="*/ 56 h 388"/>
                <a:gd name="T92" fmla="*/ 66 w 240"/>
                <a:gd name="T93" fmla="*/ 80 h 388"/>
                <a:gd name="T94" fmla="*/ 54 w 240"/>
                <a:gd name="T95" fmla="*/ 118 h 388"/>
                <a:gd name="T96" fmla="*/ 64 w 240"/>
                <a:gd name="T97" fmla="*/ 128 h 388"/>
                <a:gd name="T98" fmla="*/ 74 w 240"/>
                <a:gd name="T99" fmla="*/ 1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388">
                  <a:moveTo>
                    <a:pt x="144" y="388"/>
                  </a:moveTo>
                  <a:lnTo>
                    <a:pt x="96" y="388"/>
                  </a:lnTo>
                  <a:lnTo>
                    <a:pt x="96" y="388"/>
                  </a:lnTo>
                  <a:lnTo>
                    <a:pt x="94" y="388"/>
                  </a:lnTo>
                  <a:lnTo>
                    <a:pt x="90" y="386"/>
                  </a:lnTo>
                  <a:lnTo>
                    <a:pt x="88" y="382"/>
                  </a:lnTo>
                  <a:lnTo>
                    <a:pt x="86" y="378"/>
                  </a:lnTo>
                  <a:lnTo>
                    <a:pt x="86" y="378"/>
                  </a:lnTo>
                  <a:lnTo>
                    <a:pt x="88" y="374"/>
                  </a:lnTo>
                  <a:lnTo>
                    <a:pt x="90" y="372"/>
                  </a:lnTo>
                  <a:lnTo>
                    <a:pt x="94" y="370"/>
                  </a:lnTo>
                  <a:lnTo>
                    <a:pt x="96" y="368"/>
                  </a:lnTo>
                  <a:lnTo>
                    <a:pt x="144" y="368"/>
                  </a:lnTo>
                  <a:lnTo>
                    <a:pt x="144" y="368"/>
                  </a:lnTo>
                  <a:lnTo>
                    <a:pt x="146" y="370"/>
                  </a:lnTo>
                  <a:lnTo>
                    <a:pt x="150" y="372"/>
                  </a:lnTo>
                  <a:lnTo>
                    <a:pt x="152" y="374"/>
                  </a:lnTo>
                  <a:lnTo>
                    <a:pt x="154" y="378"/>
                  </a:lnTo>
                  <a:lnTo>
                    <a:pt x="154" y="378"/>
                  </a:lnTo>
                  <a:lnTo>
                    <a:pt x="152" y="382"/>
                  </a:lnTo>
                  <a:lnTo>
                    <a:pt x="150" y="386"/>
                  </a:lnTo>
                  <a:lnTo>
                    <a:pt x="146" y="388"/>
                  </a:lnTo>
                  <a:lnTo>
                    <a:pt x="144" y="388"/>
                  </a:lnTo>
                  <a:lnTo>
                    <a:pt x="144" y="388"/>
                  </a:lnTo>
                  <a:close/>
                  <a:moveTo>
                    <a:pt x="166" y="346"/>
                  </a:moveTo>
                  <a:lnTo>
                    <a:pt x="166" y="346"/>
                  </a:lnTo>
                  <a:lnTo>
                    <a:pt x="166" y="344"/>
                  </a:lnTo>
                  <a:lnTo>
                    <a:pt x="164" y="340"/>
                  </a:lnTo>
                  <a:lnTo>
                    <a:pt x="160" y="338"/>
                  </a:lnTo>
                  <a:lnTo>
                    <a:pt x="156" y="336"/>
                  </a:lnTo>
                  <a:lnTo>
                    <a:pt x="84" y="336"/>
                  </a:lnTo>
                  <a:lnTo>
                    <a:pt x="84" y="336"/>
                  </a:lnTo>
                  <a:lnTo>
                    <a:pt x="80" y="338"/>
                  </a:lnTo>
                  <a:lnTo>
                    <a:pt x="76" y="340"/>
                  </a:lnTo>
                  <a:lnTo>
                    <a:pt x="74" y="344"/>
                  </a:lnTo>
                  <a:lnTo>
                    <a:pt x="74" y="346"/>
                  </a:lnTo>
                  <a:lnTo>
                    <a:pt x="74" y="346"/>
                  </a:lnTo>
                  <a:lnTo>
                    <a:pt x="74" y="350"/>
                  </a:lnTo>
                  <a:lnTo>
                    <a:pt x="76" y="354"/>
                  </a:lnTo>
                  <a:lnTo>
                    <a:pt x="80" y="356"/>
                  </a:lnTo>
                  <a:lnTo>
                    <a:pt x="84" y="356"/>
                  </a:lnTo>
                  <a:lnTo>
                    <a:pt x="156" y="356"/>
                  </a:lnTo>
                  <a:lnTo>
                    <a:pt x="156" y="356"/>
                  </a:lnTo>
                  <a:lnTo>
                    <a:pt x="160" y="356"/>
                  </a:lnTo>
                  <a:lnTo>
                    <a:pt x="164" y="354"/>
                  </a:lnTo>
                  <a:lnTo>
                    <a:pt x="166" y="350"/>
                  </a:lnTo>
                  <a:lnTo>
                    <a:pt x="166" y="346"/>
                  </a:lnTo>
                  <a:lnTo>
                    <a:pt x="166" y="346"/>
                  </a:lnTo>
                  <a:close/>
                  <a:moveTo>
                    <a:pt x="176" y="306"/>
                  </a:moveTo>
                  <a:lnTo>
                    <a:pt x="176" y="306"/>
                  </a:lnTo>
                  <a:lnTo>
                    <a:pt x="176" y="286"/>
                  </a:lnTo>
                  <a:lnTo>
                    <a:pt x="178" y="268"/>
                  </a:lnTo>
                  <a:lnTo>
                    <a:pt x="182" y="252"/>
                  </a:lnTo>
                  <a:lnTo>
                    <a:pt x="186" y="240"/>
                  </a:lnTo>
                  <a:lnTo>
                    <a:pt x="192" y="228"/>
                  </a:lnTo>
                  <a:lnTo>
                    <a:pt x="198" y="218"/>
                  </a:lnTo>
                  <a:lnTo>
                    <a:pt x="210" y="200"/>
                  </a:lnTo>
                  <a:lnTo>
                    <a:pt x="210" y="200"/>
                  </a:lnTo>
                  <a:lnTo>
                    <a:pt x="220" y="184"/>
                  </a:lnTo>
                  <a:lnTo>
                    <a:pt x="230" y="168"/>
                  </a:lnTo>
                  <a:lnTo>
                    <a:pt x="234" y="158"/>
                  </a:lnTo>
                  <a:lnTo>
                    <a:pt x="238" y="148"/>
                  </a:lnTo>
                  <a:lnTo>
                    <a:pt x="240" y="136"/>
                  </a:lnTo>
                  <a:lnTo>
                    <a:pt x="240" y="122"/>
                  </a:lnTo>
                  <a:lnTo>
                    <a:pt x="240" y="122"/>
                  </a:lnTo>
                  <a:lnTo>
                    <a:pt x="238" y="100"/>
                  </a:lnTo>
                  <a:lnTo>
                    <a:pt x="232" y="78"/>
                  </a:lnTo>
                  <a:lnTo>
                    <a:pt x="224" y="58"/>
                  </a:lnTo>
                  <a:lnTo>
                    <a:pt x="210" y="38"/>
                  </a:lnTo>
                  <a:lnTo>
                    <a:pt x="202" y="30"/>
                  </a:lnTo>
                  <a:lnTo>
                    <a:pt x="194" y="22"/>
                  </a:lnTo>
                  <a:lnTo>
                    <a:pt x="184" y="16"/>
                  </a:lnTo>
                  <a:lnTo>
                    <a:pt x="174" y="10"/>
                  </a:lnTo>
                  <a:lnTo>
                    <a:pt x="162" y="6"/>
                  </a:lnTo>
                  <a:lnTo>
                    <a:pt x="148" y="2"/>
                  </a:lnTo>
                  <a:lnTo>
                    <a:pt x="134" y="0"/>
                  </a:lnTo>
                  <a:lnTo>
                    <a:pt x="120" y="0"/>
                  </a:lnTo>
                  <a:lnTo>
                    <a:pt x="120" y="0"/>
                  </a:lnTo>
                  <a:lnTo>
                    <a:pt x="106" y="0"/>
                  </a:lnTo>
                  <a:lnTo>
                    <a:pt x="92" y="2"/>
                  </a:lnTo>
                  <a:lnTo>
                    <a:pt x="78" y="6"/>
                  </a:lnTo>
                  <a:lnTo>
                    <a:pt x="66" y="10"/>
                  </a:lnTo>
                  <a:lnTo>
                    <a:pt x="56" y="16"/>
                  </a:lnTo>
                  <a:lnTo>
                    <a:pt x="46" y="22"/>
                  </a:lnTo>
                  <a:lnTo>
                    <a:pt x="38" y="30"/>
                  </a:lnTo>
                  <a:lnTo>
                    <a:pt x="30" y="38"/>
                  </a:lnTo>
                  <a:lnTo>
                    <a:pt x="16" y="58"/>
                  </a:lnTo>
                  <a:lnTo>
                    <a:pt x="8" y="78"/>
                  </a:lnTo>
                  <a:lnTo>
                    <a:pt x="2" y="100"/>
                  </a:lnTo>
                  <a:lnTo>
                    <a:pt x="0" y="122"/>
                  </a:lnTo>
                  <a:lnTo>
                    <a:pt x="0" y="122"/>
                  </a:lnTo>
                  <a:lnTo>
                    <a:pt x="0" y="136"/>
                  </a:lnTo>
                  <a:lnTo>
                    <a:pt x="2" y="148"/>
                  </a:lnTo>
                  <a:lnTo>
                    <a:pt x="6" y="158"/>
                  </a:lnTo>
                  <a:lnTo>
                    <a:pt x="10" y="168"/>
                  </a:lnTo>
                  <a:lnTo>
                    <a:pt x="20" y="184"/>
                  </a:lnTo>
                  <a:lnTo>
                    <a:pt x="30" y="200"/>
                  </a:lnTo>
                  <a:lnTo>
                    <a:pt x="30" y="200"/>
                  </a:lnTo>
                  <a:lnTo>
                    <a:pt x="42" y="218"/>
                  </a:lnTo>
                  <a:lnTo>
                    <a:pt x="48" y="228"/>
                  </a:lnTo>
                  <a:lnTo>
                    <a:pt x="54" y="240"/>
                  </a:lnTo>
                  <a:lnTo>
                    <a:pt x="58" y="252"/>
                  </a:lnTo>
                  <a:lnTo>
                    <a:pt x="62" y="268"/>
                  </a:lnTo>
                  <a:lnTo>
                    <a:pt x="64" y="286"/>
                  </a:lnTo>
                  <a:lnTo>
                    <a:pt x="64" y="306"/>
                  </a:lnTo>
                  <a:lnTo>
                    <a:pt x="64" y="306"/>
                  </a:lnTo>
                  <a:lnTo>
                    <a:pt x="66" y="312"/>
                  </a:lnTo>
                  <a:lnTo>
                    <a:pt x="70" y="318"/>
                  </a:lnTo>
                  <a:lnTo>
                    <a:pt x="74" y="322"/>
                  </a:lnTo>
                  <a:lnTo>
                    <a:pt x="80" y="322"/>
                  </a:lnTo>
                  <a:lnTo>
                    <a:pt x="160" y="322"/>
                  </a:lnTo>
                  <a:lnTo>
                    <a:pt x="160" y="322"/>
                  </a:lnTo>
                  <a:lnTo>
                    <a:pt x="166" y="322"/>
                  </a:lnTo>
                  <a:lnTo>
                    <a:pt x="170" y="318"/>
                  </a:lnTo>
                  <a:lnTo>
                    <a:pt x="174" y="312"/>
                  </a:lnTo>
                  <a:lnTo>
                    <a:pt x="176" y="306"/>
                  </a:lnTo>
                  <a:lnTo>
                    <a:pt x="176" y="306"/>
                  </a:lnTo>
                  <a:close/>
                  <a:moveTo>
                    <a:pt x="56" y="180"/>
                  </a:moveTo>
                  <a:lnTo>
                    <a:pt x="56" y="180"/>
                  </a:lnTo>
                  <a:lnTo>
                    <a:pt x="46" y="168"/>
                  </a:lnTo>
                  <a:lnTo>
                    <a:pt x="38" y="154"/>
                  </a:lnTo>
                  <a:lnTo>
                    <a:pt x="34" y="140"/>
                  </a:lnTo>
                  <a:lnTo>
                    <a:pt x="32" y="122"/>
                  </a:lnTo>
                  <a:lnTo>
                    <a:pt x="32" y="122"/>
                  </a:lnTo>
                  <a:lnTo>
                    <a:pt x="34" y="98"/>
                  </a:lnTo>
                  <a:lnTo>
                    <a:pt x="40" y="80"/>
                  </a:lnTo>
                  <a:lnTo>
                    <a:pt x="50" y="64"/>
                  </a:lnTo>
                  <a:lnTo>
                    <a:pt x="60" y="52"/>
                  </a:lnTo>
                  <a:lnTo>
                    <a:pt x="74" y="42"/>
                  </a:lnTo>
                  <a:lnTo>
                    <a:pt x="90" y="36"/>
                  </a:lnTo>
                  <a:lnTo>
                    <a:pt x="104" y="32"/>
                  </a:lnTo>
                  <a:lnTo>
                    <a:pt x="120" y="32"/>
                  </a:lnTo>
                  <a:lnTo>
                    <a:pt x="120" y="32"/>
                  </a:lnTo>
                  <a:lnTo>
                    <a:pt x="136" y="32"/>
                  </a:lnTo>
                  <a:lnTo>
                    <a:pt x="150" y="36"/>
                  </a:lnTo>
                  <a:lnTo>
                    <a:pt x="166" y="42"/>
                  </a:lnTo>
                  <a:lnTo>
                    <a:pt x="180" y="52"/>
                  </a:lnTo>
                  <a:lnTo>
                    <a:pt x="190" y="64"/>
                  </a:lnTo>
                  <a:lnTo>
                    <a:pt x="200" y="80"/>
                  </a:lnTo>
                  <a:lnTo>
                    <a:pt x="206" y="98"/>
                  </a:lnTo>
                  <a:lnTo>
                    <a:pt x="208" y="122"/>
                  </a:lnTo>
                  <a:lnTo>
                    <a:pt x="208" y="122"/>
                  </a:lnTo>
                  <a:lnTo>
                    <a:pt x="206" y="140"/>
                  </a:lnTo>
                  <a:lnTo>
                    <a:pt x="202" y="154"/>
                  </a:lnTo>
                  <a:lnTo>
                    <a:pt x="194" y="168"/>
                  </a:lnTo>
                  <a:lnTo>
                    <a:pt x="184" y="180"/>
                  </a:lnTo>
                  <a:lnTo>
                    <a:pt x="184" y="180"/>
                  </a:lnTo>
                  <a:lnTo>
                    <a:pt x="172" y="198"/>
                  </a:lnTo>
                  <a:lnTo>
                    <a:pt x="158" y="222"/>
                  </a:lnTo>
                  <a:lnTo>
                    <a:pt x="154" y="236"/>
                  </a:lnTo>
                  <a:lnTo>
                    <a:pt x="148" y="252"/>
                  </a:lnTo>
                  <a:lnTo>
                    <a:pt x="146" y="270"/>
                  </a:lnTo>
                  <a:lnTo>
                    <a:pt x="144" y="290"/>
                  </a:lnTo>
                  <a:lnTo>
                    <a:pt x="96" y="290"/>
                  </a:lnTo>
                  <a:lnTo>
                    <a:pt x="96" y="290"/>
                  </a:lnTo>
                  <a:lnTo>
                    <a:pt x="94" y="270"/>
                  </a:lnTo>
                  <a:lnTo>
                    <a:pt x="92" y="252"/>
                  </a:lnTo>
                  <a:lnTo>
                    <a:pt x="86" y="236"/>
                  </a:lnTo>
                  <a:lnTo>
                    <a:pt x="82" y="222"/>
                  </a:lnTo>
                  <a:lnTo>
                    <a:pt x="68" y="198"/>
                  </a:lnTo>
                  <a:lnTo>
                    <a:pt x="56" y="180"/>
                  </a:lnTo>
                  <a:lnTo>
                    <a:pt x="56" y="180"/>
                  </a:lnTo>
                  <a:close/>
                  <a:moveTo>
                    <a:pt x="74" y="118"/>
                  </a:moveTo>
                  <a:lnTo>
                    <a:pt x="74" y="118"/>
                  </a:lnTo>
                  <a:lnTo>
                    <a:pt x="76" y="108"/>
                  </a:lnTo>
                  <a:lnTo>
                    <a:pt x="78" y="98"/>
                  </a:lnTo>
                  <a:lnTo>
                    <a:pt x="82" y="90"/>
                  </a:lnTo>
                  <a:lnTo>
                    <a:pt x="88" y="84"/>
                  </a:lnTo>
                  <a:lnTo>
                    <a:pt x="94" y="80"/>
                  </a:lnTo>
                  <a:lnTo>
                    <a:pt x="102" y="78"/>
                  </a:lnTo>
                  <a:lnTo>
                    <a:pt x="110" y="76"/>
                  </a:lnTo>
                  <a:lnTo>
                    <a:pt x="116" y="74"/>
                  </a:lnTo>
                  <a:lnTo>
                    <a:pt x="116" y="74"/>
                  </a:lnTo>
                  <a:lnTo>
                    <a:pt x="120" y="74"/>
                  </a:lnTo>
                  <a:lnTo>
                    <a:pt x="124" y="72"/>
                  </a:lnTo>
                  <a:lnTo>
                    <a:pt x="126" y="68"/>
                  </a:lnTo>
                  <a:lnTo>
                    <a:pt x="126" y="64"/>
                  </a:lnTo>
                  <a:lnTo>
                    <a:pt x="126" y="64"/>
                  </a:lnTo>
                  <a:lnTo>
                    <a:pt x="126" y="62"/>
                  </a:lnTo>
                  <a:lnTo>
                    <a:pt x="124" y="58"/>
                  </a:lnTo>
                  <a:lnTo>
                    <a:pt x="120" y="56"/>
                  </a:lnTo>
                  <a:lnTo>
                    <a:pt x="116" y="54"/>
                  </a:lnTo>
                  <a:lnTo>
                    <a:pt x="116" y="54"/>
                  </a:lnTo>
                  <a:lnTo>
                    <a:pt x="106" y="56"/>
                  </a:lnTo>
                  <a:lnTo>
                    <a:pt x="94" y="58"/>
                  </a:lnTo>
                  <a:lnTo>
                    <a:pt x="84" y="64"/>
                  </a:lnTo>
                  <a:lnTo>
                    <a:pt x="74" y="70"/>
                  </a:lnTo>
                  <a:lnTo>
                    <a:pt x="66" y="80"/>
                  </a:lnTo>
                  <a:lnTo>
                    <a:pt x="60" y="90"/>
                  </a:lnTo>
                  <a:lnTo>
                    <a:pt x="56" y="104"/>
                  </a:lnTo>
                  <a:lnTo>
                    <a:pt x="54" y="118"/>
                  </a:lnTo>
                  <a:lnTo>
                    <a:pt x="54" y="118"/>
                  </a:lnTo>
                  <a:lnTo>
                    <a:pt x="56" y="122"/>
                  </a:lnTo>
                  <a:lnTo>
                    <a:pt x="58" y="126"/>
                  </a:lnTo>
                  <a:lnTo>
                    <a:pt x="60" y="128"/>
                  </a:lnTo>
                  <a:lnTo>
                    <a:pt x="64" y="128"/>
                  </a:lnTo>
                  <a:lnTo>
                    <a:pt x="64" y="128"/>
                  </a:lnTo>
                  <a:lnTo>
                    <a:pt x="68" y="128"/>
                  </a:lnTo>
                  <a:lnTo>
                    <a:pt x="72" y="126"/>
                  </a:lnTo>
                  <a:lnTo>
                    <a:pt x="74" y="122"/>
                  </a:lnTo>
                  <a:lnTo>
                    <a:pt x="74" y="118"/>
                  </a:lnTo>
                  <a:lnTo>
                    <a:pt x="74" y="1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30" name="Rechteck 29"/>
          <p:cNvSpPr/>
          <p:nvPr/>
        </p:nvSpPr>
        <p:spPr>
          <a:xfrm>
            <a:off x="5263779" y="4080834"/>
            <a:ext cx="259730" cy="1868445"/>
          </a:xfrm>
          <a:prstGeom prst="rect">
            <a:avLst/>
          </a:prstGeom>
          <a:noFill/>
          <a:ln>
            <a:solidFill>
              <a:srgbClr val="02A5DF"/>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1" name="Gerade Verbindung 30"/>
          <p:cNvCxnSpPr>
            <a:stCxn id="30" idx="0"/>
            <a:endCxn id="14" idx="2"/>
          </p:cNvCxnSpPr>
          <p:nvPr/>
        </p:nvCxnSpPr>
        <p:spPr>
          <a:xfrm flipV="1">
            <a:off x="5393644" y="2708920"/>
            <a:ext cx="1062661" cy="1371914"/>
          </a:xfrm>
          <a:prstGeom prst="line">
            <a:avLst/>
          </a:prstGeom>
          <a:ln w="38100">
            <a:solidFill>
              <a:srgbClr val="02A5DF"/>
            </a:solidFill>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32" name="Pfeil nach rechts 31"/>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33" name="Pfeil nach rechts 32"/>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34" name="Pfeil nach rechts 33"/>
          <p:cNvSpPr/>
          <p:nvPr/>
        </p:nvSpPr>
        <p:spPr>
          <a:xfrm>
            <a:off x="4621932" y="11394"/>
            <a:ext cx="1570739"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Auswertung</a:t>
            </a:r>
          </a:p>
        </p:txBody>
      </p:sp>
      <p:sp>
        <p:nvSpPr>
          <p:cNvPr id="35" name="Pfeil nach rechts 34"/>
          <p:cNvSpPr/>
          <p:nvPr/>
        </p:nvSpPr>
        <p:spPr>
          <a:xfrm>
            <a:off x="3322214" y="11394"/>
            <a:ext cx="1393802"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6" name="Pfeil nach rechts 35"/>
          <p:cNvSpPr/>
          <p:nvPr/>
        </p:nvSpPr>
        <p:spPr>
          <a:xfrm>
            <a:off x="1951492" y="10430"/>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37" name="Pfeil nach rechts 36"/>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sp>
        <p:nvSpPr>
          <p:cNvPr id="22" name="Abgerundetes Rechteck 21"/>
          <p:cNvSpPr/>
          <p:nvPr/>
        </p:nvSpPr>
        <p:spPr>
          <a:xfrm>
            <a:off x="406085" y="1252184"/>
            <a:ext cx="3456384" cy="1224136"/>
          </a:xfrm>
          <a:prstGeom prst="roundRect">
            <a:avLst>
              <a:gd name="adj" fmla="val 7718"/>
            </a:avLst>
          </a:prstGeom>
          <a:solidFill>
            <a:srgbClr val="80B7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de-DE" dirty="0">
                <a:solidFill>
                  <a:schemeClr val="tx1">
                    <a:lumMod val="95000"/>
                    <a:lumOff val="5000"/>
                  </a:schemeClr>
                </a:solidFill>
              </a:rPr>
              <a:t>Die </a:t>
            </a:r>
            <a:r>
              <a:rPr lang="de-DE" b="1" dirty="0">
                <a:solidFill>
                  <a:schemeClr val="tx1">
                    <a:lumMod val="95000"/>
                    <a:lumOff val="5000"/>
                  </a:schemeClr>
                </a:solidFill>
              </a:rPr>
              <a:t>Ergebnisse sind die Endwerte </a:t>
            </a:r>
            <a:r>
              <a:rPr lang="de-DE" dirty="0">
                <a:solidFill>
                  <a:schemeClr val="tx1">
                    <a:lumMod val="95000"/>
                    <a:lumOff val="5000"/>
                  </a:schemeClr>
                </a:solidFill>
              </a:rPr>
              <a:t>in µg/l und müssen nicht korrigiert werden.</a:t>
            </a:r>
          </a:p>
        </p:txBody>
      </p:sp>
      <p:grpSp>
        <p:nvGrpSpPr>
          <p:cNvPr id="38" name="Group 6320"/>
          <p:cNvGrpSpPr/>
          <p:nvPr/>
        </p:nvGrpSpPr>
        <p:grpSpPr>
          <a:xfrm>
            <a:off x="149858" y="539564"/>
            <a:ext cx="432000" cy="432000"/>
            <a:chOff x="7867755" y="4690710"/>
            <a:chExt cx="612000" cy="612000"/>
          </a:xfrm>
        </p:grpSpPr>
        <p:sp>
          <p:nvSpPr>
            <p:cNvPr id="39" name="Oval 161"/>
            <p:cNvSpPr/>
            <p:nvPr/>
          </p:nvSpPr>
          <p:spPr bwMode="ltGray">
            <a:xfrm>
              <a:off x="786775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0" name="Freeform 4849"/>
            <p:cNvSpPr>
              <a:spLocks noEditPoints="1"/>
            </p:cNvSpPr>
            <p:nvPr/>
          </p:nvSpPr>
          <p:spPr bwMode="auto">
            <a:xfrm>
              <a:off x="7975966" y="4844837"/>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12" name="Foliennummernplatzhalter 11"/>
          <p:cNvSpPr>
            <a:spLocks noGrp="1"/>
          </p:cNvSpPr>
          <p:nvPr>
            <p:ph type="sldNum" sz="quarter" idx="12"/>
          </p:nvPr>
        </p:nvSpPr>
        <p:spPr/>
        <p:txBody>
          <a:bodyPr/>
          <a:lstStyle/>
          <a:p>
            <a:fld id="{2659F4AC-A489-4D32-A4BF-9838DA534B96}" type="slidenum">
              <a:rPr lang="de-DE" smtClean="0"/>
              <a:t>13</a:t>
            </a:fld>
            <a:endParaRPr lang="de-DE"/>
          </a:p>
        </p:txBody>
      </p:sp>
      <p:sp>
        <p:nvSpPr>
          <p:cNvPr id="15" name="Fußzeilenplatzhalter 14"/>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25656334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4956" y="528340"/>
            <a:ext cx="4968552" cy="523220"/>
          </a:xfrm>
          <a:prstGeom prst="rect">
            <a:avLst/>
          </a:prstGeom>
          <a:noFill/>
        </p:spPr>
        <p:txBody>
          <a:bodyPr wrap="square" rtlCol="0">
            <a:spAutoFit/>
          </a:bodyPr>
          <a:lstStyle/>
          <a:p>
            <a:r>
              <a:rPr lang="de-DE" sz="2800" b="1" dirty="0"/>
              <a:t>Auswertung </a:t>
            </a:r>
            <a:r>
              <a:rPr lang="de-DE" sz="2800" dirty="0"/>
              <a:t>- Export</a:t>
            </a:r>
          </a:p>
        </p:txBody>
      </p:sp>
      <p:pic>
        <p:nvPicPr>
          <p:cNvPr id="3074" name="Picture 2" descr="P:\Projekte\PAL_Digi_2021-2026\Wissensmanagement ICP-MS\Screen results save.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4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27584" y="1484784"/>
            <a:ext cx="7200000" cy="438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P:\Projekte\PAL_Digi_2021-2026\Wissensmanagement ICP-MS\Screen results sav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4" t="20954" r="83424" b="20305"/>
          <a:stretch/>
        </p:blipFill>
        <p:spPr bwMode="auto">
          <a:xfrm>
            <a:off x="944993" y="2406278"/>
            <a:ext cx="1092363" cy="2572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Abgerundetes Rechteck 24"/>
          <p:cNvSpPr/>
          <p:nvPr/>
        </p:nvSpPr>
        <p:spPr>
          <a:xfrm>
            <a:off x="2169539" y="1571654"/>
            <a:ext cx="2546477" cy="1209273"/>
          </a:xfrm>
          <a:prstGeom prst="roundRect">
            <a:avLst/>
          </a:prstGeom>
          <a:solidFill>
            <a:schemeClr val="bg1">
              <a:lumMod val="95000"/>
              <a:alpha val="8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arenR"/>
            </a:pPr>
            <a:r>
              <a:rPr lang="de-DE" dirty="0">
                <a:solidFill>
                  <a:schemeClr val="tx1"/>
                </a:solidFill>
              </a:rPr>
              <a:t>Linksklick markiert Tabelle</a:t>
            </a:r>
          </a:p>
          <a:p>
            <a:pPr marL="342900" indent="-342900">
              <a:buAutoNum type="arabicParenR"/>
            </a:pPr>
            <a:r>
              <a:rPr lang="de-DE" dirty="0">
                <a:solidFill>
                  <a:schemeClr val="tx1"/>
                </a:solidFill>
              </a:rPr>
              <a:t> Rechtsklick: ‚Export‘</a:t>
            </a:r>
          </a:p>
        </p:txBody>
      </p:sp>
      <p:sp>
        <p:nvSpPr>
          <p:cNvPr id="26" name="Rechteck 25"/>
          <p:cNvSpPr/>
          <p:nvPr/>
        </p:nvSpPr>
        <p:spPr>
          <a:xfrm>
            <a:off x="940251" y="2404614"/>
            <a:ext cx="354436" cy="181408"/>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28" name="Gerade Verbindung 27"/>
          <p:cNvCxnSpPr>
            <a:endCxn id="25" idx="1"/>
          </p:cNvCxnSpPr>
          <p:nvPr/>
        </p:nvCxnSpPr>
        <p:spPr>
          <a:xfrm flipV="1">
            <a:off x="1294687" y="2176291"/>
            <a:ext cx="874852" cy="319028"/>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sp>
        <p:nvSpPr>
          <p:cNvPr id="30" name="Abgerundetes Rechteck 29"/>
          <p:cNvSpPr/>
          <p:nvPr/>
        </p:nvSpPr>
        <p:spPr>
          <a:xfrm>
            <a:off x="4860032" y="1574105"/>
            <a:ext cx="2367933" cy="761700"/>
          </a:xfrm>
          <a:prstGeom prst="roundRect">
            <a:avLst/>
          </a:prstGeom>
          <a:solidFill>
            <a:schemeClr val="bg1">
              <a:lumMod val="95000"/>
              <a:alpha val="8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3) Zielordner wählen</a:t>
            </a:r>
          </a:p>
          <a:p>
            <a:r>
              <a:rPr lang="de-DE" dirty="0">
                <a:solidFill>
                  <a:schemeClr val="tx1"/>
                </a:solidFill>
              </a:rPr>
              <a:t>4) „Save“ </a:t>
            </a:r>
          </a:p>
        </p:txBody>
      </p:sp>
      <p:grpSp>
        <p:nvGrpSpPr>
          <p:cNvPr id="8" name="Gruppieren 7"/>
          <p:cNvGrpSpPr/>
          <p:nvPr/>
        </p:nvGrpSpPr>
        <p:grpSpPr>
          <a:xfrm>
            <a:off x="5189071" y="3247343"/>
            <a:ext cx="3179157" cy="2990805"/>
            <a:chOff x="5189071" y="3247343"/>
            <a:chExt cx="3179157" cy="2990805"/>
          </a:xfrm>
        </p:grpSpPr>
        <p:pic>
          <p:nvPicPr>
            <p:cNvPr id="4098" name="Picture 2" descr="P:\Projekte\PAL_Digi_2021-2026\Wissensmanagement ICP-MS\screen ordner.PN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4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189071" y="3247343"/>
              <a:ext cx="3179157" cy="2990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2" descr="P:\Projekte\PAL_Digi_2021-2026\Wissensmanagement ICP-MS\screen ordner.PNG"/>
            <p:cNvPicPr>
              <a:picLocks noChangeAspect="1" noChangeArrowheads="1"/>
            </p:cNvPicPr>
            <p:nvPr/>
          </p:nvPicPr>
          <p:blipFill rotWithShape="1">
            <a:blip r:embed="rId9">
              <a:extLst>
                <a:ext uri="{28A0092B-C50C-407E-A947-70E740481C1C}">
                  <a14:useLocalDpi xmlns:a14="http://schemas.microsoft.com/office/drawing/2010/main" val="0"/>
                </a:ext>
              </a:extLst>
            </a:blip>
            <a:srcRect l="16120" t="60777" r="33123" b="14344"/>
            <a:stretch/>
          </p:blipFill>
          <p:spPr bwMode="auto">
            <a:xfrm>
              <a:off x="5652120" y="4531960"/>
              <a:ext cx="2648257" cy="1221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31" name="Rechteck 30"/>
          <p:cNvSpPr/>
          <p:nvPr/>
        </p:nvSpPr>
        <p:spPr>
          <a:xfrm>
            <a:off x="5652119" y="4531960"/>
            <a:ext cx="2648257" cy="1221140"/>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2" name="Gerade Verbindung 31"/>
          <p:cNvCxnSpPr>
            <a:stCxn id="31" idx="0"/>
            <a:endCxn id="30" idx="2"/>
          </p:cNvCxnSpPr>
          <p:nvPr/>
        </p:nvCxnSpPr>
        <p:spPr>
          <a:xfrm flipH="1" flipV="1">
            <a:off x="6043999" y="2335805"/>
            <a:ext cx="932249" cy="2196155"/>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pic>
        <p:nvPicPr>
          <p:cNvPr id="14" name="Picture 2" descr="P:\Projekte\PAL_Digi_2021-2026\Wissensmanagement ICP-MS\Screen results sav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17" t="65613" r="67096" b="25617"/>
          <a:stretch/>
        </p:blipFill>
        <p:spPr bwMode="auto">
          <a:xfrm>
            <a:off x="2037356" y="4194593"/>
            <a:ext cx="2381003" cy="809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5" name="Picture 2" descr="P:\Projekte\PAL_Digi_2021-2026\Wissensmanagement ICP-MS\screen ordner.PNG"/>
          <p:cNvPicPr>
            <a:picLocks noChangeAspect="1" noChangeArrowheads="1"/>
          </p:cNvPicPr>
          <p:nvPr/>
        </p:nvPicPr>
        <p:blipFill rotWithShape="1">
          <a:blip r:embed="rId9">
            <a:extLst>
              <a:ext uri="{28A0092B-C50C-407E-A947-70E740481C1C}">
                <a14:useLocalDpi xmlns:a14="http://schemas.microsoft.com/office/drawing/2010/main" val="0"/>
              </a:ext>
            </a:extLst>
          </a:blip>
          <a:srcRect l="77781" t="83595" r="-119" b="188"/>
          <a:stretch/>
        </p:blipFill>
        <p:spPr bwMode="auto">
          <a:xfrm>
            <a:off x="7658100" y="5753100"/>
            <a:ext cx="710128" cy="485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Pfeil nach rechts 33"/>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36" name="Pfeil nach rechts 35"/>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37" name="Pfeil nach rechts 36"/>
          <p:cNvSpPr/>
          <p:nvPr/>
        </p:nvSpPr>
        <p:spPr>
          <a:xfrm>
            <a:off x="4621932" y="11394"/>
            <a:ext cx="1570739"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Auswertung</a:t>
            </a:r>
          </a:p>
        </p:txBody>
      </p:sp>
      <p:sp>
        <p:nvSpPr>
          <p:cNvPr id="38" name="Pfeil nach rechts 37"/>
          <p:cNvSpPr/>
          <p:nvPr/>
        </p:nvSpPr>
        <p:spPr>
          <a:xfrm>
            <a:off x="3322214" y="11394"/>
            <a:ext cx="1393802"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9" name="Pfeil nach rechts 38"/>
          <p:cNvSpPr/>
          <p:nvPr/>
        </p:nvSpPr>
        <p:spPr>
          <a:xfrm>
            <a:off x="1951492" y="10430"/>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40" name="Pfeil nach rechts 39"/>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grpSp>
        <p:nvGrpSpPr>
          <p:cNvPr id="27" name="Group 6320"/>
          <p:cNvGrpSpPr/>
          <p:nvPr/>
        </p:nvGrpSpPr>
        <p:grpSpPr>
          <a:xfrm>
            <a:off x="149858" y="539564"/>
            <a:ext cx="432000" cy="432000"/>
            <a:chOff x="7867755" y="4690710"/>
            <a:chExt cx="612000" cy="612000"/>
          </a:xfrm>
        </p:grpSpPr>
        <p:sp>
          <p:nvSpPr>
            <p:cNvPr id="41" name="Oval 161"/>
            <p:cNvSpPr/>
            <p:nvPr/>
          </p:nvSpPr>
          <p:spPr bwMode="ltGray">
            <a:xfrm>
              <a:off x="786775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2" name="Freeform 4849"/>
            <p:cNvSpPr>
              <a:spLocks noEditPoints="1"/>
            </p:cNvSpPr>
            <p:nvPr/>
          </p:nvSpPr>
          <p:spPr bwMode="auto">
            <a:xfrm>
              <a:off x="7975966" y="4844837"/>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4" name="Foliennummernplatzhalter 3"/>
          <p:cNvSpPr>
            <a:spLocks noGrp="1"/>
          </p:cNvSpPr>
          <p:nvPr>
            <p:ph type="sldNum" sz="quarter" idx="12"/>
          </p:nvPr>
        </p:nvSpPr>
        <p:spPr/>
        <p:txBody>
          <a:bodyPr/>
          <a:lstStyle/>
          <a:p>
            <a:fld id="{2659F4AC-A489-4D32-A4BF-9838DA534B96}" type="slidenum">
              <a:rPr lang="de-DE" smtClean="0"/>
              <a:t>14</a:t>
            </a:fld>
            <a:endParaRPr lang="de-DE"/>
          </a:p>
        </p:txBody>
      </p:sp>
      <p:sp>
        <p:nvSpPr>
          <p:cNvPr id="6" name="Fußzeilenplatzhalter 5"/>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4031303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feld 28"/>
          <p:cNvSpPr txBox="1"/>
          <p:nvPr/>
        </p:nvSpPr>
        <p:spPr>
          <a:xfrm>
            <a:off x="554956" y="528340"/>
            <a:ext cx="4968552" cy="523220"/>
          </a:xfrm>
          <a:prstGeom prst="rect">
            <a:avLst/>
          </a:prstGeom>
          <a:noFill/>
        </p:spPr>
        <p:txBody>
          <a:bodyPr wrap="square" rtlCol="0">
            <a:spAutoFit/>
          </a:bodyPr>
          <a:lstStyle/>
          <a:p>
            <a:r>
              <a:rPr lang="de-DE" sz="2800" b="1" dirty="0"/>
              <a:t>Qualitätssicherung</a:t>
            </a:r>
          </a:p>
        </p:txBody>
      </p:sp>
      <p:sp>
        <p:nvSpPr>
          <p:cNvPr id="14" name="Pfeil nach rechts 13"/>
          <p:cNvSpPr/>
          <p:nvPr/>
        </p:nvSpPr>
        <p:spPr>
          <a:xfrm>
            <a:off x="7884369" y="11394"/>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5" name="Pfeil nach rechts 24"/>
          <p:cNvSpPr/>
          <p:nvPr/>
        </p:nvSpPr>
        <p:spPr>
          <a:xfrm>
            <a:off x="6084168" y="11394"/>
            <a:ext cx="2160240"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Qualitätssicherung</a:t>
            </a:r>
          </a:p>
        </p:txBody>
      </p:sp>
      <p:sp>
        <p:nvSpPr>
          <p:cNvPr id="19" name="Pfeil nach rechts 18"/>
          <p:cNvSpPr/>
          <p:nvPr/>
        </p:nvSpPr>
        <p:spPr>
          <a:xfrm>
            <a:off x="4623751" y="11394"/>
            <a:ext cx="1570739"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28" name="Pfeil nach rechts 27"/>
          <p:cNvSpPr/>
          <p:nvPr/>
        </p:nvSpPr>
        <p:spPr>
          <a:xfrm>
            <a:off x="3322214" y="11394"/>
            <a:ext cx="1393802"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0" name="Pfeil nach rechts 29"/>
          <p:cNvSpPr/>
          <p:nvPr/>
        </p:nvSpPr>
        <p:spPr>
          <a:xfrm>
            <a:off x="1951492" y="11394"/>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31" name="Pfeil nach rechts 30"/>
          <p:cNvSpPr/>
          <p:nvPr/>
        </p:nvSpPr>
        <p:spPr>
          <a:xfrm>
            <a:off x="8021" y="11394"/>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sp>
        <p:nvSpPr>
          <p:cNvPr id="34" name="Freeform 4897"/>
          <p:cNvSpPr>
            <a:spLocks noEditPoints="1"/>
          </p:cNvSpPr>
          <p:nvPr/>
        </p:nvSpPr>
        <p:spPr bwMode="auto">
          <a:xfrm>
            <a:off x="8523101" y="101714"/>
            <a:ext cx="172792" cy="223789"/>
          </a:xfrm>
          <a:custGeom>
            <a:avLst/>
            <a:gdLst>
              <a:gd name="T0" fmla="*/ 94 w 240"/>
              <a:gd name="T1" fmla="*/ 388 h 388"/>
              <a:gd name="T2" fmla="*/ 86 w 240"/>
              <a:gd name="T3" fmla="*/ 378 h 388"/>
              <a:gd name="T4" fmla="*/ 96 w 240"/>
              <a:gd name="T5" fmla="*/ 368 h 388"/>
              <a:gd name="T6" fmla="*/ 150 w 240"/>
              <a:gd name="T7" fmla="*/ 372 h 388"/>
              <a:gd name="T8" fmla="*/ 152 w 240"/>
              <a:gd name="T9" fmla="*/ 382 h 388"/>
              <a:gd name="T10" fmla="*/ 144 w 240"/>
              <a:gd name="T11" fmla="*/ 388 h 388"/>
              <a:gd name="T12" fmla="*/ 164 w 240"/>
              <a:gd name="T13" fmla="*/ 340 h 388"/>
              <a:gd name="T14" fmla="*/ 84 w 240"/>
              <a:gd name="T15" fmla="*/ 336 h 388"/>
              <a:gd name="T16" fmla="*/ 74 w 240"/>
              <a:gd name="T17" fmla="*/ 346 h 388"/>
              <a:gd name="T18" fmla="*/ 80 w 240"/>
              <a:gd name="T19" fmla="*/ 356 h 388"/>
              <a:gd name="T20" fmla="*/ 160 w 240"/>
              <a:gd name="T21" fmla="*/ 356 h 388"/>
              <a:gd name="T22" fmla="*/ 166 w 240"/>
              <a:gd name="T23" fmla="*/ 346 h 388"/>
              <a:gd name="T24" fmla="*/ 178 w 240"/>
              <a:gd name="T25" fmla="*/ 268 h 388"/>
              <a:gd name="T26" fmla="*/ 198 w 240"/>
              <a:gd name="T27" fmla="*/ 218 h 388"/>
              <a:gd name="T28" fmla="*/ 230 w 240"/>
              <a:gd name="T29" fmla="*/ 168 h 388"/>
              <a:gd name="T30" fmla="*/ 240 w 240"/>
              <a:gd name="T31" fmla="*/ 122 h 388"/>
              <a:gd name="T32" fmla="*/ 224 w 240"/>
              <a:gd name="T33" fmla="*/ 58 h 388"/>
              <a:gd name="T34" fmla="*/ 184 w 240"/>
              <a:gd name="T35" fmla="*/ 16 h 388"/>
              <a:gd name="T36" fmla="*/ 134 w 240"/>
              <a:gd name="T37" fmla="*/ 0 h 388"/>
              <a:gd name="T38" fmla="*/ 92 w 240"/>
              <a:gd name="T39" fmla="*/ 2 h 388"/>
              <a:gd name="T40" fmla="*/ 46 w 240"/>
              <a:gd name="T41" fmla="*/ 22 h 388"/>
              <a:gd name="T42" fmla="*/ 8 w 240"/>
              <a:gd name="T43" fmla="*/ 78 h 388"/>
              <a:gd name="T44" fmla="*/ 0 w 240"/>
              <a:gd name="T45" fmla="*/ 136 h 388"/>
              <a:gd name="T46" fmla="*/ 20 w 240"/>
              <a:gd name="T47" fmla="*/ 184 h 388"/>
              <a:gd name="T48" fmla="*/ 48 w 240"/>
              <a:gd name="T49" fmla="*/ 228 h 388"/>
              <a:gd name="T50" fmla="*/ 64 w 240"/>
              <a:gd name="T51" fmla="*/ 286 h 388"/>
              <a:gd name="T52" fmla="*/ 70 w 240"/>
              <a:gd name="T53" fmla="*/ 318 h 388"/>
              <a:gd name="T54" fmla="*/ 160 w 240"/>
              <a:gd name="T55" fmla="*/ 322 h 388"/>
              <a:gd name="T56" fmla="*/ 176 w 240"/>
              <a:gd name="T57" fmla="*/ 306 h 388"/>
              <a:gd name="T58" fmla="*/ 46 w 240"/>
              <a:gd name="T59" fmla="*/ 168 h 388"/>
              <a:gd name="T60" fmla="*/ 32 w 240"/>
              <a:gd name="T61" fmla="*/ 122 h 388"/>
              <a:gd name="T62" fmla="*/ 60 w 240"/>
              <a:gd name="T63" fmla="*/ 52 h 388"/>
              <a:gd name="T64" fmla="*/ 120 w 240"/>
              <a:gd name="T65" fmla="*/ 32 h 388"/>
              <a:gd name="T66" fmla="*/ 166 w 240"/>
              <a:gd name="T67" fmla="*/ 42 h 388"/>
              <a:gd name="T68" fmla="*/ 206 w 240"/>
              <a:gd name="T69" fmla="*/ 98 h 388"/>
              <a:gd name="T70" fmla="*/ 202 w 240"/>
              <a:gd name="T71" fmla="*/ 154 h 388"/>
              <a:gd name="T72" fmla="*/ 172 w 240"/>
              <a:gd name="T73" fmla="*/ 198 h 388"/>
              <a:gd name="T74" fmla="*/ 146 w 240"/>
              <a:gd name="T75" fmla="*/ 270 h 388"/>
              <a:gd name="T76" fmla="*/ 94 w 240"/>
              <a:gd name="T77" fmla="*/ 270 h 388"/>
              <a:gd name="T78" fmla="*/ 68 w 240"/>
              <a:gd name="T79" fmla="*/ 198 h 388"/>
              <a:gd name="T80" fmla="*/ 74 w 240"/>
              <a:gd name="T81" fmla="*/ 118 h 388"/>
              <a:gd name="T82" fmla="*/ 88 w 240"/>
              <a:gd name="T83" fmla="*/ 84 h 388"/>
              <a:gd name="T84" fmla="*/ 116 w 240"/>
              <a:gd name="T85" fmla="*/ 74 h 388"/>
              <a:gd name="T86" fmla="*/ 126 w 240"/>
              <a:gd name="T87" fmla="*/ 68 h 388"/>
              <a:gd name="T88" fmla="*/ 124 w 240"/>
              <a:gd name="T89" fmla="*/ 58 h 388"/>
              <a:gd name="T90" fmla="*/ 106 w 240"/>
              <a:gd name="T91" fmla="*/ 56 h 388"/>
              <a:gd name="T92" fmla="*/ 66 w 240"/>
              <a:gd name="T93" fmla="*/ 80 h 388"/>
              <a:gd name="T94" fmla="*/ 54 w 240"/>
              <a:gd name="T95" fmla="*/ 118 h 388"/>
              <a:gd name="T96" fmla="*/ 64 w 240"/>
              <a:gd name="T97" fmla="*/ 128 h 388"/>
              <a:gd name="T98" fmla="*/ 74 w 240"/>
              <a:gd name="T99" fmla="*/ 1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388">
                <a:moveTo>
                  <a:pt x="144" y="388"/>
                </a:moveTo>
                <a:lnTo>
                  <a:pt x="96" y="388"/>
                </a:lnTo>
                <a:lnTo>
                  <a:pt x="96" y="388"/>
                </a:lnTo>
                <a:lnTo>
                  <a:pt x="94" y="388"/>
                </a:lnTo>
                <a:lnTo>
                  <a:pt x="90" y="386"/>
                </a:lnTo>
                <a:lnTo>
                  <a:pt x="88" y="382"/>
                </a:lnTo>
                <a:lnTo>
                  <a:pt x="86" y="378"/>
                </a:lnTo>
                <a:lnTo>
                  <a:pt x="86" y="378"/>
                </a:lnTo>
                <a:lnTo>
                  <a:pt x="88" y="374"/>
                </a:lnTo>
                <a:lnTo>
                  <a:pt x="90" y="372"/>
                </a:lnTo>
                <a:lnTo>
                  <a:pt x="94" y="370"/>
                </a:lnTo>
                <a:lnTo>
                  <a:pt x="96" y="368"/>
                </a:lnTo>
                <a:lnTo>
                  <a:pt x="144" y="368"/>
                </a:lnTo>
                <a:lnTo>
                  <a:pt x="144" y="368"/>
                </a:lnTo>
                <a:lnTo>
                  <a:pt x="146" y="370"/>
                </a:lnTo>
                <a:lnTo>
                  <a:pt x="150" y="372"/>
                </a:lnTo>
                <a:lnTo>
                  <a:pt x="152" y="374"/>
                </a:lnTo>
                <a:lnTo>
                  <a:pt x="154" y="378"/>
                </a:lnTo>
                <a:lnTo>
                  <a:pt x="154" y="378"/>
                </a:lnTo>
                <a:lnTo>
                  <a:pt x="152" y="382"/>
                </a:lnTo>
                <a:lnTo>
                  <a:pt x="150" y="386"/>
                </a:lnTo>
                <a:lnTo>
                  <a:pt x="146" y="388"/>
                </a:lnTo>
                <a:lnTo>
                  <a:pt x="144" y="388"/>
                </a:lnTo>
                <a:lnTo>
                  <a:pt x="144" y="388"/>
                </a:lnTo>
                <a:close/>
                <a:moveTo>
                  <a:pt x="166" y="346"/>
                </a:moveTo>
                <a:lnTo>
                  <a:pt x="166" y="346"/>
                </a:lnTo>
                <a:lnTo>
                  <a:pt x="166" y="344"/>
                </a:lnTo>
                <a:lnTo>
                  <a:pt x="164" y="340"/>
                </a:lnTo>
                <a:lnTo>
                  <a:pt x="160" y="338"/>
                </a:lnTo>
                <a:lnTo>
                  <a:pt x="156" y="336"/>
                </a:lnTo>
                <a:lnTo>
                  <a:pt x="84" y="336"/>
                </a:lnTo>
                <a:lnTo>
                  <a:pt x="84" y="336"/>
                </a:lnTo>
                <a:lnTo>
                  <a:pt x="80" y="338"/>
                </a:lnTo>
                <a:lnTo>
                  <a:pt x="76" y="340"/>
                </a:lnTo>
                <a:lnTo>
                  <a:pt x="74" y="344"/>
                </a:lnTo>
                <a:lnTo>
                  <a:pt x="74" y="346"/>
                </a:lnTo>
                <a:lnTo>
                  <a:pt x="74" y="346"/>
                </a:lnTo>
                <a:lnTo>
                  <a:pt x="74" y="350"/>
                </a:lnTo>
                <a:lnTo>
                  <a:pt x="76" y="354"/>
                </a:lnTo>
                <a:lnTo>
                  <a:pt x="80" y="356"/>
                </a:lnTo>
                <a:lnTo>
                  <a:pt x="84" y="356"/>
                </a:lnTo>
                <a:lnTo>
                  <a:pt x="156" y="356"/>
                </a:lnTo>
                <a:lnTo>
                  <a:pt x="156" y="356"/>
                </a:lnTo>
                <a:lnTo>
                  <a:pt x="160" y="356"/>
                </a:lnTo>
                <a:lnTo>
                  <a:pt x="164" y="354"/>
                </a:lnTo>
                <a:lnTo>
                  <a:pt x="166" y="350"/>
                </a:lnTo>
                <a:lnTo>
                  <a:pt x="166" y="346"/>
                </a:lnTo>
                <a:lnTo>
                  <a:pt x="166" y="346"/>
                </a:lnTo>
                <a:close/>
                <a:moveTo>
                  <a:pt x="176" y="306"/>
                </a:moveTo>
                <a:lnTo>
                  <a:pt x="176" y="306"/>
                </a:lnTo>
                <a:lnTo>
                  <a:pt x="176" y="286"/>
                </a:lnTo>
                <a:lnTo>
                  <a:pt x="178" y="268"/>
                </a:lnTo>
                <a:lnTo>
                  <a:pt x="182" y="252"/>
                </a:lnTo>
                <a:lnTo>
                  <a:pt x="186" y="240"/>
                </a:lnTo>
                <a:lnTo>
                  <a:pt x="192" y="228"/>
                </a:lnTo>
                <a:lnTo>
                  <a:pt x="198" y="218"/>
                </a:lnTo>
                <a:lnTo>
                  <a:pt x="210" y="200"/>
                </a:lnTo>
                <a:lnTo>
                  <a:pt x="210" y="200"/>
                </a:lnTo>
                <a:lnTo>
                  <a:pt x="220" y="184"/>
                </a:lnTo>
                <a:lnTo>
                  <a:pt x="230" y="168"/>
                </a:lnTo>
                <a:lnTo>
                  <a:pt x="234" y="158"/>
                </a:lnTo>
                <a:lnTo>
                  <a:pt x="238" y="148"/>
                </a:lnTo>
                <a:lnTo>
                  <a:pt x="240" y="136"/>
                </a:lnTo>
                <a:lnTo>
                  <a:pt x="240" y="122"/>
                </a:lnTo>
                <a:lnTo>
                  <a:pt x="240" y="122"/>
                </a:lnTo>
                <a:lnTo>
                  <a:pt x="238" y="100"/>
                </a:lnTo>
                <a:lnTo>
                  <a:pt x="232" y="78"/>
                </a:lnTo>
                <a:lnTo>
                  <a:pt x="224" y="58"/>
                </a:lnTo>
                <a:lnTo>
                  <a:pt x="210" y="38"/>
                </a:lnTo>
                <a:lnTo>
                  <a:pt x="202" y="30"/>
                </a:lnTo>
                <a:lnTo>
                  <a:pt x="194" y="22"/>
                </a:lnTo>
                <a:lnTo>
                  <a:pt x="184" y="16"/>
                </a:lnTo>
                <a:lnTo>
                  <a:pt x="174" y="10"/>
                </a:lnTo>
                <a:lnTo>
                  <a:pt x="162" y="6"/>
                </a:lnTo>
                <a:lnTo>
                  <a:pt x="148" y="2"/>
                </a:lnTo>
                <a:lnTo>
                  <a:pt x="134" y="0"/>
                </a:lnTo>
                <a:lnTo>
                  <a:pt x="120" y="0"/>
                </a:lnTo>
                <a:lnTo>
                  <a:pt x="120" y="0"/>
                </a:lnTo>
                <a:lnTo>
                  <a:pt x="106" y="0"/>
                </a:lnTo>
                <a:lnTo>
                  <a:pt x="92" y="2"/>
                </a:lnTo>
                <a:lnTo>
                  <a:pt x="78" y="6"/>
                </a:lnTo>
                <a:lnTo>
                  <a:pt x="66" y="10"/>
                </a:lnTo>
                <a:lnTo>
                  <a:pt x="56" y="16"/>
                </a:lnTo>
                <a:lnTo>
                  <a:pt x="46" y="22"/>
                </a:lnTo>
                <a:lnTo>
                  <a:pt x="38" y="30"/>
                </a:lnTo>
                <a:lnTo>
                  <a:pt x="30" y="38"/>
                </a:lnTo>
                <a:lnTo>
                  <a:pt x="16" y="58"/>
                </a:lnTo>
                <a:lnTo>
                  <a:pt x="8" y="78"/>
                </a:lnTo>
                <a:lnTo>
                  <a:pt x="2" y="100"/>
                </a:lnTo>
                <a:lnTo>
                  <a:pt x="0" y="122"/>
                </a:lnTo>
                <a:lnTo>
                  <a:pt x="0" y="122"/>
                </a:lnTo>
                <a:lnTo>
                  <a:pt x="0" y="136"/>
                </a:lnTo>
                <a:lnTo>
                  <a:pt x="2" y="148"/>
                </a:lnTo>
                <a:lnTo>
                  <a:pt x="6" y="158"/>
                </a:lnTo>
                <a:lnTo>
                  <a:pt x="10" y="168"/>
                </a:lnTo>
                <a:lnTo>
                  <a:pt x="20" y="184"/>
                </a:lnTo>
                <a:lnTo>
                  <a:pt x="30" y="200"/>
                </a:lnTo>
                <a:lnTo>
                  <a:pt x="30" y="200"/>
                </a:lnTo>
                <a:lnTo>
                  <a:pt x="42" y="218"/>
                </a:lnTo>
                <a:lnTo>
                  <a:pt x="48" y="228"/>
                </a:lnTo>
                <a:lnTo>
                  <a:pt x="54" y="240"/>
                </a:lnTo>
                <a:lnTo>
                  <a:pt x="58" y="252"/>
                </a:lnTo>
                <a:lnTo>
                  <a:pt x="62" y="268"/>
                </a:lnTo>
                <a:lnTo>
                  <a:pt x="64" y="286"/>
                </a:lnTo>
                <a:lnTo>
                  <a:pt x="64" y="306"/>
                </a:lnTo>
                <a:lnTo>
                  <a:pt x="64" y="306"/>
                </a:lnTo>
                <a:lnTo>
                  <a:pt x="66" y="312"/>
                </a:lnTo>
                <a:lnTo>
                  <a:pt x="70" y="318"/>
                </a:lnTo>
                <a:lnTo>
                  <a:pt x="74" y="322"/>
                </a:lnTo>
                <a:lnTo>
                  <a:pt x="80" y="322"/>
                </a:lnTo>
                <a:lnTo>
                  <a:pt x="160" y="322"/>
                </a:lnTo>
                <a:lnTo>
                  <a:pt x="160" y="322"/>
                </a:lnTo>
                <a:lnTo>
                  <a:pt x="166" y="322"/>
                </a:lnTo>
                <a:lnTo>
                  <a:pt x="170" y="318"/>
                </a:lnTo>
                <a:lnTo>
                  <a:pt x="174" y="312"/>
                </a:lnTo>
                <a:lnTo>
                  <a:pt x="176" y="306"/>
                </a:lnTo>
                <a:lnTo>
                  <a:pt x="176" y="306"/>
                </a:lnTo>
                <a:close/>
                <a:moveTo>
                  <a:pt x="56" y="180"/>
                </a:moveTo>
                <a:lnTo>
                  <a:pt x="56" y="180"/>
                </a:lnTo>
                <a:lnTo>
                  <a:pt x="46" y="168"/>
                </a:lnTo>
                <a:lnTo>
                  <a:pt x="38" y="154"/>
                </a:lnTo>
                <a:lnTo>
                  <a:pt x="34" y="140"/>
                </a:lnTo>
                <a:lnTo>
                  <a:pt x="32" y="122"/>
                </a:lnTo>
                <a:lnTo>
                  <a:pt x="32" y="122"/>
                </a:lnTo>
                <a:lnTo>
                  <a:pt x="34" y="98"/>
                </a:lnTo>
                <a:lnTo>
                  <a:pt x="40" y="80"/>
                </a:lnTo>
                <a:lnTo>
                  <a:pt x="50" y="64"/>
                </a:lnTo>
                <a:lnTo>
                  <a:pt x="60" y="52"/>
                </a:lnTo>
                <a:lnTo>
                  <a:pt x="74" y="42"/>
                </a:lnTo>
                <a:lnTo>
                  <a:pt x="90" y="36"/>
                </a:lnTo>
                <a:lnTo>
                  <a:pt x="104" y="32"/>
                </a:lnTo>
                <a:lnTo>
                  <a:pt x="120" y="32"/>
                </a:lnTo>
                <a:lnTo>
                  <a:pt x="120" y="32"/>
                </a:lnTo>
                <a:lnTo>
                  <a:pt x="136" y="32"/>
                </a:lnTo>
                <a:lnTo>
                  <a:pt x="150" y="36"/>
                </a:lnTo>
                <a:lnTo>
                  <a:pt x="166" y="42"/>
                </a:lnTo>
                <a:lnTo>
                  <a:pt x="180" y="52"/>
                </a:lnTo>
                <a:lnTo>
                  <a:pt x="190" y="64"/>
                </a:lnTo>
                <a:lnTo>
                  <a:pt x="200" y="80"/>
                </a:lnTo>
                <a:lnTo>
                  <a:pt x="206" y="98"/>
                </a:lnTo>
                <a:lnTo>
                  <a:pt x="208" y="122"/>
                </a:lnTo>
                <a:lnTo>
                  <a:pt x="208" y="122"/>
                </a:lnTo>
                <a:lnTo>
                  <a:pt x="206" y="140"/>
                </a:lnTo>
                <a:lnTo>
                  <a:pt x="202" y="154"/>
                </a:lnTo>
                <a:lnTo>
                  <a:pt x="194" y="168"/>
                </a:lnTo>
                <a:lnTo>
                  <a:pt x="184" y="180"/>
                </a:lnTo>
                <a:lnTo>
                  <a:pt x="184" y="180"/>
                </a:lnTo>
                <a:lnTo>
                  <a:pt x="172" y="198"/>
                </a:lnTo>
                <a:lnTo>
                  <a:pt x="158" y="222"/>
                </a:lnTo>
                <a:lnTo>
                  <a:pt x="154" y="236"/>
                </a:lnTo>
                <a:lnTo>
                  <a:pt x="148" y="252"/>
                </a:lnTo>
                <a:lnTo>
                  <a:pt x="146" y="270"/>
                </a:lnTo>
                <a:lnTo>
                  <a:pt x="144" y="290"/>
                </a:lnTo>
                <a:lnTo>
                  <a:pt x="96" y="290"/>
                </a:lnTo>
                <a:lnTo>
                  <a:pt x="96" y="290"/>
                </a:lnTo>
                <a:lnTo>
                  <a:pt x="94" y="270"/>
                </a:lnTo>
                <a:lnTo>
                  <a:pt x="92" y="252"/>
                </a:lnTo>
                <a:lnTo>
                  <a:pt x="86" y="236"/>
                </a:lnTo>
                <a:lnTo>
                  <a:pt x="82" y="222"/>
                </a:lnTo>
                <a:lnTo>
                  <a:pt x="68" y="198"/>
                </a:lnTo>
                <a:lnTo>
                  <a:pt x="56" y="180"/>
                </a:lnTo>
                <a:lnTo>
                  <a:pt x="56" y="180"/>
                </a:lnTo>
                <a:close/>
                <a:moveTo>
                  <a:pt x="74" y="118"/>
                </a:moveTo>
                <a:lnTo>
                  <a:pt x="74" y="118"/>
                </a:lnTo>
                <a:lnTo>
                  <a:pt x="76" y="108"/>
                </a:lnTo>
                <a:lnTo>
                  <a:pt x="78" y="98"/>
                </a:lnTo>
                <a:lnTo>
                  <a:pt x="82" y="90"/>
                </a:lnTo>
                <a:lnTo>
                  <a:pt x="88" y="84"/>
                </a:lnTo>
                <a:lnTo>
                  <a:pt x="94" y="80"/>
                </a:lnTo>
                <a:lnTo>
                  <a:pt x="102" y="78"/>
                </a:lnTo>
                <a:lnTo>
                  <a:pt x="110" y="76"/>
                </a:lnTo>
                <a:lnTo>
                  <a:pt x="116" y="74"/>
                </a:lnTo>
                <a:lnTo>
                  <a:pt x="116" y="74"/>
                </a:lnTo>
                <a:lnTo>
                  <a:pt x="120" y="74"/>
                </a:lnTo>
                <a:lnTo>
                  <a:pt x="124" y="72"/>
                </a:lnTo>
                <a:lnTo>
                  <a:pt x="126" y="68"/>
                </a:lnTo>
                <a:lnTo>
                  <a:pt x="126" y="64"/>
                </a:lnTo>
                <a:lnTo>
                  <a:pt x="126" y="64"/>
                </a:lnTo>
                <a:lnTo>
                  <a:pt x="126" y="62"/>
                </a:lnTo>
                <a:lnTo>
                  <a:pt x="124" y="58"/>
                </a:lnTo>
                <a:lnTo>
                  <a:pt x="120" y="56"/>
                </a:lnTo>
                <a:lnTo>
                  <a:pt x="116" y="54"/>
                </a:lnTo>
                <a:lnTo>
                  <a:pt x="116" y="54"/>
                </a:lnTo>
                <a:lnTo>
                  <a:pt x="106" y="56"/>
                </a:lnTo>
                <a:lnTo>
                  <a:pt x="94" y="58"/>
                </a:lnTo>
                <a:lnTo>
                  <a:pt x="84" y="64"/>
                </a:lnTo>
                <a:lnTo>
                  <a:pt x="74" y="70"/>
                </a:lnTo>
                <a:lnTo>
                  <a:pt x="66" y="80"/>
                </a:lnTo>
                <a:lnTo>
                  <a:pt x="60" y="90"/>
                </a:lnTo>
                <a:lnTo>
                  <a:pt x="56" y="104"/>
                </a:lnTo>
                <a:lnTo>
                  <a:pt x="54" y="118"/>
                </a:lnTo>
                <a:lnTo>
                  <a:pt x="54" y="118"/>
                </a:lnTo>
                <a:lnTo>
                  <a:pt x="56" y="122"/>
                </a:lnTo>
                <a:lnTo>
                  <a:pt x="58" y="126"/>
                </a:lnTo>
                <a:lnTo>
                  <a:pt x="60" y="128"/>
                </a:lnTo>
                <a:lnTo>
                  <a:pt x="64" y="128"/>
                </a:lnTo>
                <a:lnTo>
                  <a:pt x="64" y="128"/>
                </a:lnTo>
                <a:lnTo>
                  <a:pt x="68" y="128"/>
                </a:lnTo>
                <a:lnTo>
                  <a:pt x="72" y="126"/>
                </a:lnTo>
                <a:lnTo>
                  <a:pt x="74" y="122"/>
                </a:lnTo>
                <a:lnTo>
                  <a:pt x="74" y="118"/>
                </a:lnTo>
                <a:lnTo>
                  <a:pt x="74" y="1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15" name="Group 104"/>
          <p:cNvGrpSpPr/>
          <p:nvPr/>
        </p:nvGrpSpPr>
        <p:grpSpPr>
          <a:xfrm>
            <a:off x="160210" y="619560"/>
            <a:ext cx="432000" cy="432000"/>
            <a:chOff x="9322641" y="2258092"/>
            <a:chExt cx="612000" cy="612000"/>
          </a:xfrm>
        </p:grpSpPr>
        <p:sp>
          <p:nvSpPr>
            <p:cNvPr id="16" name="Oval 338"/>
            <p:cNvSpPr/>
            <p:nvPr/>
          </p:nvSpPr>
          <p:spPr bwMode="ltGray">
            <a:xfrm>
              <a:off x="9322641"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17" name="Freeform 4959"/>
            <p:cNvSpPr>
              <a:spLocks noEditPoints="1"/>
            </p:cNvSpPr>
            <p:nvPr/>
          </p:nvSpPr>
          <p:spPr bwMode="auto">
            <a:xfrm>
              <a:off x="9411821" y="2426874"/>
              <a:ext cx="433640" cy="337276"/>
            </a:xfrm>
            <a:custGeom>
              <a:avLst/>
              <a:gdLst>
                <a:gd name="T0" fmla="*/ 348 w 360"/>
                <a:gd name="T1" fmla="*/ 0 h 280"/>
                <a:gd name="T2" fmla="*/ 8 w 360"/>
                <a:gd name="T3" fmla="*/ 0 h 280"/>
                <a:gd name="T4" fmla="*/ 0 w 360"/>
                <a:gd name="T5" fmla="*/ 8 h 280"/>
                <a:gd name="T6" fmla="*/ 8 w 360"/>
                <a:gd name="T7" fmla="*/ 242 h 280"/>
                <a:gd name="T8" fmla="*/ 180 w 360"/>
                <a:gd name="T9" fmla="*/ 280 h 280"/>
                <a:gd name="T10" fmla="*/ 358 w 360"/>
                <a:gd name="T11" fmla="*/ 238 h 280"/>
                <a:gd name="T12" fmla="*/ 360 w 360"/>
                <a:gd name="T13" fmla="*/ 4 h 280"/>
                <a:gd name="T14" fmla="*/ 20 w 360"/>
                <a:gd name="T15" fmla="*/ 224 h 280"/>
                <a:gd name="T16" fmla="*/ 200 w 360"/>
                <a:gd name="T17" fmla="*/ 54 h 280"/>
                <a:gd name="T18" fmla="*/ 334 w 360"/>
                <a:gd name="T19" fmla="*/ 26 h 280"/>
                <a:gd name="T20" fmla="*/ 338 w 360"/>
                <a:gd name="T21" fmla="*/ 36 h 280"/>
                <a:gd name="T22" fmla="*/ 204 w 360"/>
                <a:gd name="T23" fmla="*/ 72 h 280"/>
                <a:gd name="T24" fmla="*/ 196 w 360"/>
                <a:gd name="T25" fmla="*/ 72 h 280"/>
                <a:gd name="T26" fmla="*/ 194 w 360"/>
                <a:gd name="T27" fmla="*/ 58 h 280"/>
                <a:gd name="T28" fmla="*/ 200 w 360"/>
                <a:gd name="T29" fmla="*/ 90 h 280"/>
                <a:gd name="T30" fmla="*/ 270 w 360"/>
                <a:gd name="T31" fmla="*/ 76 h 280"/>
                <a:gd name="T32" fmla="*/ 274 w 360"/>
                <a:gd name="T33" fmla="*/ 86 h 280"/>
                <a:gd name="T34" fmla="*/ 204 w 360"/>
                <a:gd name="T35" fmla="*/ 108 h 280"/>
                <a:gd name="T36" fmla="*/ 196 w 360"/>
                <a:gd name="T37" fmla="*/ 106 h 280"/>
                <a:gd name="T38" fmla="*/ 194 w 360"/>
                <a:gd name="T39" fmla="*/ 94 h 280"/>
                <a:gd name="T40" fmla="*/ 340 w 360"/>
                <a:gd name="T41" fmla="*/ 168 h 280"/>
                <a:gd name="T42" fmla="*/ 336 w 360"/>
                <a:gd name="T43" fmla="*/ 174 h 280"/>
                <a:gd name="T44" fmla="*/ 326 w 360"/>
                <a:gd name="T45" fmla="*/ 172 h 280"/>
                <a:gd name="T46" fmla="*/ 284 w 360"/>
                <a:gd name="T47" fmla="*/ 192 h 280"/>
                <a:gd name="T48" fmla="*/ 210 w 360"/>
                <a:gd name="T49" fmla="*/ 242 h 280"/>
                <a:gd name="T50" fmla="*/ 196 w 360"/>
                <a:gd name="T51" fmla="*/ 246 h 280"/>
                <a:gd name="T52" fmla="*/ 192 w 360"/>
                <a:gd name="T53" fmla="*/ 236 h 280"/>
                <a:gd name="T54" fmla="*/ 234 w 360"/>
                <a:gd name="T55" fmla="*/ 156 h 280"/>
                <a:gd name="T56" fmla="*/ 280 w 360"/>
                <a:gd name="T57" fmla="*/ 170 h 280"/>
                <a:gd name="T58" fmla="*/ 290 w 360"/>
                <a:gd name="T59" fmla="*/ 134 h 280"/>
                <a:gd name="T60" fmla="*/ 298 w 360"/>
                <a:gd name="T61" fmla="*/ 124 h 280"/>
                <a:gd name="T62" fmla="*/ 336 w 360"/>
                <a:gd name="T63" fmla="*/ 124 h 280"/>
                <a:gd name="T64" fmla="*/ 340 w 360"/>
                <a:gd name="T65" fmla="*/ 168 h 280"/>
                <a:gd name="T66" fmla="*/ 46 w 360"/>
                <a:gd name="T67" fmla="*/ 68 h 280"/>
                <a:gd name="T68" fmla="*/ 38 w 360"/>
                <a:gd name="T69" fmla="*/ 60 h 280"/>
                <a:gd name="T70" fmla="*/ 42 w 360"/>
                <a:gd name="T71" fmla="*/ 50 h 280"/>
                <a:gd name="T72" fmla="*/ 140 w 360"/>
                <a:gd name="T73" fmla="*/ 68 h 280"/>
                <a:gd name="T74" fmla="*/ 148 w 360"/>
                <a:gd name="T75" fmla="*/ 80 h 280"/>
                <a:gd name="T76" fmla="*/ 138 w 360"/>
                <a:gd name="T77" fmla="*/ 88 h 280"/>
                <a:gd name="T78" fmla="*/ 70 w 360"/>
                <a:gd name="T79" fmla="*/ 126 h 280"/>
                <a:gd name="T80" fmla="*/ 44 w 360"/>
                <a:gd name="T81" fmla="*/ 142 h 280"/>
                <a:gd name="T82" fmla="*/ 38 w 360"/>
                <a:gd name="T83" fmla="*/ 168 h 280"/>
                <a:gd name="T84" fmla="*/ 50 w 360"/>
                <a:gd name="T85" fmla="*/ 202 h 280"/>
                <a:gd name="T86" fmla="*/ 78 w 360"/>
                <a:gd name="T87" fmla="*/ 218 h 280"/>
                <a:gd name="T88" fmla="*/ 98 w 360"/>
                <a:gd name="T89" fmla="*/ 212 h 280"/>
                <a:gd name="T90" fmla="*/ 116 w 360"/>
                <a:gd name="T91" fmla="*/ 186 h 280"/>
                <a:gd name="T92" fmla="*/ 128 w 360"/>
                <a:gd name="T93" fmla="*/ 166 h 280"/>
                <a:gd name="T94" fmla="*/ 116 w 360"/>
                <a:gd name="T95" fmla="*/ 132 h 280"/>
                <a:gd name="T96" fmla="*/ 88 w 360"/>
                <a:gd name="T97"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8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23" name="Group 87"/>
          <p:cNvGrpSpPr>
            <a:grpSpLocks/>
          </p:cNvGrpSpPr>
          <p:nvPr/>
        </p:nvGrpSpPr>
        <p:grpSpPr bwMode="auto">
          <a:xfrm>
            <a:off x="939909" y="1268759"/>
            <a:ext cx="6666078" cy="4678873"/>
            <a:chOff x="172" y="1144"/>
            <a:chExt cx="3337" cy="2166"/>
          </a:xfrm>
          <a:solidFill>
            <a:srgbClr val="80B726"/>
          </a:solidFill>
        </p:grpSpPr>
        <p:sp>
          <p:nvSpPr>
            <p:cNvPr id="26" name="Rectangle 41"/>
            <p:cNvSpPr>
              <a:spLocks noChangeAspect="1" noChangeArrowheads="1"/>
            </p:cNvSpPr>
            <p:nvPr/>
          </p:nvSpPr>
          <p:spPr bwMode="auto">
            <a:xfrm>
              <a:off x="182" y="1159"/>
              <a:ext cx="3318" cy="2136"/>
            </a:xfrm>
            <a:prstGeom prst="rect">
              <a:avLst/>
            </a:prstGeom>
            <a:grpFill/>
            <a:ln w="19050">
              <a:solidFill>
                <a:schemeClr val="bg1"/>
              </a:solidFill>
              <a:miter lim="800000"/>
              <a:headEnd/>
              <a:tailEnd/>
            </a:ln>
          </p:spPr>
          <p:txBody>
            <a:bodyPr wrap="none"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42"/>
            <p:cNvSpPr>
              <a:spLocks noChangeAspect="1"/>
            </p:cNvSpPr>
            <p:nvPr/>
          </p:nvSpPr>
          <p:spPr bwMode="auto">
            <a:xfrm>
              <a:off x="172" y="1144"/>
              <a:ext cx="1431" cy="1371"/>
            </a:xfrm>
            <a:custGeom>
              <a:avLst/>
              <a:gdLst>
                <a:gd name="T0" fmla="*/ 0 w 1694"/>
                <a:gd name="T1" fmla="*/ 740 h 1658"/>
                <a:gd name="T2" fmla="*/ 32 w 1694"/>
                <a:gd name="T3" fmla="*/ 738 h 1658"/>
                <a:gd name="T4" fmla="*/ 68 w 1694"/>
                <a:gd name="T5" fmla="*/ 734 h 1658"/>
                <a:gd name="T6" fmla="*/ 182 w 1694"/>
                <a:gd name="T7" fmla="*/ 707 h 1658"/>
                <a:gd name="T8" fmla="*/ 231 w 1694"/>
                <a:gd name="T9" fmla="*/ 698 h 1658"/>
                <a:gd name="T10" fmla="*/ 249 w 1694"/>
                <a:gd name="T11" fmla="*/ 697 h 1658"/>
                <a:gd name="T12" fmla="*/ 265 w 1694"/>
                <a:gd name="T13" fmla="*/ 701 h 1658"/>
                <a:gd name="T14" fmla="*/ 274 w 1694"/>
                <a:gd name="T15" fmla="*/ 727 h 1658"/>
                <a:gd name="T16" fmla="*/ 255 w 1694"/>
                <a:gd name="T17" fmla="*/ 772 h 1658"/>
                <a:gd name="T18" fmla="*/ 249 w 1694"/>
                <a:gd name="T19" fmla="*/ 792 h 1658"/>
                <a:gd name="T20" fmla="*/ 247 w 1694"/>
                <a:gd name="T21" fmla="*/ 815 h 1658"/>
                <a:gd name="T22" fmla="*/ 254 w 1694"/>
                <a:gd name="T23" fmla="*/ 848 h 1658"/>
                <a:gd name="T24" fmla="*/ 269 w 1694"/>
                <a:gd name="T25" fmla="*/ 877 h 1658"/>
                <a:gd name="T26" fmla="*/ 292 w 1694"/>
                <a:gd name="T27" fmla="*/ 901 h 1658"/>
                <a:gd name="T28" fmla="*/ 323 w 1694"/>
                <a:gd name="T29" fmla="*/ 920 h 1658"/>
                <a:gd name="T30" fmla="*/ 344 w 1694"/>
                <a:gd name="T31" fmla="*/ 929 h 1658"/>
                <a:gd name="T32" fmla="*/ 380 w 1694"/>
                <a:gd name="T33" fmla="*/ 935 h 1658"/>
                <a:gd name="T34" fmla="*/ 416 w 1694"/>
                <a:gd name="T35" fmla="*/ 937 h 1658"/>
                <a:gd name="T36" fmla="*/ 453 w 1694"/>
                <a:gd name="T37" fmla="*/ 930 h 1658"/>
                <a:gd name="T38" fmla="*/ 486 w 1694"/>
                <a:gd name="T39" fmla="*/ 917 h 1658"/>
                <a:gd name="T40" fmla="*/ 514 w 1694"/>
                <a:gd name="T41" fmla="*/ 896 h 1658"/>
                <a:gd name="T42" fmla="*/ 538 w 1694"/>
                <a:gd name="T43" fmla="*/ 871 h 1658"/>
                <a:gd name="T44" fmla="*/ 550 w 1694"/>
                <a:gd name="T45" fmla="*/ 843 h 1658"/>
                <a:gd name="T46" fmla="*/ 558 w 1694"/>
                <a:gd name="T47" fmla="*/ 821 h 1658"/>
                <a:gd name="T48" fmla="*/ 558 w 1694"/>
                <a:gd name="T49" fmla="*/ 804 h 1658"/>
                <a:gd name="T50" fmla="*/ 553 w 1694"/>
                <a:gd name="T51" fmla="*/ 772 h 1658"/>
                <a:gd name="T52" fmla="*/ 540 w 1694"/>
                <a:gd name="T53" fmla="*/ 750 h 1658"/>
                <a:gd name="T54" fmla="*/ 526 w 1694"/>
                <a:gd name="T55" fmla="*/ 724 h 1658"/>
                <a:gd name="T56" fmla="*/ 540 w 1694"/>
                <a:gd name="T57" fmla="*/ 697 h 1658"/>
                <a:gd name="T58" fmla="*/ 563 w 1694"/>
                <a:gd name="T59" fmla="*/ 694 h 1658"/>
                <a:gd name="T60" fmla="*/ 600 w 1694"/>
                <a:gd name="T61" fmla="*/ 697 h 1658"/>
                <a:gd name="T62" fmla="*/ 664 w 1694"/>
                <a:gd name="T63" fmla="*/ 715 h 1658"/>
                <a:gd name="T64" fmla="*/ 732 w 1694"/>
                <a:gd name="T65" fmla="*/ 733 h 1658"/>
                <a:gd name="T66" fmla="*/ 766 w 1694"/>
                <a:gd name="T67" fmla="*/ 738 h 1658"/>
                <a:gd name="T68" fmla="*/ 802 w 1694"/>
                <a:gd name="T69" fmla="*/ 723 h 1658"/>
                <a:gd name="T70" fmla="*/ 797 w 1694"/>
                <a:gd name="T71" fmla="*/ 666 h 1658"/>
                <a:gd name="T72" fmla="*/ 773 w 1694"/>
                <a:gd name="T73" fmla="*/ 555 h 1658"/>
                <a:gd name="T74" fmla="*/ 765 w 1694"/>
                <a:gd name="T75" fmla="*/ 513 h 1658"/>
                <a:gd name="T76" fmla="*/ 769 w 1694"/>
                <a:gd name="T77" fmla="*/ 488 h 1658"/>
                <a:gd name="T78" fmla="*/ 807 w 1694"/>
                <a:gd name="T79" fmla="*/ 486 h 1658"/>
                <a:gd name="T80" fmla="*/ 850 w 1694"/>
                <a:gd name="T81" fmla="*/ 501 h 1658"/>
                <a:gd name="T82" fmla="*/ 887 w 1694"/>
                <a:gd name="T83" fmla="*/ 508 h 1658"/>
                <a:gd name="T84" fmla="*/ 920 w 1694"/>
                <a:gd name="T85" fmla="*/ 508 h 1658"/>
                <a:gd name="T86" fmla="*/ 949 w 1694"/>
                <a:gd name="T87" fmla="*/ 499 h 1658"/>
                <a:gd name="T88" fmla="*/ 970 w 1694"/>
                <a:gd name="T89" fmla="*/ 486 h 1658"/>
                <a:gd name="T90" fmla="*/ 995 w 1694"/>
                <a:gd name="T91" fmla="*/ 462 h 1658"/>
                <a:gd name="T92" fmla="*/ 1009 w 1694"/>
                <a:gd name="T93" fmla="*/ 432 h 1658"/>
                <a:gd name="T94" fmla="*/ 1018 w 1694"/>
                <a:gd name="T95" fmla="*/ 398 h 1658"/>
                <a:gd name="T96" fmla="*/ 1020 w 1694"/>
                <a:gd name="T97" fmla="*/ 370 h 1658"/>
                <a:gd name="T98" fmla="*/ 1014 w 1694"/>
                <a:gd name="T99" fmla="*/ 324 h 1658"/>
                <a:gd name="T100" fmla="*/ 1004 w 1694"/>
                <a:gd name="T101" fmla="*/ 299 h 1658"/>
                <a:gd name="T102" fmla="*/ 993 w 1694"/>
                <a:gd name="T103" fmla="*/ 275 h 1658"/>
                <a:gd name="T104" fmla="*/ 971 w 1694"/>
                <a:gd name="T105" fmla="*/ 247 h 1658"/>
                <a:gd name="T106" fmla="*/ 950 w 1694"/>
                <a:gd name="T107" fmla="*/ 234 h 1658"/>
                <a:gd name="T108" fmla="*/ 927 w 1694"/>
                <a:gd name="T109" fmla="*/ 223 h 1658"/>
                <a:gd name="T110" fmla="*/ 900 w 1694"/>
                <a:gd name="T111" fmla="*/ 220 h 1658"/>
                <a:gd name="T112" fmla="*/ 872 w 1694"/>
                <a:gd name="T113" fmla="*/ 223 h 1658"/>
                <a:gd name="T114" fmla="*/ 840 w 1694"/>
                <a:gd name="T115" fmla="*/ 236 h 1658"/>
                <a:gd name="T116" fmla="*/ 805 w 1694"/>
                <a:gd name="T117" fmla="*/ 256 h 1658"/>
                <a:gd name="T118" fmla="*/ 775 w 1694"/>
                <a:gd name="T119" fmla="*/ 221 h 1658"/>
                <a:gd name="T120" fmla="*/ 794 w 1694"/>
                <a:gd name="T121" fmla="*/ 118 h 1658"/>
                <a:gd name="T122" fmla="*/ 803 w 1694"/>
                <a:gd name="T123" fmla="*/ 57 h 1658"/>
                <a:gd name="T124" fmla="*/ 802 w 1694"/>
                <a:gd name="T125" fmla="*/ 14 h 16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4"/>
                <a:gd name="T190" fmla="*/ 0 h 1658"/>
                <a:gd name="T191" fmla="*/ 1694 w 1694"/>
                <a:gd name="T192" fmla="*/ 1658 h 16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4" h="1658">
                  <a:moveTo>
                    <a:pt x="1329" y="0"/>
                  </a:moveTo>
                  <a:lnTo>
                    <a:pt x="0" y="0"/>
                  </a:lnTo>
                  <a:lnTo>
                    <a:pt x="0" y="1308"/>
                  </a:lnTo>
                  <a:lnTo>
                    <a:pt x="12" y="1308"/>
                  </a:lnTo>
                  <a:lnTo>
                    <a:pt x="25" y="1308"/>
                  </a:lnTo>
                  <a:lnTo>
                    <a:pt x="53" y="1305"/>
                  </a:lnTo>
                  <a:lnTo>
                    <a:pt x="68" y="1305"/>
                  </a:lnTo>
                  <a:lnTo>
                    <a:pt x="81" y="1303"/>
                  </a:lnTo>
                  <a:lnTo>
                    <a:pt x="113" y="1299"/>
                  </a:lnTo>
                  <a:lnTo>
                    <a:pt x="175" y="1284"/>
                  </a:lnTo>
                  <a:lnTo>
                    <a:pt x="239" y="1267"/>
                  </a:lnTo>
                  <a:lnTo>
                    <a:pt x="301" y="1250"/>
                  </a:lnTo>
                  <a:lnTo>
                    <a:pt x="329" y="1243"/>
                  </a:lnTo>
                  <a:lnTo>
                    <a:pt x="357" y="1237"/>
                  </a:lnTo>
                  <a:lnTo>
                    <a:pt x="383" y="1235"/>
                  </a:lnTo>
                  <a:lnTo>
                    <a:pt x="393" y="1233"/>
                  </a:lnTo>
                  <a:lnTo>
                    <a:pt x="402" y="1233"/>
                  </a:lnTo>
                  <a:lnTo>
                    <a:pt x="413" y="1233"/>
                  </a:lnTo>
                  <a:lnTo>
                    <a:pt x="423" y="1235"/>
                  </a:lnTo>
                  <a:lnTo>
                    <a:pt x="432" y="1235"/>
                  </a:lnTo>
                  <a:lnTo>
                    <a:pt x="440" y="1239"/>
                  </a:lnTo>
                  <a:lnTo>
                    <a:pt x="458" y="1260"/>
                  </a:lnTo>
                  <a:lnTo>
                    <a:pt x="455" y="1273"/>
                  </a:lnTo>
                  <a:lnTo>
                    <a:pt x="453" y="1286"/>
                  </a:lnTo>
                  <a:lnTo>
                    <a:pt x="447" y="1308"/>
                  </a:lnTo>
                  <a:lnTo>
                    <a:pt x="428" y="1353"/>
                  </a:lnTo>
                  <a:lnTo>
                    <a:pt x="423" y="1365"/>
                  </a:lnTo>
                  <a:lnTo>
                    <a:pt x="419" y="1376"/>
                  </a:lnTo>
                  <a:lnTo>
                    <a:pt x="417" y="1389"/>
                  </a:lnTo>
                  <a:lnTo>
                    <a:pt x="413" y="1402"/>
                  </a:lnTo>
                  <a:lnTo>
                    <a:pt x="410" y="1415"/>
                  </a:lnTo>
                  <a:lnTo>
                    <a:pt x="410" y="1427"/>
                  </a:lnTo>
                  <a:lnTo>
                    <a:pt x="410" y="1442"/>
                  </a:lnTo>
                  <a:lnTo>
                    <a:pt x="413" y="1460"/>
                  </a:lnTo>
                  <a:lnTo>
                    <a:pt x="415" y="1479"/>
                  </a:lnTo>
                  <a:lnTo>
                    <a:pt x="421" y="1500"/>
                  </a:lnTo>
                  <a:lnTo>
                    <a:pt x="428" y="1517"/>
                  </a:lnTo>
                  <a:lnTo>
                    <a:pt x="436" y="1537"/>
                  </a:lnTo>
                  <a:lnTo>
                    <a:pt x="447" y="1552"/>
                  </a:lnTo>
                  <a:lnTo>
                    <a:pt x="460" y="1567"/>
                  </a:lnTo>
                  <a:lnTo>
                    <a:pt x="473" y="1582"/>
                  </a:lnTo>
                  <a:lnTo>
                    <a:pt x="485" y="1594"/>
                  </a:lnTo>
                  <a:lnTo>
                    <a:pt x="502" y="1605"/>
                  </a:lnTo>
                  <a:lnTo>
                    <a:pt x="517" y="1616"/>
                  </a:lnTo>
                  <a:lnTo>
                    <a:pt x="535" y="1627"/>
                  </a:lnTo>
                  <a:lnTo>
                    <a:pt x="545" y="1631"/>
                  </a:lnTo>
                  <a:lnTo>
                    <a:pt x="554" y="1635"/>
                  </a:lnTo>
                  <a:lnTo>
                    <a:pt x="571" y="1642"/>
                  </a:lnTo>
                  <a:lnTo>
                    <a:pt x="590" y="1646"/>
                  </a:lnTo>
                  <a:lnTo>
                    <a:pt x="612" y="1650"/>
                  </a:lnTo>
                  <a:lnTo>
                    <a:pt x="631" y="1654"/>
                  </a:lnTo>
                  <a:lnTo>
                    <a:pt x="650" y="1657"/>
                  </a:lnTo>
                  <a:lnTo>
                    <a:pt x="672" y="1657"/>
                  </a:lnTo>
                  <a:lnTo>
                    <a:pt x="691" y="1657"/>
                  </a:lnTo>
                  <a:lnTo>
                    <a:pt x="712" y="1654"/>
                  </a:lnTo>
                  <a:lnTo>
                    <a:pt x="731" y="1650"/>
                  </a:lnTo>
                  <a:lnTo>
                    <a:pt x="751" y="1646"/>
                  </a:lnTo>
                  <a:lnTo>
                    <a:pt x="770" y="1639"/>
                  </a:lnTo>
                  <a:lnTo>
                    <a:pt x="787" y="1631"/>
                  </a:lnTo>
                  <a:lnTo>
                    <a:pt x="806" y="1622"/>
                  </a:lnTo>
                  <a:lnTo>
                    <a:pt x="824" y="1612"/>
                  </a:lnTo>
                  <a:lnTo>
                    <a:pt x="839" y="1601"/>
                  </a:lnTo>
                  <a:lnTo>
                    <a:pt x="853" y="1586"/>
                  </a:lnTo>
                  <a:lnTo>
                    <a:pt x="868" y="1571"/>
                  </a:lnTo>
                  <a:lnTo>
                    <a:pt x="881" y="1556"/>
                  </a:lnTo>
                  <a:lnTo>
                    <a:pt x="892" y="1539"/>
                  </a:lnTo>
                  <a:lnTo>
                    <a:pt x="896" y="1528"/>
                  </a:lnTo>
                  <a:lnTo>
                    <a:pt x="903" y="1519"/>
                  </a:lnTo>
                  <a:lnTo>
                    <a:pt x="913" y="1490"/>
                  </a:lnTo>
                  <a:lnTo>
                    <a:pt x="918" y="1477"/>
                  </a:lnTo>
                  <a:lnTo>
                    <a:pt x="922" y="1464"/>
                  </a:lnTo>
                  <a:lnTo>
                    <a:pt x="924" y="1453"/>
                  </a:lnTo>
                  <a:lnTo>
                    <a:pt x="926" y="1440"/>
                  </a:lnTo>
                  <a:lnTo>
                    <a:pt x="926" y="1430"/>
                  </a:lnTo>
                  <a:lnTo>
                    <a:pt x="926" y="1421"/>
                  </a:lnTo>
                  <a:lnTo>
                    <a:pt x="924" y="1402"/>
                  </a:lnTo>
                  <a:lnTo>
                    <a:pt x="922" y="1385"/>
                  </a:lnTo>
                  <a:lnTo>
                    <a:pt x="918" y="1367"/>
                  </a:lnTo>
                  <a:lnTo>
                    <a:pt x="911" y="1353"/>
                  </a:lnTo>
                  <a:lnTo>
                    <a:pt x="903" y="1340"/>
                  </a:lnTo>
                  <a:lnTo>
                    <a:pt x="896" y="1327"/>
                  </a:lnTo>
                  <a:lnTo>
                    <a:pt x="883" y="1305"/>
                  </a:lnTo>
                  <a:lnTo>
                    <a:pt x="877" y="1293"/>
                  </a:lnTo>
                  <a:lnTo>
                    <a:pt x="873" y="1280"/>
                  </a:lnTo>
                  <a:lnTo>
                    <a:pt x="873" y="1267"/>
                  </a:lnTo>
                  <a:lnTo>
                    <a:pt x="873" y="1254"/>
                  </a:lnTo>
                  <a:lnTo>
                    <a:pt x="896" y="1233"/>
                  </a:lnTo>
                  <a:lnTo>
                    <a:pt x="907" y="1230"/>
                  </a:lnTo>
                  <a:lnTo>
                    <a:pt x="920" y="1228"/>
                  </a:lnTo>
                  <a:lnTo>
                    <a:pt x="933" y="1228"/>
                  </a:lnTo>
                  <a:lnTo>
                    <a:pt x="943" y="1228"/>
                  </a:lnTo>
                  <a:lnTo>
                    <a:pt x="969" y="1230"/>
                  </a:lnTo>
                  <a:lnTo>
                    <a:pt x="995" y="1233"/>
                  </a:lnTo>
                  <a:lnTo>
                    <a:pt x="1020" y="1239"/>
                  </a:lnTo>
                  <a:lnTo>
                    <a:pt x="1046" y="1248"/>
                  </a:lnTo>
                  <a:lnTo>
                    <a:pt x="1102" y="1265"/>
                  </a:lnTo>
                  <a:lnTo>
                    <a:pt x="1157" y="1282"/>
                  </a:lnTo>
                  <a:lnTo>
                    <a:pt x="1183" y="1290"/>
                  </a:lnTo>
                  <a:lnTo>
                    <a:pt x="1213" y="1297"/>
                  </a:lnTo>
                  <a:lnTo>
                    <a:pt x="1241" y="1303"/>
                  </a:lnTo>
                  <a:lnTo>
                    <a:pt x="1256" y="1305"/>
                  </a:lnTo>
                  <a:lnTo>
                    <a:pt x="1271" y="1305"/>
                  </a:lnTo>
                  <a:lnTo>
                    <a:pt x="1299" y="1308"/>
                  </a:lnTo>
                  <a:lnTo>
                    <a:pt x="1329" y="1305"/>
                  </a:lnTo>
                  <a:lnTo>
                    <a:pt x="1331" y="1278"/>
                  </a:lnTo>
                  <a:lnTo>
                    <a:pt x="1329" y="1245"/>
                  </a:lnTo>
                  <a:lnTo>
                    <a:pt x="1327" y="1213"/>
                  </a:lnTo>
                  <a:lnTo>
                    <a:pt x="1322" y="1179"/>
                  </a:lnTo>
                  <a:lnTo>
                    <a:pt x="1309" y="1111"/>
                  </a:lnTo>
                  <a:lnTo>
                    <a:pt x="1294" y="1044"/>
                  </a:lnTo>
                  <a:lnTo>
                    <a:pt x="1282" y="982"/>
                  </a:lnTo>
                  <a:lnTo>
                    <a:pt x="1275" y="954"/>
                  </a:lnTo>
                  <a:lnTo>
                    <a:pt x="1271" y="929"/>
                  </a:lnTo>
                  <a:lnTo>
                    <a:pt x="1269" y="907"/>
                  </a:lnTo>
                  <a:lnTo>
                    <a:pt x="1271" y="886"/>
                  </a:lnTo>
                  <a:lnTo>
                    <a:pt x="1273" y="871"/>
                  </a:lnTo>
                  <a:lnTo>
                    <a:pt x="1275" y="864"/>
                  </a:lnTo>
                  <a:lnTo>
                    <a:pt x="1279" y="858"/>
                  </a:lnTo>
                  <a:lnTo>
                    <a:pt x="1314" y="847"/>
                  </a:lnTo>
                  <a:lnTo>
                    <a:pt x="1339" y="860"/>
                  </a:lnTo>
                  <a:lnTo>
                    <a:pt x="1363" y="871"/>
                  </a:lnTo>
                  <a:lnTo>
                    <a:pt x="1386" y="879"/>
                  </a:lnTo>
                  <a:lnTo>
                    <a:pt x="1410" y="886"/>
                  </a:lnTo>
                  <a:lnTo>
                    <a:pt x="1431" y="892"/>
                  </a:lnTo>
                  <a:lnTo>
                    <a:pt x="1451" y="897"/>
                  </a:lnTo>
                  <a:lnTo>
                    <a:pt x="1472" y="899"/>
                  </a:lnTo>
                  <a:lnTo>
                    <a:pt x="1491" y="899"/>
                  </a:lnTo>
                  <a:lnTo>
                    <a:pt x="1508" y="899"/>
                  </a:lnTo>
                  <a:lnTo>
                    <a:pt x="1526" y="897"/>
                  </a:lnTo>
                  <a:lnTo>
                    <a:pt x="1543" y="892"/>
                  </a:lnTo>
                  <a:lnTo>
                    <a:pt x="1558" y="888"/>
                  </a:lnTo>
                  <a:lnTo>
                    <a:pt x="1573" y="884"/>
                  </a:lnTo>
                  <a:lnTo>
                    <a:pt x="1585" y="877"/>
                  </a:lnTo>
                  <a:lnTo>
                    <a:pt x="1598" y="869"/>
                  </a:lnTo>
                  <a:lnTo>
                    <a:pt x="1609" y="860"/>
                  </a:lnTo>
                  <a:lnTo>
                    <a:pt x="1622" y="852"/>
                  </a:lnTo>
                  <a:lnTo>
                    <a:pt x="1630" y="841"/>
                  </a:lnTo>
                  <a:lnTo>
                    <a:pt x="1650" y="817"/>
                  </a:lnTo>
                  <a:lnTo>
                    <a:pt x="1656" y="804"/>
                  </a:lnTo>
                  <a:lnTo>
                    <a:pt x="1665" y="792"/>
                  </a:lnTo>
                  <a:lnTo>
                    <a:pt x="1675" y="764"/>
                  </a:lnTo>
                  <a:lnTo>
                    <a:pt x="1684" y="734"/>
                  </a:lnTo>
                  <a:lnTo>
                    <a:pt x="1686" y="719"/>
                  </a:lnTo>
                  <a:lnTo>
                    <a:pt x="1688" y="704"/>
                  </a:lnTo>
                  <a:lnTo>
                    <a:pt x="1690" y="687"/>
                  </a:lnTo>
                  <a:lnTo>
                    <a:pt x="1693" y="672"/>
                  </a:lnTo>
                  <a:lnTo>
                    <a:pt x="1693" y="655"/>
                  </a:lnTo>
                  <a:lnTo>
                    <a:pt x="1690" y="637"/>
                  </a:lnTo>
                  <a:lnTo>
                    <a:pt x="1688" y="605"/>
                  </a:lnTo>
                  <a:lnTo>
                    <a:pt x="1682" y="573"/>
                  </a:lnTo>
                  <a:lnTo>
                    <a:pt x="1678" y="558"/>
                  </a:lnTo>
                  <a:lnTo>
                    <a:pt x="1673" y="543"/>
                  </a:lnTo>
                  <a:lnTo>
                    <a:pt x="1667" y="528"/>
                  </a:lnTo>
                  <a:lnTo>
                    <a:pt x="1660" y="513"/>
                  </a:lnTo>
                  <a:lnTo>
                    <a:pt x="1654" y="498"/>
                  </a:lnTo>
                  <a:lnTo>
                    <a:pt x="1648" y="485"/>
                  </a:lnTo>
                  <a:lnTo>
                    <a:pt x="1630" y="462"/>
                  </a:lnTo>
                  <a:lnTo>
                    <a:pt x="1620" y="449"/>
                  </a:lnTo>
                  <a:lnTo>
                    <a:pt x="1611" y="438"/>
                  </a:lnTo>
                  <a:lnTo>
                    <a:pt x="1600" y="430"/>
                  </a:lnTo>
                  <a:lnTo>
                    <a:pt x="1590" y="421"/>
                  </a:lnTo>
                  <a:lnTo>
                    <a:pt x="1577" y="413"/>
                  </a:lnTo>
                  <a:lnTo>
                    <a:pt x="1564" y="406"/>
                  </a:lnTo>
                  <a:lnTo>
                    <a:pt x="1551" y="400"/>
                  </a:lnTo>
                  <a:lnTo>
                    <a:pt x="1538" y="396"/>
                  </a:lnTo>
                  <a:lnTo>
                    <a:pt x="1523" y="393"/>
                  </a:lnTo>
                  <a:lnTo>
                    <a:pt x="1508" y="391"/>
                  </a:lnTo>
                  <a:lnTo>
                    <a:pt x="1493" y="389"/>
                  </a:lnTo>
                  <a:lnTo>
                    <a:pt x="1478" y="391"/>
                  </a:lnTo>
                  <a:lnTo>
                    <a:pt x="1461" y="393"/>
                  </a:lnTo>
                  <a:lnTo>
                    <a:pt x="1446" y="396"/>
                  </a:lnTo>
                  <a:lnTo>
                    <a:pt x="1429" y="402"/>
                  </a:lnTo>
                  <a:lnTo>
                    <a:pt x="1410" y="408"/>
                  </a:lnTo>
                  <a:lnTo>
                    <a:pt x="1393" y="417"/>
                  </a:lnTo>
                  <a:lnTo>
                    <a:pt x="1374" y="428"/>
                  </a:lnTo>
                  <a:lnTo>
                    <a:pt x="1354" y="438"/>
                  </a:lnTo>
                  <a:lnTo>
                    <a:pt x="1335" y="453"/>
                  </a:lnTo>
                  <a:lnTo>
                    <a:pt x="1301" y="445"/>
                  </a:lnTo>
                  <a:lnTo>
                    <a:pt x="1282" y="417"/>
                  </a:lnTo>
                  <a:lnTo>
                    <a:pt x="1284" y="391"/>
                  </a:lnTo>
                  <a:lnTo>
                    <a:pt x="1288" y="366"/>
                  </a:lnTo>
                  <a:lnTo>
                    <a:pt x="1299" y="314"/>
                  </a:lnTo>
                  <a:lnTo>
                    <a:pt x="1318" y="209"/>
                  </a:lnTo>
                  <a:lnTo>
                    <a:pt x="1327" y="156"/>
                  </a:lnTo>
                  <a:lnTo>
                    <a:pt x="1331" y="128"/>
                  </a:lnTo>
                  <a:lnTo>
                    <a:pt x="1333" y="102"/>
                  </a:lnTo>
                  <a:lnTo>
                    <a:pt x="1333" y="77"/>
                  </a:lnTo>
                  <a:lnTo>
                    <a:pt x="1333" y="49"/>
                  </a:lnTo>
                  <a:lnTo>
                    <a:pt x="1331" y="25"/>
                  </a:lnTo>
                  <a:lnTo>
                    <a:pt x="1329" y="0"/>
                  </a:lnTo>
                </a:path>
              </a:pathLst>
            </a:custGeom>
            <a:grpFill/>
            <a:ln w="19050" cap="rnd" cmpd="sng">
              <a:solidFill>
                <a:schemeClr val="bg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Freeform 43"/>
            <p:cNvSpPr>
              <a:spLocks noChangeAspect="1"/>
            </p:cNvSpPr>
            <p:nvPr/>
          </p:nvSpPr>
          <p:spPr bwMode="auto">
            <a:xfrm>
              <a:off x="1242" y="1144"/>
              <a:ext cx="1467" cy="1376"/>
            </a:xfrm>
            <a:custGeom>
              <a:avLst/>
              <a:gdLst>
                <a:gd name="T0" fmla="*/ 833 w 1737"/>
                <a:gd name="T1" fmla="*/ 45 h 1664"/>
                <a:gd name="T2" fmla="*/ 804 w 1737"/>
                <a:gd name="T3" fmla="*/ 208 h 1664"/>
                <a:gd name="T4" fmla="*/ 845 w 1737"/>
                <a:gd name="T5" fmla="*/ 248 h 1664"/>
                <a:gd name="T6" fmla="*/ 898 w 1737"/>
                <a:gd name="T7" fmla="*/ 223 h 1664"/>
                <a:gd name="T8" fmla="*/ 945 w 1737"/>
                <a:gd name="T9" fmla="*/ 223 h 1664"/>
                <a:gd name="T10" fmla="*/ 984 w 1737"/>
                <a:gd name="T11" fmla="*/ 239 h 1664"/>
                <a:gd name="T12" fmla="*/ 1013 w 1737"/>
                <a:gd name="T13" fmla="*/ 267 h 1664"/>
                <a:gd name="T14" fmla="*/ 1040 w 1737"/>
                <a:gd name="T15" fmla="*/ 325 h 1664"/>
                <a:gd name="T16" fmla="*/ 1046 w 1737"/>
                <a:gd name="T17" fmla="*/ 380 h 1664"/>
                <a:gd name="T18" fmla="*/ 1036 w 1737"/>
                <a:gd name="T19" fmla="*/ 432 h 1664"/>
                <a:gd name="T20" fmla="*/ 1014 w 1737"/>
                <a:gd name="T21" fmla="*/ 469 h 1664"/>
                <a:gd name="T22" fmla="*/ 982 w 1737"/>
                <a:gd name="T23" fmla="*/ 496 h 1664"/>
                <a:gd name="T24" fmla="*/ 936 w 1737"/>
                <a:gd name="T25" fmla="*/ 509 h 1664"/>
                <a:gd name="T26" fmla="*/ 877 w 1737"/>
                <a:gd name="T27" fmla="*/ 501 h 1664"/>
                <a:gd name="T28" fmla="*/ 798 w 1737"/>
                <a:gd name="T29" fmla="*/ 485 h 1664"/>
                <a:gd name="T30" fmla="*/ 792 w 1737"/>
                <a:gd name="T31" fmla="*/ 512 h 1664"/>
                <a:gd name="T32" fmla="*/ 816 w 1737"/>
                <a:gd name="T33" fmla="*/ 626 h 1664"/>
                <a:gd name="T34" fmla="*/ 830 w 1737"/>
                <a:gd name="T35" fmla="*/ 721 h 1664"/>
                <a:gd name="T36" fmla="*/ 760 w 1737"/>
                <a:gd name="T37" fmla="*/ 738 h 1664"/>
                <a:gd name="T38" fmla="*/ 629 w 1737"/>
                <a:gd name="T39" fmla="*/ 705 h 1664"/>
                <a:gd name="T40" fmla="*/ 556 w 1737"/>
                <a:gd name="T41" fmla="*/ 714 h 1664"/>
                <a:gd name="T42" fmla="*/ 570 w 1737"/>
                <a:gd name="T43" fmla="*/ 758 h 1664"/>
                <a:gd name="T44" fmla="*/ 583 w 1737"/>
                <a:gd name="T45" fmla="*/ 819 h 1664"/>
                <a:gd name="T46" fmla="*/ 576 w 1737"/>
                <a:gd name="T47" fmla="*/ 854 h 1664"/>
                <a:gd name="T48" fmla="*/ 560 w 1737"/>
                <a:gd name="T49" fmla="*/ 882 h 1664"/>
                <a:gd name="T50" fmla="*/ 525 w 1737"/>
                <a:gd name="T51" fmla="*/ 915 h 1664"/>
                <a:gd name="T52" fmla="*/ 464 w 1737"/>
                <a:gd name="T53" fmla="*/ 938 h 1664"/>
                <a:gd name="T54" fmla="*/ 401 w 1737"/>
                <a:gd name="T55" fmla="*/ 938 h 1664"/>
                <a:gd name="T56" fmla="*/ 343 w 1737"/>
                <a:gd name="T57" fmla="*/ 916 h 1664"/>
                <a:gd name="T58" fmla="*/ 310 w 1737"/>
                <a:gd name="T59" fmla="*/ 891 h 1664"/>
                <a:gd name="T60" fmla="*/ 283 w 1737"/>
                <a:gd name="T61" fmla="*/ 849 h 1664"/>
                <a:gd name="T62" fmla="*/ 276 w 1737"/>
                <a:gd name="T63" fmla="*/ 810 h 1664"/>
                <a:gd name="T64" fmla="*/ 287 w 1737"/>
                <a:gd name="T65" fmla="*/ 761 h 1664"/>
                <a:gd name="T66" fmla="*/ 278 w 1737"/>
                <a:gd name="T67" fmla="*/ 694 h 1664"/>
                <a:gd name="T68" fmla="*/ 189 w 1737"/>
                <a:gd name="T69" fmla="*/ 714 h 1664"/>
                <a:gd name="T70" fmla="*/ 109 w 1737"/>
                <a:gd name="T71" fmla="*/ 735 h 1664"/>
                <a:gd name="T72" fmla="*/ 46 w 1737"/>
                <a:gd name="T73" fmla="*/ 739 h 1664"/>
                <a:gd name="T74" fmla="*/ 32 w 1737"/>
                <a:gd name="T75" fmla="*/ 665 h 1664"/>
                <a:gd name="T76" fmla="*/ 2 w 1737"/>
                <a:gd name="T77" fmla="*/ 526 h 1664"/>
                <a:gd name="T78" fmla="*/ 6 w 1737"/>
                <a:gd name="T79" fmla="*/ 485 h 1664"/>
                <a:gd name="T80" fmla="*/ 85 w 1737"/>
                <a:gd name="T81" fmla="*/ 501 h 1664"/>
                <a:gd name="T82" fmla="*/ 144 w 1737"/>
                <a:gd name="T83" fmla="*/ 509 h 1664"/>
                <a:gd name="T84" fmla="*/ 190 w 1737"/>
                <a:gd name="T85" fmla="*/ 496 h 1664"/>
                <a:gd name="T86" fmla="*/ 230 w 1737"/>
                <a:gd name="T87" fmla="*/ 462 h 1664"/>
                <a:gd name="T88" fmla="*/ 251 w 1737"/>
                <a:gd name="T89" fmla="*/ 407 h 1664"/>
                <a:gd name="T90" fmla="*/ 254 w 1737"/>
                <a:gd name="T91" fmla="*/ 361 h 1664"/>
                <a:gd name="T92" fmla="*/ 240 w 1737"/>
                <a:gd name="T93" fmla="*/ 299 h 1664"/>
                <a:gd name="T94" fmla="*/ 211 w 1737"/>
                <a:gd name="T95" fmla="*/ 255 h 1664"/>
                <a:gd name="T96" fmla="*/ 177 w 1737"/>
                <a:gd name="T97" fmla="*/ 231 h 1664"/>
                <a:gd name="T98" fmla="*/ 135 w 1737"/>
                <a:gd name="T99" fmla="*/ 221 h 1664"/>
                <a:gd name="T100" fmla="*/ 85 w 1737"/>
                <a:gd name="T101" fmla="*/ 232 h 1664"/>
                <a:gd name="T102" fmla="*/ 19 w 1737"/>
                <a:gd name="T103" fmla="*/ 251 h 1664"/>
                <a:gd name="T104" fmla="*/ 23 w 1737"/>
                <a:gd name="T105" fmla="*/ 148 h 1664"/>
                <a:gd name="T106" fmla="*/ 39 w 1737"/>
                <a:gd name="T107" fmla="*/ 44 h 16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37"/>
                <a:gd name="T163" fmla="*/ 0 h 1664"/>
                <a:gd name="T164" fmla="*/ 1737 w 1737"/>
                <a:gd name="T165" fmla="*/ 1664 h 16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37" h="1664">
                  <a:moveTo>
                    <a:pt x="62" y="0"/>
                  </a:moveTo>
                  <a:lnTo>
                    <a:pt x="1382" y="0"/>
                  </a:lnTo>
                  <a:lnTo>
                    <a:pt x="1382" y="25"/>
                  </a:lnTo>
                  <a:lnTo>
                    <a:pt x="1382" y="51"/>
                  </a:lnTo>
                  <a:lnTo>
                    <a:pt x="1382" y="79"/>
                  </a:lnTo>
                  <a:lnTo>
                    <a:pt x="1380" y="105"/>
                  </a:lnTo>
                  <a:lnTo>
                    <a:pt x="1372" y="158"/>
                  </a:lnTo>
                  <a:lnTo>
                    <a:pt x="1363" y="210"/>
                  </a:lnTo>
                  <a:lnTo>
                    <a:pt x="1344" y="315"/>
                  </a:lnTo>
                  <a:lnTo>
                    <a:pt x="1335" y="366"/>
                  </a:lnTo>
                  <a:lnTo>
                    <a:pt x="1331" y="392"/>
                  </a:lnTo>
                  <a:lnTo>
                    <a:pt x="1329" y="417"/>
                  </a:lnTo>
                  <a:lnTo>
                    <a:pt x="1346" y="445"/>
                  </a:lnTo>
                  <a:lnTo>
                    <a:pt x="1380" y="454"/>
                  </a:lnTo>
                  <a:lnTo>
                    <a:pt x="1402" y="439"/>
                  </a:lnTo>
                  <a:lnTo>
                    <a:pt x="1421" y="428"/>
                  </a:lnTo>
                  <a:lnTo>
                    <a:pt x="1438" y="417"/>
                  </a:lnTo>
                  <a:lnTo>
                    <a:pt x="1457" y="409"/>
                  </a:lnTo>
                  <a:lnTo>
                    <a:pt x="1474" y="402"/>
                  </a:lnTo>
                  <a:lnTo>
                    <a:pt x="1491" y="396"/>
                  </a:lnTo>
                  <a:lnTo>
                    <a:pt x="1506" y="394"/>
                  </a:lnTo>
                  <a:lnTo>
                    <a:pt x="1524" y="392"/>
                  </a:lnTo>
                  <a:lnTo>
                    <a:pt x="1539" y="390"/>
                  </a:lnTo>
                  <a:lnTo>
                    <a:pt x="1554" y="392"/>
                  </a:lnTo>
                  <a:lnTo>
                    <a:pt x="1569" y="394"/>
                  </a:lnTo>
                  <a:lnTo>
                    <a:pt x="1584" y="396"/>
                  </a:lnTo>
                  <a:lnTo>
                    <a:pt x="1596" y="400"/>
                  </a:lnTo>
                  <a:lnTo>
                    <a:pt x="1609" y="407"/>
                  </a:lnTo>
                  <a:lnTo>
                    <a:pt x="1622" y="413"/>
                  </a:lnTo>
                  <a:lnTo>
                    <a:pt x="1633" y="422"/>
                  </a:lnTo>
                  <a:lnTo>
                    <a:pt x="1643" y="430"/>
                  </a:lnTo>
                  <a:lnTo>
                    <a:pt x="1654" y="439"/>
                  </a:lnTo>
                  <a:lnTo>
                    <a:pt x="1665" y="450"/>
                  </a:lnTo>
                  <a:lnTo>
                    <a:pt x="1673" y="462"/>
                  </a:lnTo>
                  <a:lnTo>
                    <a:pt x="1682" y="473"/>
                  </a:lnTo>
                  <a:lnTo>
                    <a:pt x="1691" y="486"/>
                  </a:lnTo>
                  <a:lnTo>
                    <a:pt x="1699" y="499"/>
                  </a:lnTo>
                  <a:lnTo>
                    <a:pt x="1706" y="514"/>
                  </a:lnTo>
                  <a:lnTo>
                    <a:pt x="1716" y="544"/>
                  </a:lnTo>
                  <a:lnTo>
                    <a:pt x="1727" y="574"/>
                  </a:lnTo>
                  <a:lnTo>
                    <a:pt x="1731" y="606"/>
                  </a:lnTo>
                  <a:lnTo>
                    <a:pt x="1733" y="623"/>
                  </a:lnTo>
                  <a:lnTo>
                    <a:pt x="1736" y="638"/>
                  </a:lnTo>
                  <a:lnTo>
                    <a:pt x="1736" y="655"/>
                  </a:lnTo>
                  <a:lnTo>
                    <a:pt x="1736" y="672"/>
                  </a:lnTo>
                  <a:lnTo>
                    <a:pt x="1733" y="705"/>
                  </a:lnTo>
                  <a:lnTo>
                    <a:pt x="1731" y="720"/>
                  </a:lnTo>
                  <a:lnTo>
                    <a:pt x="1729" y="735"/>
                  </a:lnTo>
                  <a:lnTo>
                    <a:pt x="1725" y="750"/>
                  </a:lnTo>
                  <a:lnTo>
                    <a:pt x="1721" y="765"/>
                  </a:lnTo>
                  <a:lnTo>
                    <a:pt x="1714" y="780"/>
                  </a:lnTo>
                  <a:lnTo>
                    <a:pt x="1708" y="792"/>
                  </a:lnTo>
                  <a:lnTo>
                    <a:pt x="1701" y="805"/>
                  </a:lnTo>
                  <a:lnTo>
                    <a:pt x="1693" y="818"/>
                  </a:lnTo>
                  <a:lnTo>
                    <a:pt x="1684" y="829"/>
                  </a:lnTo>
                  <a:lnTo>
                    <a:pt x="1676" y="842"/>
                  </a:lnTo>
                  <a:lnTo>
                    <a:pt x="1665" y="852"/>
                  </a:lnTo>
                  <a:lnTo>
                    <a:pt x="1654" y="861"/>
                  </a:lnTo>
                  <a:lnTo>
                    <a:pt x="1643" y="870"/>
                  </a:lnTo>
                  <a:lnTo>
                    <a:pt x="1631" y="878"/>
                  </a:lnTo>
                  <a:lnTo>
                    <a:pt x="1616" y="885"/>
                  </a:lnTo>
                  <a:lnTo>
                    <a:pt x="1601" y="889"/>
                  </a:lnTo>
                  <a:lnTo>
                    <a:pt x="1586" y="893"/>
                  </a:lnTo>
                  <a:lnTo>
                    <a:pt x="1571" y="897"/>
                  </a:lnTo>
                  <a:lnTo>
                    <a:pt x="1554" y="900"/>
                  </a:lnTo>
                  <a:lnTo>
                    <a:pt x="1534" y="900"/>
                  </a:lnTo>
                  <a:lnTo>
                    <a:pt x="1515" y="900"/>
                  </a:lnTo>
                  <a:lnTo>
                    <a:pt x="1496" y="897"/>
                  </a:lnTo>
                  <a:lnTo>
                    <a:pt x="1476" y="893"/>
                  </a:lnTo>
                  <a:lnTo>
                    <a:pt x="1455" y="887"/>
                  </a:lnTo>
                  <a:lnTo>
                    <a:pt x="1434" y="880"/>
                  </a:lnTo>
                  <a:lnTo>
                    <a:pt x="1410" y="872"/>
                  </a:lnTo>
                  <a:lnTo>
                    <a:pt x="1384" y="861"/>
                  </a:lnTo>
                  <a:lnTo>
                    <a:pt x="1359" y="848"/>
                  </a:lnTo>
                  <a:lnTo>
                    <a:pt x="1325" y="859"/>
                  </a:lnTo>
                  <a:lnTo>
                    <a:pt x="1322" y="865"/>
                  </a:lnTo>
                  <a:lnTo>
                    <a:pt x="1320" y="872"/>
                  </a:lnTo>
                  <a:lnTo>
                    <a:pt x="1318" y="878"/>
                  </a:lnTo>
                  <a:lnTo>
                    <a:pt x="1316" y="887"/>
                  </a:lnTo>
                  <a:lnTo>
                    <a:pt x="1316" y="906"/>
                  </a:lnTo>
                  <a:lnTo>
                    <a:pt x="1318" y="930"/>
                  </a:lnTo>
                  <a:lnTo>
                    <a:pt x="1322" y="955"/>
                  </a:lnTo>
                  <a:lnTo>
                    <a:pt x="1327" y="981"/>
                  </a:lnTo>
                  <a:lnTo>
                    <a:pt x="1342" y="1043"/>
                  </a:lnTo>
                  <a:lnTo>
                    <a:pt x="1354" y="1107"/>
                  </a:lnTo>
                  <a:lnTo>
                    <a:pt x="1363" y="1142"/>
                  </a:lnTo>
                  <a:lnTo>
                    <a:pt x="1369" y="1176"/>
                  </a:lnTo>
                  <a:lnTo>
                    <a:pt x="1374" y="1210"/>
                  </a:lnTo>
                  <a:lnTo>
                    <a:pt x="1378" y="1242"/>
                  </a:lnTo>
                  <a:lnTo>
                    <a:pt x="1378" y="1275"/>
                  </a:lnTo>
                  <a:lnTo>
                    <a:pt x="1378" y="1307"/>
                  </a:lnTo>
                  <a:lnTo>
                    <a:pt x="1346" y="1307"/>
                  </a:lnTo>
                  <a:lnTo>
                    <a:pt x="1316" y="1307"/>
                  </a:lnTo>
                  <a:lnTo>
                    <a:pt x="1288" y="1307"/>
                  </a:lnTo>
                  <a:lnTo>
                    <a:pt x="1262" y="1305"/>
                  </a:lnTo>
                  <a:lnTo>
                    <a:pt x="1237" y="1300"/>
                  </a:lnTo>
                  <a:lnTo>
                    <a:pt x="1211" y="1296"/>
                  </a:lnTo>
                  <a:lnTo>
                    <a:pt x="1164" y="1283"/>
                  </a:lnTo>
                  <a:lnTo>
                    <a:pt x="1070" y="1255"/>
                  </a:lnTo>
                  <a:lnTo>
                    <a:pt x="1044" y="1247"/>
                  </a:lnTo>
                  <a:lnTo>
                    <a:pt x="1018" y="1242"/>
                  </a:lnTo>
                  <a:lnTo>
                    <a:pt x="991" y="1236"/>
                  </a:lnTo>
                  <a:lnTo>
                    <a:pt x="961" y="1232"/>
                  </a:lnTo>
                  <a:lnTo>
                    <a:pt x="924" y="1260"/>
                  </a:lnTo>
                  <a:lnTo>
                    <a:pt x="922" y="1264"/>
                  </a:lnTo>
                  <a:lnTo>
                    <a:pt x="922" y="1268"/>
                  </a:lnTo>
                  <a:lnTo>
                    <a:pt x="924" y="1279"/>
                  </a:lnTo>
                  <a:lnTo>
                    <a:pt x="929" y="1294"/>
                  </a:lnTo>
                  <a:lnTo>
                    <a:pt x="933" y="1307"/>
                  </a:lnTo>
                  <a:lnTo>
                    <a:pt x="946" y="1341"/>
                  </a:lnTo>
                  <a:lnTo>
                    <a:pt x="952" y="1360"/>
                  </a:lnTo>
                  <a:lnTo>
                    <a:pt x="958" y="1382"/>
                  </a:lnTo>
                  <a:lnTo>
                    <a:pt x="963" y="1403"/>
                  </a:lnTo>
                  <a:lnTo>
                    <a:pt x="967" y="1425"/>
                  </a:lnTo>
                  <a:lnTo>
                    <a:pt x="967" y="1448"/>
                  </a:lnTo>
                  <a:lnTo>
                    <a:pt x="967" y="1461"/>
                  </a:lnTo>
                  <a:lnTo>
                    <a:pt x="965" y="1472"/>
                  </a:lnTo>
                  <a:lnTo>
                    <a:pt x="963" y="1485"/>
                  </a:lnTo>
                  <a:lnTo>
                    <a:pt x="961" y="1497"/>
                  </a:lnTo>
                  <a:lnTo>
                    <a:pt x="956" y="1510"/>
                  </a:lnTo>
                  <a:lnTo>
                    <a:pt x="952" y="1521"/>
                  </a:lnTo>
                  <a:lnTo>
                    <a:pt x="948" y="1527"/>
                  </a:lnTo>
                  <a:lnTo>
                    <a:pt x="946" y="1534"/>
                  </a:lnTo>
                  <a:lnTo>
                    <a:pt x="937" y="1547"/>
                  </a:lnTo>
                  <a:lnTo>
                    <a:pt x="929" y="1560"/>
                  </a:lnTo>
                  <a:lnTo>
                    <a:pt x="918" y="1572"/>
                  </a:lnTo>
                  <a:lnTo>
                    <a:pt x="909" y="1583"/>
                  </a:lnTo>
                  <a:lnTo>
                    <a:pt x="901" y="1592"/>
                  </a:lnTo>
                  <a:lnTo>
                    <a:pt x="881" y="1609"/>
                  </a:lnTo>
                  <a:lnTo>
                    <a:pt x="871" y="1617"/>
                  </a:lnTo>
                  <a:lnTo>
                    <a:pt x="860" y="1624"/>
                  </a:lnTo>
                  <a:lnTo>
                    <a:pt x="839" y="1635"/>
                  </a:lnTo>
                  <a:lnTo>
                    <a:pt x="817" y="1645"/>
                  </a:lnTo>
                  <a:lnTo>
                    <a:pt x="794" y="1654"/>
                  </a:lnTo>
                  <a:lnTo>
                    <a:pt x="770" y="1658"/>
                  </a:lnTo>
                  <a:lnTo>
                    <a:pt x="747" y="1663"/>
                  </a:lnTo>
                  <a:lnTo>
                    <a:pt x="723" y="1663"/>
                  </a:lnTo>
                  <a:lnTo>
                    <a:pt x="702" y="1663"/>
                  </a:lnTo>
                  <a:lnTo>
                    <a:pt x="678" y="1660"/>
                  </a:lnTo>
                  <a:lnTo>
                    <a:pt x="667" y="1658"/>
                  </a:lnTo>
                  <a:lnTo>
                    <a:pt x="655" y="1654"/>
                  </a:lnTo>
                  <a:lnTo>
                    <a:pt x="633" y="1647"/>
                  </a:lnTo>
                  <a:lnTo>
                    <a:pt x="610" y="1641"/>
                  </a:lnTo>
                  <a:lnTo>
                    <a:pt x="590" y="1630"/>
                  </a:lnTo>
                  <a:lnTo>
                    <a:pt x="569" y="1620"/>
                  </a:lnTo>
                  <a:lnTo>
                    <a:pt x="560" y="1613"/>
                  </a:lnTo>
                  <a:lnTo>
                    <a:pt x="550" y="1607"/>
                  </a:lnTo>
                  <a:lnTo>
                    <a:pt x="533" y="1592"/>
                  </a:lnTo>
                  <a:lnTo>
                    <a:pt x="524" y="1585"/>
                  </a:lnTo>
                  <a:lnTo>
                    <a:pt x="515" y="1577"/>
                  </a:lnTo>
                  <a:lnTo>
                    <a:pt x="509" y="1568"/>
                  </a:lnTo>
                  <a:lnTo>
                    <a:pt x="503" y="1560"/>
                  </a:lnTo>
                  <a:lnTo>
                    <a:pt x="490" y="1542"/>
                  </a:lnTo>
                  <a:lnTo>
                    <a:pt x="479" y="1521"/>
                  </a:lnTo>
                  <a:lnTo>
                    <a:pt x="470" y="1502"/>
                  </a:lnTo>
                  <a:lnTo>
                    <a:pt x="464" y="1480"/>
                  </a:lnTo>
                  <a:lnTo>
                    <a:pt x="462" y="1470"/>
                  </a:lnTo>
                  <a:lnTo>
                    <a:pt x="460" y="1457"/>
                  </a:lnTo>
                  <a:lnTo>
                    <a:pt x="460" y="1446"/>
                  </a:lnTo>
                  <a:lnTo>
                    <a:pt x="458" y="1433"/>
                  </a:lnTo>
                  <a:lnTo>
                    <a:pt x="460" y="1410"/>
                  </a:lnTo>
                  <a:lnTo>
                    <a:pt x="464" y="1384"/>
                  </a:lnTo>
                  <a:lnTo>
                    <a:pt x="468" y="1371"/>
                  </a:lnTo>
                  <a:lnTo>
                    <a:pt x="473" y="1358"/>
                  </a:lnTo>
                  <a:lnTo>
                    <a:pt x="477" y="1345"/>
                  </a:lnTo>
                  <a:lnTo>
                    <a:pt x="483" y="1332"/>
                  </a:lnTo>
                  <a:lnTo>
                    <a:pt x="496" y="1307"/>
                  </a:lnTo>
                  <a:lnTo>
                    <a:pt x="515" y="1279"/>
                  </a:lnTo>
                  <a:lnTo>
                    <a:pt x="500" y="1245"/>
                  </a:lnTo>
                  <a:lnTo>
                    <a:pt x="462" y="1227"/>
                  </a:lnTo>
                  <a:lnTo>
                    <a:pt x="436" y="1230"/>
                  </a:lnTo>
                  <a:lnTo>
                    <a:pt x="410" y="1234"/>
                  </a:lnTo>
                  <a:lnTo>
                    <a:pt x="385" y="1238"/>
                  </a:lnTo>
                  <a:lnTo>
                    <a:pt x="361" y="1245"/>
                  </a:lnTo>
                  <a:lnTo>
                    <a:pt x="314" y="1262"/>
                  </a:lnTo>
                  <a:lnTo>
                    <a:pt x="267" y="1277"/>
                  </a:lnTo>
                  <a:lnTo>
                    <a:pt x="244" y="1285"/>
                  </a:lnTo>
                  <a:lnTo>
                    <a:pt x="218" y="1292"/>
                  </a:lnTo>
                  <a:lnTo>
                    <a:pt x="194" y="1298"/>
                  </a:lnTo>
                  <a:lnTo>
                    <a:pt x="181" y="1300"/>
                  </a:lnTo>
                  <a:lnTo>
                    <a:pt x="169" y="1302"/>
                  </a:lnTo>
                  <a:lnTo>
                    <a:pt x="143" y="1307"/>
                  </a:lnTo>
                  <a:lnTo>
                    <a:pt x="117" y="1307"/>
                  </a:lnTo>
                  <a:lnTo>
                    <a:pt x="89" y="1307"/>
                  </a:lnTo>
                  <a:lnTo>
                    <a:pt x="77" y="1307"/>
                  </a:lnTo>
                  <a:lnTo>
                    <a:pt x="62" y="1307"/>
                  </a:lnTo>
                  <a:lnTo>
                    <a:pt x="62" y="1275"/>
                  </a:lnTo>
                  <a:lnTo>
                    <a:pt x="62" y="1242"/>
                  </a:lnTo>
                  <a:lnTo>
                    <a:pt x="57" y="1210"/>
                  </a:lnTo>
                  <a:lnTo>
                    <a:pt x="53" y="1176"/>
                  </a:lnTo>
                  <a:lnTo>
                    <a:pt x="47" y="1142"/>
                  </a:lnTo>
                  <a:lnTo>
                    <a:pt x="40" y="1107"/>
                  </a:lnTo>
                  <a:lnTo>
                    <a:pt x="25" y="1043"/>
                  </a:lnTo>
                  <a:lnTo>
                    <a:pt x="12" y="981"/>
                  </a:lnTo>
                  <a:lnTo>
                    <a:pt x="2" y="930"/>
                  </a:lnTo>
                  <a:lnTo>
                    <a:pt x="0" y="906"/>
                  </a:lnTo>
                  <a:lnTo>
                    <a:pt x="0" y="887"/>
                  </a:lnTo>
                  <a:lnTo>
                    <a:pt x="4" y="872"/>
                  </a:lnTo>
                  <a:lnTo>
                    <a:pt x="6" y="865"/>
                  </a:lnTo>
                  <a:lnTo>
                    <a:pt x="10" y="859"/>
                  </a:lnTo>
                  <a:lnTo>
                    <a:pt x="44" y="848"/>
                  </a:lnTo>
                  <a:lnTo>
                    <a:pt x="70" y="861"/>
                  </a:lnTo>
                  <a:lnTo>
                    <a:pt x="94" y="872"/>
                  </a:lnTo>
                  <a:lnTo>
                    <a:pt x="117" y="880"/>
                  </a:lnTo>
                  <a:lnTo>
                    <a:pt x="141" y="887"/>
                  </a:lnTo>
                  <a:lnTo>
                    <a:pt x="162" y="893"/>
                  </a:lnTo>
                  <a:lnTo>
                    <a:pt x="181" y="897"/>
                  </a:lnTo>
                  <a:lnTo>
                    <a:pt x="203" y="900"/>
                  </a:lnTo>
                  <a:lnTo>
                    <a:pt x="222" y="900"/>
                  </a:lnTo>
                  <a:lnTo>
                    <a:pt x="239" y="900"/>
                  </a:lnTo>
                  <a:lnTo>
                    <a:pt x="256" y="897"/>
                  </a:lnTo>
                  <a:lnTo>
                    <a:pt x="273" y="893"/>
                  </a:lnTo>
                  <a:lnTo>
                    <a:pt x="288" y="889"/>
                  </a:lnTo>
                  <a:lnTo>
                    <a:pt x="303" y="885"/>
                  </a:lnTo>
                  <a:lnTo>
                    <a:pt x="316" y="878"/>
                  </a:lnTo>
                  <a:lnTo>
                    <a:pt x="329" y="870"/>
                  </a:lnTo>
                  <a:lnTo>
                    <a:pt x="340" y="861"/>
                  </a:lnTo>
                  <a:lnTo>
                    <a:pt x="353" y="852"/>
                  </a:lnTo>
                  <a:lnTo>
                    <a:pt x="361" y="842"/>
                  </a:lnTo>
                  <a:lnTo>
                    <a:pt x="381" y="818"/>
                  </a:lnTo>
                  <a:lnTo>
                    <a:pt x="387" y="805"/>
                  </a:lnTo>
                  <a:lnTo>
                    <a:pt x="396" y="792"/>
                  </a:lnTo>
                  <a:lnTo>
                    <a:pt x="406" y="765"/>
                  </a:lnTo>
                  <a:lnTo>
                    <a:pt x="415" y="735"/>
                  </a:lnTo>
                  <a:lnTo>
                    <a:pt x="417" y="720"/>
                  </a:lnTo>
                  <a:lnTo>
                    <a:pt x="421" y="705"/>
                  </a:lnTo>
                  <a:lnTo>
                    <a:pt x="421" y="687"/>
                  </a:lnTo>
                  <a:lnTo>
                    <a:pt x="423" y="672"/>
                  </a:lnTo>
                  <a:lnTo>
                    <a:pt x="423" y="655"/>
                  </a:lnTo>
                  <a:lnTo>
                    <a:pt x="421" y="638"/>
                  </a:lnTo>
                  <a:lnTo>
                    <a:pt x="419" y="606"/>
                  </a:lnTo>
                  <a:lnTo>
                    <a:pt x="413" y="574"/>
                  </a:lnTo>
                  <a:lnTo>
                    <a:pt x="408" y="559"/>
                  </a:lnTo>
                  <a:lnTo>
                    <a:pt x="404" y="544"/>
                  </a:lnTo>
                  <a:lnTo>
                    <a:pt x="398" y="529"/>
                  </a:lnTo>
                  <a:lnTo>
                    <a:pt x="391" y="514"/>
                  </a:lnTo>
                  <a:lnTo>
                    <a:pt x="385" y="499"/>
                  </a:lnTo>
                  <a:lnTo>
                    <a:pt x="378" y="486"/>
                  </a:lnTo>
                  <a:lnTo>
                    <a:pt x="361" y="462"/>
                  </a:lnTo>
                  <a:lnTo>
                    <a:pt x="351" y="450"/>
                  </a:lnTo>
                  <a:lnTo>
                    <a:pt x="342" y="439"/>
                  </a:lnTo>
                  <a:lnTo>
                    <a:pt x="331" y="430"/>
                  </a:lnTo>
                  <a:lnTo>
                    <a:pt x="321" y="422"/>
                  </a:lnTo>
                  <a:lnTo>
                    <a:pt x="308" y="413"/>
                  </a:lnTo>
                  <a:lnTo>
                    <a:pt x="295" y="407"/>
                  </a:lnTo>
                  <a:lnTo>
                    <a:pt x="282" y="400"/>
                  </a:lnTo>
                  <a:lnTo>
                    <a:pt x="269" y="396"/>
                  </a:lnTo>
                  <a:lnTo>
                    <a:pt x="254" y="394"/>
                  </a:lnTo>
                  <a:lnTo>
                    <a:pt x="239" y="392"/>
                  </a:lnTo>
                  <a:lnTo>
                    <a:pt x="224" y="390"/>
                  </a:lnTo>
                  <a:lnTo>
                    <a:pt x="209" y="392"/>
                  </a:lnTo>
                  <a:lnTo>
                    <a:pt x="192" y="394"/>
                  </a:lnTo>
                  <a:lnTo>
                    <a:pt x="177" y="396"/>
                  </a:lnTo>
                  <a:lnTo>
                    <a:pt x="160" y="402"/>
                  </a:lnTo>
                  <a:lnTo>
                    <a:pt x="141" y="409"/>
                  </a:lnTo>
                  <a:lnTo>
                    <a:pt x="124" y="417"/>
                  </a:lnTo>
                  <a:lnTo>
                    <a:pt x="104" y="428"/>
                  </a:lnTo>
                  <a:lnTo>
                    <a:pt x="85" y="439"/>
                  </a:lnTo>
                  <a:lnTo>
                    <a:pt x="66" y="454"/>
                  </a:lnTo>
                  <a:lnTo>
                    <a:pt x="32" y="445"/>
                  </a:lnTo>
                  <a:lnTo>
                    <a:pt x="12" y="417"/>
                  </a:lnTo>
                  <a:lnTo>
                    <a:pt x="14" y="392"/>
                  </a:lnTo>
                  <a:lnTo>
                    <a:pt x="19" y="366"/>
                  </a:lnTo>
                  <a:lnTo>
                    <a:pt x="29" y="315"/>
                  </a:lnTo>
                  <a:lnTo>
                    <a:pt x="38" y="261"/>
                  </a:lnTo>
                  <a:lnTo>
                    <a:pt x="49" y="210"/>
                  </a:lnTo>
                  <a:lnTo>
                    <a:pt x="57" y="156"/>
                  </a:lnTo>
                  <a:lnTo>
                    <a:pt x="62" y="130"/>
                  </a:lnTo>
                  <a:lnTo>
                    <a:pt x="64" y="102"/>
                  </a:lnTo>
                  <a:lnTo>
                    <a:pt x="64" y="77"/>
                  </a:lnTo>
                  <a:lnTo>
                    <a:pt x="66" y="51"/>
                  </a:lnTo>
                  <a:lnTo>
                    <a:pt x="64" y="25"/>
                  </a:lnTo>
                  <a:lnTo>
                    <a:pt x="62" y="0"/>
                  </a:lnTo>
                </a:path>
              </a:pathLst>
            </a:custGeom>
            <a:grpFill/>
            <a:ln w="19050" cap="rnd" cmpd="sng">
              <a:solidFill>
                <a:schemeClr val="bg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Freeform 44"/>
            <p:cNvSpPr>
              <a:spLocks noChangeAspect="1"/>
            </p:cNvSpPr>
            <p:nvPr/>
          </p:nvSpPr>
          <p:spPr bwMode="auto">
            <a:xfrm>
              <a:off x="2341" y="2158"/>
              <a:ext cx="1168" cy="1147"/>
            </a:xfrm>
            <a:custGeom>
              <a:avLst/>
              <a:gdLst>
                <a:gd name="T0" fmla="*/ 41 w 1383"/>
                <a:gd name="T1" fmla="*/ 769 h 1387"/>
                <a:gd name="T2" fmla="*/ 35 w 1383"/>
                <a:gd name="T3" fmla="*/ 719 h 1387"/>
                <a:gd name="T4" fmla="*/ 16 w 1383"/>
                <a:gd name="T5" fmla="*/ 643 h 1387"/>
                <a:gd name="T6" fmla="*/ 0 w 1383"/>
                <a:gd name="T7" fmla="*/ 562 h 1387"/>
                <a:gd name="T8" fmla="*/ 3 w 1383"/>
                <a:gd name="T9" fmla="*/ 536 h 1387"/>
                <a:gd name="T10" fmla="*/ 41 w 1383"/>
                <a:gd name="T11" fmla="*/ 534 h 1387"/>
                <a:gd name="T12" fmla="*/ 84 w 1383"/>
                <a:gd name="T13" fmla="*/ 548 h 1387"/>
                <a:gd name="T14" fmla="*/ 122 w 1383"/>
                <a:gd name="T15" fmla="*/ 556 h 1387"/>
                <a:gd name="T16" fmla="*/ 154 w 1383"/>
                <a:gd name="T17" fmla="*/ 555 h 1387"/>
                <a:gd name="T18" fmla="*/ 181 w 1383"/>
                <a:gd name="T19" fmla="*/ 547 h 1387"/>
                <a:gd name="T20" fmla="*/ 204 w 1383"/>
                <a:gd name="T21" fmla="*/ 534 h 1387"/>
                <a:gd name="T22" fmla="*/ 227 w 1383"/>
                <a:gd name="T23" fmla="*/ 509 h 1387"/>
                <a:gd name="T24" fmla="*/ 243 w 1383"/>
                <a:gd name="T25" fmla="*/ 479 h 1387"/>
                <a:gd name="T26" fmla="*/ 251 w 1383"/>
                <a:gd name="T27" fmla="*/ 445 h 1387"/>
                <a:gd name="T28" fmla="*/ 253 w 1383"/>
                <a:gd name="T29" fmla="*/ 417 h 1387"/>
                <a:gd name="T30" fmla="*/ 247 w 1383"/>
                <a:gd name="T31" fmla="*/ 370 h 1387"/>
                <a:gd name="T32" fmla="*/ 238 w 1383"/>
                <a:gd name="T33" fmla="*/ 345 h 1387"/>
                <a:gd name="T34" fmla="*/ 225 w 1383"/>
                <a:gd name="T35" fmla="*/ 323 h 1387"/>
                <a:gd name="T36" fmla="*/ 204 w 1383"/>
                <a:gd name="T37" fmla="*/ 295 h 1387"/>
                <a:gd name="T38" fmla="*/ 184 w 1383"/>
                <a:gd name="T39" fmla="*/ 280 h 1387"/>
                <a:gd name="T40" fmla="*/ 160 w 1383"/>
                <a:gd name="T41" fmla="*/ 270 h 1387"/>
                <a:gd name="T42" fmla="*/ 133 w 1383"/>
                <a:gd name="T43" fmla="*/ 267 h 1387"/>
                <a:gd name="T44" fmla="*/ 106 w 1383"/>
                <a:gd name="T45" fmla="*/ 270 h 1387"/>
                <a:gd name="T46" fmla="*/ 75 w 1383"/>
                <a:gd name="T47" fmla="*/ 283 h 1387"/>
                <a:gd name="T48" fmla="*/ 40 w 1383"/>
                <a:gd name="T49" fmla="*/ 303 h 1387"/>
                <a:gd name="T50" fmla="*/ 8 w 1383"/>
                <a:gd name="T51" fmla="*/ 267 h 1387"/>
                <a:gd name="T52" fmla="*/ 17 w 1383"/>
                <a:gd name="T53" fmla="*/ 222 h 1387"/>
                <a:gd name="T54" fmla="*/ 35 w 1383"/>
                <a:gd name="T55" fmla="*/ 148 h 1387"/>
                <a:gd name="T56" fmla="*/ 46 w 1383"/>
                <a:gd name="T57" fmla="*/ 88 h 1387"/>
                <a:gd name="T58" fmla="*/ 48 w 1383"/>
                <a:gd name="T59" fmla="*/ 41 h 1387"/>
                <a:gd name="T60" fmla="*/ 99 w 1383"/>
                <a:gd name="T61" fmla="*/ 41 h 1387"/>
                <a:gd name="T62" fmla="*/ 146 w 1383"/>
                <a:gd name="T63" fmla="*/ 31 h 1387"/>
                <a:gd name="T64" fmla="*/ 222 w 1383"/>
                <a:gd name="T65" fmla="*/ 7 h 1387"/>
                <a:gd name="T66" fmla="*/ 266 w 1383"/>
                <a:gd name="T67" fmla="*/ 0 h 1387"/>
                <a:gd name="T68" fmla="*/ 289 w 1383"/>
                <a:gd name="T69" fmla="*/ 2 h 1387"/>
                <a:gd name="T70" fmla="*/ 310 w 1383"/>
                <a:gd name="T71" fmla="*/ 19 h 1387"/>
                <a:gd name="T72" fmla="*/ 307 w 1383"/>
                <a:gd name="T73" fmla="*/ 36 h 1387"/>
                <a:gd name="T74" fmla="*/ 295 w 1383"/>
                <a:gd name="T75" fmla="*/ 55 h 1387"/>
                <a:gd name="T76" fmla="*/ 281 w 1383"/>
                <a:gd name="T77" fmla="*/ 84 h 1387"/>
                <a:gd name="T78" fmla="*/ 278 w 1383"/>
                <a:gd name="T79" fmla="*/ 98 h 1387"/>
                <a:gd name="T80" fmla="*/ 278 w 1383"/>
                <a:gd name="T81" fmla="*/ 121 h 1387"/>
                <a:gd name="T82" fmla="*/ 289 w 1383"/>
                <a:gd name="T83" fmla="*/ 156 h 1387"/>
                <a:gd name="T84" fmla="*/ 304 w 1383"/>
                <a:gd name="T85" fmla="*/ 184 h 1387"/>
                <a:gd name="T86" fmla="*/ 320 w 1383"/>
                <a:gd name="T87" fmla="*/ 203 h 1387"/>
                <a:gd name="T88" fmla="*/ 349 w 1383"/>
                <a:gd name="T89" fmla="*/ 223 h 1387"/>
                <a:gd name="T90" fmla="*/ 383 w 1383"/>
                <a:gd name="T91" fmla="*/ 236 h 1387"/>
                <a:gd name="T92" fmla="*/ 419 w 1383"/>
                <a:gd name="T93" fmla="*/ 242 h 1387"/>
                <a:gd name="T94" fmla="*/ 455 w 1383"/>
                <a:gd name="T95" fmla="*/ 241 h 1387"/>
                <a:gd name="T96" fmla="*/ 491 w 1383"/>
                <a:gd name="T97" fmla="*/ 234 h 1387"/>
                <a:gd name="T98" fmla="*/ 523 w 1383"/>
                <a:gd name="T99" fmla="*/ 220 h 1387"/>
                <a:gd name="T100" fmla="*/ 550 w 1383"/>
                <a:gd name="T101" fmla="*/ 199 h 1387"/>
                <a:gd name="T102" fmla="*/ 566 w 1383"/>
                <a:gd name="T103" fmla="*/ 184 h 1387"/>
                <a:gd name="T104" fmla="*/ 579 w 1383"/>
                <a:gd name="T105" fmla="*/ 159 h 1387"/>
                <a:gd name="T106" fmla="*/ 587 w 1383"/>
                <a:gd name="T107" fmla="*/ 131 h 1387"/>
                <a:gd name="T108" fmla="*/ 586 w 1383"/>
                <a:gd name="T109" fmla="*/ 98 h 1387"/>
                <a:gd name="T110" fmla="*/ 577 w 1383"/>
                <a:gd name="T111" fmla="*/ 71 h 1387"/>
                <a:gd name="T112" fmla="*/ 560 w 1383"/>
                <a:gd name="T113" fmla="*/ 25 h 1387"/>
                <a:gd name="T114" fmla="*/ 575 w 1383"/>
                <a:gd name="T115" fmla="*/ 5 h 1387"/>
                <a:gd name="T116" fmla="*/ 590 w 1383"/>
                <a:gd name="T117" fmla="*/ 3 h 1387"/>
                <a:gd name="T118" fmla="*/ 652 w 1383"/>
                <a:gd name="T119" fmla="*/ 13 h 1387"/>
                <a:gd name="T120" fmla="*/ 764 w 1383"/>
                <a:gd name="T121" fmla="*/ 41 h 1387"/>
                <a:gd name="T122" fmla="*/ 817 w 1383"/>
                <a:gd name="T123" fmla="*/ 45 h 1387"/>
                <a:gd name="T124" fmla="*/ 40 w 1383"/>
                <a:gd name="T125" fmla="*/ 784 h 1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3"/>
                <a:gd name="T190" fmla="*/ 0 h 1387"/>
                <a:gd name="T191" fmla="*/ 1383 w 1383"/>
                <a:gd name="T192" fmla="*/ 1387 h 1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3" h="1387">
                  <a:moveTo>
                    <a:pt x="66" y="1386"/>
                  </a:moveTo>
                  <a:lnTo>
                    <a:pt x="68" y="1375"/>
                  </a:lnTo>
                  <a:lnTo>
                    <a:pt x="68" y="1360"/>
                  </a:lnTo>
                  <a:lnTo>
                    <a:pt x="68" y="1332"/>
                  </a:lnTo>
                  <a:lnTo>
                    <a:pt x="64" y="1302"/>
                  </a:lnTo>
                  <a:lnTo>
                    <a:pt x="59" y="1272"/>
                  </a:lnTo>
                  <a:lnTo>
                    <a:pt x="53" y="1238"/>
                  </a:lnTo>
                  <a:lnTo>
                    <a:pt x="44" y="1206"/>
                  </a:lnTo>
                  <a:lnTo>
                    <a:pt x="27" y="1137"/>
                  </a:lnTo>
                  <a:lnTo>
                    <a:pt x="12" y="1075"/>
                  </a:lnTo>
                  <a:lnTo>
                    <a:pt x="2" y="1019"/>
                  </a:lnTo>
                  <a:lnTo>
                    <a:pt x="0" y="993"/>
                  </a:lnTo>
                  <a:lnTo>
                    <a:pt x="0" y="974"/>
                  </a:lnTo>
                  <a:lnTo>
                    <a:pt x="2" y="955"/>
                  </a:lnTo>
                  <a:lnTo>
                    <a:pt x="6" y="948"/>
                  </a:lnTo>
                  <a:lnTo>
                    <a:pt x="8" y="942"/>
                  </a:lnTo>
                  <a:lnTo>
                    <a:pt x="44" y="931"/>
                  </a:lnTo>
                  <a:lnTo>
                    <a:pt x="68" y="944"/>
                  </a:lnTo>
                  <a:lnTo>
                    <a:pt x="94" y="955"/>
                  </a:lnTo>
                  <a:lnTo>
                    <a:pt x="117" y="963"/>
                  </a:lnTo>
                  <a:lnTo>
                    <a:pt x="139" y="970"/>
                  </a:lnTo>
                  <a:lnTo>
                    <a:pt x="162" y="976"/>
                  </a:lnTo>
                  <a:lnTo>
                    <a:pt x="181" y="981"/>
                  </a:lnTo>
                  <a:lnTo>
                    <a:pt x="201" y="983"/>
                  </a:lnTo>
                  <a:lnTo>
                    <a:pt x="218" y="983"/>
                  </a:lnTo>
                  <a:lnTo>
                    <a:pt x="237" y="983"/>
                  </a:lnTo>
                  <a:lnTo>
                    <a:pt x="254" y="981"/>
                  </a:lnTo>
                  <a:lnTo>
                    <a:pt x="269" y="978"/>
                  </a:lnTo>
                  <a:lnTo>
                    <a:pt x="286" y="974"/>
                  </a:lnTo>
                  <a:lnTo>
                    <a:pt x="299" y="968"/>
                  </a:lnTo>
                  <a:lnTo>
                    <a:pt x="314" y="961"/>
                  </a:lnTo>
                  <a:lnTo>
                    <a:pt x="327" y="953"/>
                  </a:lnTo>
                  <a:lnTo>
                    <a:pt x="338" y="944"/>
                  </a:lnTo>
                  <a:lnTo>
                    <a:pt x="348" y="936"/>
                  </a:lnTo>
                  <a:lnTo>
                    <a:pt x="359" y="925"/>
                  </a:lnTo>
                  <a:lnTo>
                    <a:pt x="378" y="901"/>
                  </a:lnTo>
                  <a:lnTo>
                    <a:pt x="385" y="889"/>
                  </a:lnTo>
                  <a:lnTo>
                    <a:pt x="391" y="876"/>
                  </a:lnTo>
                  <a:lnTo>
                    <a:pt x="404" y="846"/>
                  </a:lnTo>
                  <a:lnTo>
                    <a:pt x="412" y="816"/>
                  </a:lnTo>
                  <a:lnTo>
                    <a:pt x="415" y="801"/>
                  </a:lnTo>
                  <a:lnTo>
                    <a:pt x="417" y="786"/>
                  </a:lnTo>
                  <a:lnTo>
                    <a:pt x="419" y="769"/>
                  </a:lnTo>
                  <a:lnTo>
                    <a:pt x="419" y="754"/>
                  </a:lnTo>
                  <a:lnTo>
                    <a:pt x="419" y="736"/>
                  </a:lnTo>
                  <a:lnTo>
                    <a:pt x="419" y="719"/>
                  </a:lnTo>
                  <a:lnTo>
                    <a:pt x="417" y="687"/>
                  </a:lnTo>
                  <a:lnTo>
                    <a:pt x="410" y="655"/>
                  </a:lnTo>
                  <a:lnTo>
                    <a:pt x="406" y="640"/>
                  </a:lnTo>
                  <a:lnTo>
                    <a:pt x="400" y="625"/>
                  </a:lnTo>
                  <a:lnTo>
                    <a:pt x="395" y="610"/>
                  </a:lnTo>
                  <a:lnTo>
                    <a:pt x="389" y="597"/>
                  </a:lnTo>
                  <a:lnTo>
                    <a:pt x="382" y="584"/>
                  </a:lnTo>
                  <a:lnTo>
                    <a:pt x="374" y="569"/>
                  </a:lnTo>
                  <a:lnTo>
                    <a:pt x="359" y="546"/>
                  </a:lnTo>
                  <a:lnTo>
                    <a:pt x="348" y="533"/>
                  </a:lnTo>
                  <a:lnTo>
                    <a:pt x="338" y="522"/>
                  </a:lnTo>
                  <a:lnTo>
                    <a:pt x="329" y="514"/>
                  </a:lnTo>
                  <a:lnTo>
                    <a:pt x="316" y="505"/>
                  </a:lnTo>
                  <a:lnTo>
                    <a:pt x="305" y="496"/>
                  </a:lnTo>
                  <a:lnTo>
                    <a:pt x="293" y="490"/>
                  </a:lnTo>
                  <a:lnTo>
                    <a:pt x="280" y="484"/>
                  </a:lnTo>
                  <a:lnTo>
                    <a:pt x="267" y="479"/>
                  </a:lnTo>
                  <a:lnTo>
                    <a:pt x="252" y="477"/>
                  </a:lnTo>
                  <a:lnTo>
                    <a:pt x="237" y="475"/>
                  </a:lnTo>
                  <a:lnTo>
                    <a:pt x="222" y="473"/>
                  </a:lnTo>
                  <a:lnTo>
                    <a:pt x="207" y="475"/>
                  </a:lnTo>
                  <a:lnTo>
                    <a:pt x="192" y="477"/>
                  </a:lnTo>
                  <a:lnTo>
                    <a:pt x="175" y="479"/>
                  </a:lnTo>
                  <a:lnTo>
                    <a:pt x="158" y="486"/>
                  </a:lnTo>
                  <a:lnTo>
                    <a:pt x="141" y="492"/>
                  </a:lnTo>
                  <a:lnTo>
                    <a:pt x="124" y="501"/>
                  </a:lnTo>
                  <a:lnTo>
                    <a:pt x="104" y="511"/>
                  </a:lnTo>
                  <a:lnTo>
                    <a:pt x="85" y="522"/>
                  </a:lnTo>
                  <a:lnTo>
                    <a:pt x="66" y="537"/>
                  </a:lnTo>
                  <a:lnTo>
                    <a:pt x="29" y="529"/>
                  </a:lnTo>
                  <a:lnTo>
                    <a:pt x="12" y="501"/>
                  </a:lnTo>
                  <a:lnTo>
                    <a:pt x="14" y="473"/>
                  </a:lnTo>
                  <a:lnTo>
                    <a:pt x="19" y="445"/>
                  </a:lnTo>
                  <a:lnTo>
                    <a:pt x="23" y="419"/>
                  </a:lnTo>
                  <a:lnTo>
                    <a:pt x="29" y="392"/>
                  </a:lnTo>
                  <a:lnTo>
                    <a:pt x="40" y="340"/>
                  </a:lnTo>
                  <a:lnTo>
                    <a:pt x="53" y="287"/>
                  </a:lnTo>
                  <a:lnTo>
                    <a:pt x="59" y="261"/>
                  </a:lnTo>
                  <a:lnTo>
                    <a:pt x="64" y="235"/>
                  </a:lnTo>
                  <a:lnTo>
                    <a:pt x="72" y="182"/>
                  </a:lnTo>
                  <a:lnTo>
                    <a:pt x="77" y="156"/>
                  </a:lnTo>
                  <a:lnTo>
                    <a:pt x="79" y="128"/>
                  </a:lnTo>
                  <a:lnTo>
                    <a:pt x="79" y="100"/>
                  </a:lnTo>
                  <a:lnTo>
                    <a:pt x="79" y="74"/>
                  </a:lnTo>
                  <a:lnTo>
                    <a:pt x="109" y="74"/>
                  </a:lnTo>
                  <a:lnTo>
                    <a:pt x="136" y="74"/>
                  </a:lnTo>
                  <a:lnTo>
                    <a:pt x="164" y="74"/>
                  </a:lnTo>
                  <a:lnTo>
                    <a:pt x="192" y="70"/>
                  </a:lnTo>
                  <a:lnTo>
                    <a:pt x="218" y="64"/>
                  </a:lnTo>
                  <a:lnTo>
                    <a:pt x="243" y="55"/>
                  </a:lnTo>
                  <a:lnTo>
                    <a:pt x="295" y="38"/>
                  </a:lnTo>
                  <a:lnTo>
                    <a:pt x="346" y="19"/>
                  </a:lnTo>
                  <a:lnTo>
                    <a:pt x="370" y="12"/>
                  </a:lnTo>
                  <a:lnTo>
                    <a:pt x="395" y="6"/>
                  </a:lnTo>
                  <a:lnTo>
                    <a:pt x="419" y="2"/>
                  </a:lnTo>
                  <a:lnTo>
                    <a:pt x="442" y="0"/>
                  </a:lnTo>
                  <a:lnTo>
                    <a:pt x="455" y="0"/>
                  </a:lnTo>
                  <a:lnTo>
                    <a:pt x="466" y="2"/>
                  </a:lnTo>
                  <a:lnTo>
                    <a:pt x="479" y="2"/>
                  </a:lnTo>
                  <a:lnTo>
                    <a:pt x="489" y="6"/>
                  </a:lnTo>
                  <a:lnTo>
                    <a:pt x="513" y="27"/>
                  </a:lnTo>
                  <a:lnTo>
                    <a:pt x="515" y="34"/>
                  </a:lnTo>
                  <a:lnTo>
                    <a:pt x="515" y="40"/>
                  </a:lnTo>
                  <a:lnTo>
                    <a:pt x="513" y="53"/>
                  </a:lnTo>
                  <a:lnTo>
                    <a:pt x="509" y="64"/>
                  </a:lnTo>
                  <a:lnTo>
                    <a:pt x="502" y="74"/>
                  </a:lnTo>
                  <a:lnTo>
                    <a:pt x="496" y="87"/>
                  </a:lnTo>
                  <a:lnTo>
                    <a:pt x="489" y="98"/>
                  </a:lnTo>
                  <a:lnTo>
                    <a:pt x="477" y="126"/>
                  </a:lnTo>
                  <a:lnTo>
                    <a:pt x="470" y="141"/>
                  </a:lnTo>
                  <a:lnTo>
                    <a:pt x="466" y="147"/>
                  </a:lnTo>
                  <a:lnTo>
                    <a:pt x="464" y="156"/>
                  </a:lnTo>
                  <a:lnTo>
                    <a:pt x="462" y="164"/>
                  </a:lnTo>
                  <a:lnTo>
                    <a:pt x="462" y="173"/>
                  </a:lnTo>
                  <a:lnTo>
                    <a:pt x="459" y="182"/>
                  </a:lnTo>
                  <a:lnTo>
                    <a:pt x="459" y="192"/>
                  </a:lnTo>
                  <a:lnTo>
                    <a:pt x="462" y="214"/>
                  </a:lnTo>
                  <a:lnTo>
                    <a:pt x="466" y="237"/>
                  </a:lnTo>
                  <a:lnTo>
                    <a:pt x="472" y="263"/>
                  </a:lnTo>
                  <a:lnTo>
                    <a:pt x="479" y="276"/>
                  </a:lnTo>
                  <a:lnTo>
                    <a:pt x="485" y="291"/>
                  </a:lnTo>
                  <a:lnTo>
                    <a:pt x="494" y="310"/>
                  </a:lnTo>
                  <a:lnTo>
                    <a:pt x="504" y="327"/>
                  </a:lnTo>
                  <a:lnTo>
                    <a:pt x="511" y="336"/>
                  </a:lnTo>
                  <a:lnTo>
                    <a:pt x="517" y="344"/>
                  </a:lnTo>
                  <a:lnTo>
                    <a:pt x="532" y="359"/>
                  </a:lnTo>
                  <a:lnTo>
                    <a:pt x="547" y="372"/>
                  </a:lnTo>
                  <a:lnTo>
                    <a:pt x="562" y="383"/>
                  </a:lnTo>
                  <a:lnTo>
                    <a:pt x="579" y="394"/>
                  </a:lnTo>
                  <a:lnTo>
                    <a:pt x="599" y="404"/>
                  </a:lnTo>
                  <a:lnTo>
                    <a:pt x="616" y="411"/>
                  </a:lnTo>
                  <a:lnTo>
                    <a:pt x="635" y="417"/>
                  </a:lnTo>
                  <a:lnTo>
                    <a:pt x="654" y="422"/>
                  </a:lnTo>
                  <a:lnTo>
                    <a:pt x="676" y="426"/>
                  </a:lnTo>
                  <a:lnTo>
                    <a:pt x="695" y="428"/>
                  </a:lnTo>
                  <a:lnTo>
                    <a:pt x="714" y="428"/>
                  </a:lnTo>
                  <a:lnTo>
                    <a:pt x="735" y="428"/>
                  </a:lnTo>
                  <a:lnTo>
                    <a:pt x="755" y="426"/>
                  </a:lnTo>
                  <a:lnTo>
                    <a:pt x="776" y="424"/>
                  </a:lnTo>
                  <a:lnTo>
                    <a:pt x="795" y="419"/>
                  </a:lnTo>
                  <a:lnTo>
                    <a:pt x="815" y="413"/>
                  </a:lnTo>
                  <a:lnTo>
                    <a:pt x="832" y="407"/>
                  </a:lnTo>
                  <a:lnTo>
                    <a:pt x="851" y="398"/>
                  </a:lnTo>
                  <a:lnTo>
                    <a:pt x="868" y="389"/>
                  </a:lnTo>
                  <a:lnTo>
                    <a:pt x="883" y="379"/>
                  </a:lnTo>
                  <a:lnTo>
                    <a:pt x="900" y="366"/>
                  </a:lnTo>
                  <a:lnTo>
                    <a:pt x="913" y="353"/>
                  </a:lnTo>
                  <a:lnTo>
                    <a:pt x="919" y="347"/>
                  </a:lnTo>
                  <a:lnTo>
                    <a:pt x="926" y="340"/>
                  </a:lnTo>
                  <a:lnTo>
                    <a:pt x="939" y="325"/>
                  </a:lnTo>
                  <a:lnTo>
                    <a:pt x="949" y="308"/>
                  </a:lnTo>
                  <a:lnTo>
                    <a:pt x="958" y="291"/>
                  </a:lnTo>
                  <a:lnTo>
                    <a:pt x="962" y="280"/>
                  </a:lnTo>
                  <a:lnTo>
                    <a:pt x="964" y="272"/>
                  </a:lnTo>
                  <a:lnTo>
                    <a:pt x="971" y="252"/>
                  </a:lnTo>
                  <a:lnTo>
                    <a:pt x="975" y="231"/>
                  </a:lnTo>
                  <a:lnTo>
                    <a:pt x="975" y="201"/>
                  </a:lnTo>
                  <a:lnTo>
                    <a:pt x="975" y="186"/>
                  </a:lnTo>
                  <a:lnTo>
                    <a:pt x="973" y="173"/>
                  </a:lnTo>
                  <a:lnTo>
                    <a:pt x="971" y="160"/>
                  </a:lnTo>
                  <a:lnTo>
                    <a:pt x="966" y="149"/>
                  </a:lnTo>
                  <a:lnTo>
                    <a:pt x="958" y="126"/>
                  </a:lnTo>
                  <a:lnTo>
                    <a:pt x="941" y="81"/>
                  </a:lnTo>
                  <a:lnTo>
                    <a:pt x="932" y="57"/>
                  </a:lnTo>
                  <a:lnTo>
                    <a:pt x="930" y="44"/>
                  </a:lnTo>
                  <a:lnTo>
                    <a:pt x="928" y="32"/>
                  </a:lnTo>
                  <a:lnTo>
                    <a:pt x="945" y="10"/>
                  </a:lnTo>
                  <a:lnTo>
                    <a:pt x="954" y="8"/>
                  </a:lnTo>
                  <a:lnTo>
                    <a:pt x="962" y="6"/>
                  </a:lnTo>
                  <a:lnTo>
                    <a:pt x="971" y="6"/>
                  </a:lnTo>
                  <a:lnTo>
                    <a:pt x="981" y="6"/>
                  </a:lnTo>
                  <a:lnTo>
                    <a:pt x="1001" y="6"/>
                  </a:lnTo>
                  <a:lnTo>
                    <a:pt x="1026" y="10"/>
                  </a:lnTo>
                  <a:lnTo>
                    <a:pt x="1082" y="23"/>
                  </a:lnTo>
                  <a:lnTo>
                    <a:pt x="1142" y="38"/>
                  </a:lnTo>
                  <a:lnTo>
                    <a:pt x="1206" y="55"/>
                  </a:lnTo>
                  <a:lnTo>
                    <a:pt x="1268" y="72"/>
                  </a:lnTo>
                  <a:lnTo>
                    <a:pt x="1300" y="74"/>
                  </a:lnTo>
                  <a:lnTo>
                    <a:pt x="1328" y="79"/>
                  </a:lnTo>
                  <a:lnTo>
                    <a:pt x="1356" y="81"/>
                  </a:lnTo>
                  <a:lnTo>
                    <a:pt x="1382" y="81"/>
                  </a:lnTo>
                  <a:lnTo>
                    <a:pt x="1382" y="1386"/>
                  </a:lnTo>
                  <a:lnTo>
                    <a:pt x="66" y="1386"/>
                  </a:lnTo>
                </a:path>
              </a:pathLst>
            </a:custGeom>
            <a:grpFill/>
            <a:ln w="19050" cap="rnd" cmpd="sng">
              <a:solidFill>
                <a:schemeClr val="bg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Freeform 45"/>
            <p:cNvSpPr>
              <a:spLocks noChangeAspect="1"/>
            </p:cNvSpPr>
            <p:nvPr/>
          </p:nvSpPr>
          <p:spPr bwMode="auto">
            <a:xfrm>
              <a:off x="1229" y="2158"/>
              <a:ext cx="1466" cy="1151"/>
            </a:xfrm>
            <a:custGeom>
              <a:avLst/>
              <a:gdLst>
                <a:gd name="T0" fmla="*/ 37 w 1737"/>
                <a:gd name="T1" fmla="*/ 739 h 1392"/>
                <a:gd name="T2" fmla="*/ 7 w 1737"/>
                <a:gd name="T3" fmla="*/ 608 h 1392"/>
                <a:gd name="T4" fmla="*/ 0 w 1737"/>
                <a:gd name="T5" fmla="*/ 545 h 1392"/>
                <a:gd name="T6" fmla="*/ 41 w 1737"/>
                <a:gd name="T7" fmla="*/ 534 h 1392"/>
                <a:gd name="T8" fmla="*/ 109 w 1737"/>
                <a:gd name="T9" fmla="*/ 554 h 1392"/>
                <a:gd name="T10" fmla="*/ 163 w 1737"/>
                <a:gd name="T11" fmla="*/ 552 h 1392"/>
                <a:gd name="T12" fmla="*/ 204 w 1737"/>
                <a:gd name="T13" fmla="*/ 534 h 1392"/>
                <a:gd name="T14" fmla="*/ 236 w 1737"/>
                <a:gd name="T15" fmla="*/ 494 h 1392"/>
                <a:gd name="T16" fmla="*/ 252 w 1737"/>
                <a:gd name="T17" fmla="*/ 435 h 1392"/>
                <a:gd name="T18" fmla="*/ 246 w 1737"/>
                <a:gd name="T19" fmla="*/ 370 h 1392"/>
                <a:gd name="T20" fmla="*/ 230 w 1737"/>
                <a:gd name="T21" fmla="*/ 329 h 1392"/>
                <a:gd name="T22" fmla="*/ 198 w 1737"/>
                <a:gd name="T23" fmla="*/ 289 h 1392"/>
                <a:gd name="T24" fmla="*/ 160 w 1737"/>
                <a:gd name="T25" fmla="*/ 271 h 1392"/>
                <a:gd name="T26" fmla="*/ 116 w 1737"/>
                <a:gd name="T27" fmla="*/ 269 h 1392"/>
                <a:gd name="T28" fmla="*/ 62 w 1737"/>
                <a:gd name="T29" fmla="*/ 289 h 1392"/>
                <a:gd name="T30" fmla="*/ 7 w 1737"/>
                <a:gd name="T31" fmla="*/ 267 h 1392"/>
                <a:gd name="T32" fmla="*/ 30 w 1737"/>
                <a:gd name="T33" fmla="*/ 165 h 1392"/>
                <a:gd name="T34" fmla="*/ 46 w 1737"/>
                <a:gd name="T35" fmla="*/ 60 h 1392"/>
                <a:gd name="T36" fmla="*/ 95 w 1737"/>
                <a:gd name="T37" fmla="*/ 45 h 1392"/>
                <a:gd name="T38" fmla="*/ 198 w 1737"/>
                <a:gd name="T39" fmla="*/ 17 h 1392"/>
                <a:gd name="T40" fmla="*/ 279 w 1737"/>
                <a:gd name="T41" fmla="*/ 0 h 1392"/>
                <a:gd name="T42" fmla="*/ 304 w 1737"/>
                <a:gd name="T43" fmla="*/ 52 h 1392"/>
                <a:gd name="T44" fmla="*/ 287 w 1737"/>
                <a:gd name="T45" fmla="*/ 96 h 1392"/>
                <a:gd name="T46" fmla="*/ 289 w 1737"/>
                <a:gd name="T47" fmla="*/ 148 h 1392"/>
                <a:gd name="T48" fmla="*/ 311 w 1737"/>
                <a:gd name="T49" fmla="*/ 188 h 1392"/>
                <a:gd name="T50" fmla="*/ 358 w 1737"/>
                <a:gd name="T51" fmla="*/ 225 h 1392"/>
                <a:gd name="T52" fmla="*/ 403 w 1737"/>
                <a:gd name="T53" fmla="*/ 241 h 1392"/>
                <a:gd name="T54" fmla="*/ 458 w 1737"/>
                <a:gd name="T55" fmla="*/ 246 h 1392"/>
                <a:gd name="T56" fmla="*/ 519 w 1737"/>
                <a:gd name="T57" fmla="*/ 227 h 1392"/>
                <a:gd name="T58" fmla="*/ 550 w 1737"/>
                <a:gd name="T59" fmla="*/ 206 h 1392"/>
                <a:gd name="T60" fmla="*/ 582 w 1737"/>
                <a:gd name="T61" fmla="*/ 165 h 1392"/>
                <a:gd name="T62" fmla="*/ 591 w 1737"/>
                <a:gd name="T63" fmla="*/ 124 h 1392"/>
                <a:gd name="T64" fmla="*/ 582 w 1737"/>
                <a:gd name="T65" fmla="*/ 74 h 1392"/>
                <a:gd name="T66" fmla="*/ 564 w 1737"/>
                <a:gd name="T67" fmla="*/ 21 h 1392"/>
                <a:gd name="T68" fmla="*/ 652 w 1737"/>
                <a:gd name="T69" fmla="*/ 14 h 1392"/>
                <a:gd name="T70" fmla="*/ 771 w 1737"/>
                <a:gd name="T71" fmla="*/ 44 h 1392"/>
                <a:gd name="T72" fmla="*/ 838 w 1737"/>
                <a:gd name="T73" fmla="*/ 60 h 1392"/>
                <a:gd name="T74" fmla="*/ 830 w 1737"/>
                <a:gd name="T75" fmla="*/ 136 h 1392"/>
                <a:gd name="T76" fmla="*/ 800 w 1737"/>
                <a:gd name="T77" fmla="*/ 270 h 1392"/>
                <a:gd name="T78" fmla="*/ 854 w 1737"/>
                <a:gd name="T79" fmla="*/ 292 h 1392"/>
                <a:gd name="T80" fmla="*/ 907 w 1737"/>
                <a:gd name="T81" fmla="*/ 273 h 1392"/>
                <a:gd name="T82" fmla="*/ 952 w 1737"/>
                <a:gd name="T83" fmla="*/ 274 h 1392"/>
                <a:gd name="T84" fmla="*/ 989 w 1737"/>
                <a:gd name="T85" fmla="*/ 293 h 1392"/>
                <a:gd name="T86" fmla="*/ 1016 w 1737"/>
                <a:gd name="T87" fmla="*/ 325 h 1392"/>
                <a:gd name="T88" fmla="*/ 1042 w 1737"/>
                <a:gd name="T89" fmla="*/ 391 h 1392"/>
                <a:gd name="T90" fmla="*/ 1042 w 1737"/>
                <a:gd name="T91" fmla="*/ 447 h 1392"/>
                <a:gd name="T92" fmla="*/ 1031 w 1737"/>
                <a:gd name="T93" fmla="*/ 489 h 1392"/>
                <a:gd name="T94" fmla="*/ 1008 w 1737"/>
                <a:gd name="T95" fmla="*/ 526 h 1392"/>
                <a:gd name="T96" fmla="*/ 971 w 1737"/>
                <a:gd name="T97" fmla="*/ 551 h 1392"/>
                <a:gd name="T98" fmla="*/ 922 w 1737"/>
                <a:gd name="T99" fmla="*/ 559 h 1392"/>
                <a:gd name="T100" fmla="*/ 862 w 1737"/>
                <a:gd name="T101" fmla="*/ 547 h 1392"/>
                <a:gd name="T102" fmla="*/ 795 w 1737"/>
                <a:gd name="T103" fmla="*/ 539 h 1392"/>
                <a:gd name="T104" fmla="*/ 793 w 1737"/>
                <a:gd name="T105" fmla="*/ 571 h 1392"/>
                <a:gd name="T106" fmla="*/ 819 w 1737"/>
                <a:gd name="T107" fmla="*/ 685 h 1392"/>
                <a:gd name="T108" fmla="*/ 832 w 1737"/>
                <a:gd name="T109" fmla="*/ 780 h 13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7"/>
                <a:gd name="T166" fmla="*/ 0 h 1392"/>
                <a:gd name="T167" fmla="*/ 1737 w 1737"/>
                <a:gd name="T168" fmla="*/ 1392 h 13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7" h="1392">
                  <a:moveTo>
                    <a:pt x="66" y="1391"/>
                  </a:moveTo>
                  <a:lnTo>
                    <a:pt x="68" y="1380"/>
                  </a:lnTo>
                  <a:lnTo>
                    <a:pt x="68" y="1367"/>
                  </a:lnTo>
                  <a:lnTo>
                    <a:pt x="66" y="1339"/>
                  </a:lnTo>
                  <a:lnTo>
                    <a:pt x="62" y="1307"/>
                  </a:lnTo>
                  <a:lnTo>
                    <a:pt x="57" y="1275"/>
                  </a:lnTo>
                  <a:lnTo>
                    <a:pt x="51" y="1243"/>
                  </a:lnTo>
                  <a:lnTo>
                    <a:pt x="42" y="1208"/>
                  </a:lnTo>
                  <a:lnTo>
                    <a:pt x="27" y="1140"/>
                  </a:lnTo>
                  <a:lnTo>
                    <a:pt x="12" y="1075"/>
                  </a:lnTo>
                  <a:lnTo>
                    <a:pt x="6" y="1045"/>
                  </a:lnTo>
                  <a:lnTo>
                    <a:pt x="2" y="1018"/>
                  </a:lnTo>
                  <a:lnTo>
                    <a:pt x="0" y="994"/>
                  </a:lnTo>
                  <a:lnTo>
                    <a:pt x="0" y="973"/>
                  </a:lnTo>
                  <a:lnTo>
                    <a:pt x="0" y="964"/>
                  </a:lnTo>
                  <a:lnTo>
                    <a:pt x="2" y="955"/>
                  </a:lnTo>
                  <a:lnTo>
                    <a:pt x="4" y="949"/>
                  </a:lnTo>
                  <a:lnTo>
                    <a:pt x="8" y="943"/>
                  </a:lnTo>
                  <a:lnTo>
                    <a:pt x="42" y="932"/>
                  </a:lnTo>
                  <a:lnTo>
                    <a:pt x="68" y="945"/>
                  </a:lnTo>
                  <a:lnTo>
                    <a:pt x="92" y="955"/>
                  </a:lnTo>
                  <a:lnTo>
                    <a:pt x="115" y="964"/>
                  </a:lnTo>
                  <a:lnTo>
                    <a:pt x="139" y="970"/>
                  </a:lnTo>
                  <a:lnTo>
                    <a:pt x="160" y="977"/>
                  </a:lnTo>
                  <a:lnTo>
                    <a:pt x="181" y="979"/>
                  </a:lnTo>
                  <a:lnTo>
                    <a:pt x="201" y="981"/>
                  </a:lnTo>
                  <a:lnTo>
                    <a:pt x="220" y="983"/>
                  </a:lnTo>
                  <a:lnTo>
                    <a:pt x="237" y="983"/>
                  </a:lnTo>
                  <a:lnTo>
                    <a:pt x="254" y="981"/>
                  </a:lnTo>
                  <a:lnTo>
                    <a:pt x="271" y="977"/>
                  </a:lnTo>
                  <a:lnTo>
                    <a:pt x="286" y="973"/>
                  </a:lnTo>
                  <a:lnTo>
                    <a:pt x="301" y="968"/>
                  </a:lnTo>
                  <a:lnTo>
                    <a:pt x="314" y="960"/>
                  </a:lnTo>
                  <a:lnTo>
                    <a:pt x="327" y="953"/>
                  </a:lnTo>
                  <a:lnTo>
                    <a:pt x="340" y="945"/>
                  </a:lnTo>
                  <a:lnTo>
                    <a:pt x="351" y="934"/>
                  </a:lnTo>
                  <a:lnTo>
                    <a:pt x="361" y="923"/>
                  </a:lnTo>
                  <a:lnTo>
                    <a:pt x="378" y="900"/>
                  </a:lnTo>
                  <a:lnTo>
                    <a:pt x="387" y="889"/>
                  </a:lnTo>
                  <a:lnTo>
                    <a:pt x="393" y="874"/>
                  </a:lnTo>
                  <a:lnTo>
                    <a:pt x="404" y="846"/>
                  </a:lnTo>
                  <a:lnTo>
                    <a:pt x="413" y="816"/>
                  </a:lnTo>
                  <a:lnTo>
                    <a:pt x="417" y="801"/>
                  </a:lnTo>
                  <a:lnTo>
                    <a:pt x="419" y="784"/>
                  </a:lnTo>
                  <a:lnTo>
                    <a:pt x="419" y="769"/>
                  </a:lnTo>
                  <a:lnTo>
                    <a:pt x="421" y="752"/>
                  </a:lnTo>
                  <a:lnTo>
                    <a:pt x="421" y="737"/>
                  </a:lnTo>
                  <a:lnTo>
                    <a:pt x="421" y="720"/>
                  </a:lnTo>
                  <a:lnTo>
                    <a:pt x="417" y="687"/>
                  </a:lnTo>
                  <a:lnTo>
                    <a:pt x="410" y="655"/>
                  </a:lnTo>
                  <a:lnTo>
                    <a:pt x="406" y="640"/>
                  </a:lnTo>
                  <a:lnTo>
                    <a:pt x="402" y="623"/>
                  </a:lnTo>
                  <a:lnTo>
                    <a:pt x="396" y="608"/>
                  </a:lnTo>
                  <a:lnTo>
                    <a:pt x="389" y="597"/>
                  </a:lnTo>
                  <a:lnTo>
                    <a:pt x="383" y="582"/>
                  </a:lnTo>
                  <a:lnTo>
                    <a:pt x="376" y="570"/>
                  </a:lnTo>
                  <a:lnTo>
                    <a:pt x="359" y="544"/>
                  </a:lnTo>
                  <a:lnTo>
                    <a:pt x="351" y="533"/>
                  </a:lnTo>
                  <a:lnTo>
                    <a:pt x="340" y="522"/>
                  </a:lnTo>
                  <a:lnTo>
                    <a:pt x="329" y="512"/>
                  </a:lnTo>
                  <a:lnTo>
                    <a:pt x="318" y="503"/>
                  </a:lnTo>
                  <a:lnTo>
                    <a:pt x="306" y="497"/>
                  </a:lnTo>
                  <a:lnTo>
                    <a:pt x="293" y="490"/>
                  </a:lnTo>
                  <a:lnTo>
                    <a:pt x="280" y="484"/>
                  </a:lnTo>
                  <a:lnTo>
                    <a:pt x="267" y="480"/>
                  </a:lnTo>
                  <a:lnTo>
                    <a:pt x="252" y="475"/>
                  </a:lnTo>
                  <a:lnTo>
                    <a:pt x="239" y="473"/>
                  </a:lnTo>
                  <a:lnTo>
                    <a:pt x="224" y="473"/>
                  </a:lnTo>
                  <a:lnTo>
                    <a:pt x="207" y="473"/>
                  </a:lnTo>
                  <a:lnTo>
                    <a:pt x="192" y="475"/>
                  </a:lnTo>
                  <a:lnTo>
                    <a:pt x="175" y="480"/>
                  </a:lnTo>
                  <a:lnTo>
                    <a:pt x="158" y="484"/>
                  </a:lnTo>
                  <a:lnTo>
                    <a:pt x="139" y="492"/>
                  </a:lnTo>
                  <a:lnTo>
                    <a:pt x="122" y="501"/>
                  </a:lnTo>
                  <a:lnTo>
                    <a:pt x="102" y="510"/>
                  </a:lnTo>
                  <a:lnTo>
                    <a:pt x="83" y="522"/>
                  </a:lnTo>
                  <a:lnTo>
                    <a:pt x="64" y="537"/>
                  </a:lnTo>
                  <a:lnTo>
                    <a:pt x="29" y="529"/>
                  </a:lnTo>
                  <a:lnTo>
                    <a:pt x="10" y="501"/>
                  </a:lnTo>
                  <a:lnTo>
                    <a:pt x="12" y="473"/>
                  </a:lnTo>
                  <a:lnTo>
                    <a:pt x="17" y="447"/>
                  </a:lnTo>
                  <a:lnTo>
                    <a:pt x="21" y="420"/>
                  </a:lnTo>
                  <a:lnTo>
                    <a:pt x="27" y="394"/>
                  </a:lnTo>
                  <a:lnTo>
                    <a:pt x="40" y="342"/>
                  </a:lnTo>
                  <a:lnTo>
                    <a:pt x="51" y="291"/>
                  </a:lnTo>
                  <a:lnTo>
                    <a:pt x="64" y="237"/>
                  </a:lnTo>
                  <a:lnTo>
                    <a:pt x="72" y="186"/>
                  </a:lnTo>
                  <a:lnTo>
                    <a:pt x="74" y="160"/>
                  </a:lnTo>
                  <a:lnTo>
                    <a:pt x="77" y="132"/>
                  </a:lnTo>
                  <a:lnTo>
                    <a:pt x="77" y="107"/>
                  </a:lnTo>
                  <a:lnTo>
                    <a:pt x="77" y="79"/>
                  </a:lnTo>
                  <a:lnTo>
                    <a:pt x="104" y="81"/>
                  </a:lnTo>
                  <a:lnTo>
                    <a:pt x="119" y="81"/>
                  </a:lnTo>
                  <a:lnTo>
                    <a:pt x="132" y="79"/>
                  </a:lnTo>
                  <a:lnTo>
                    <a:pt x="158" y="79"/>
                  </a:lnTo>
                  <a:lnTo>
                    <a:pt x="184" y="75"/>
                  </a:lnTo>
                  <a:lnTo>
                    <a:pt x="209" y="70"/>
                  </a:lnTo>
                  <a:lnTo>
                    <a:pt x="233" y="64"/>
                  </a:lnTo>
                  <a:lnTo>
                    <a:pt x="282" y="47"/>
                  </a:lnTo>
                  <a:lnTo>
                    <a:pt x="329" y="32"/>
                  </a:lnTo>
                  <a:lnTo>
                    <a:pt x="376" y="17"/>
                  </a:lnTo>
                  <a:lnTo>
                    <a:pt x="400" y="10"/>
                  </a:lnTo>
                  <a:lnTo>
                    <a:pt x="425" y="6"/>
                  </a:lnTo>
                  <a:lnTo>
                    <a:pt x="451" y="2"/>
                  </a:lnTo>
                  <a:lnTo>
                    <a:pt x="464" y="0"/>
                  </a:lnTo>
                  <a:lnTo>
                    <a:pt x="477" y="0"/>
                  </a:lnTo>
                  <a:lnTo>
                    <a:pt x="515" y="17"/>
                  </a:lnTo>
                  <a:lnTo>
                    <a:pt x="530" y="51"/>
                  </a:lnTo>
                  <a:lnTo>
                    <a:pt x="511" y="79"/>
                  </a:lnTo>
                  <a:lnTo>
                    <a:pt x="505" y="92"/>
                  </a:lnTo>
                  <a:lnTo>
                    <a:pt x="498" y="105"/>
                  </a:lnTo>
                  <a:lnTo>
                    <a:pt x="488" y="130"/>
                  </a:lnTo>
                  <a:lnTo>
                    <a:pt x="483" y="143"/>
                  </a:lnTo>
                  <a:lnTo>
                    <a:pt x="479" y="156"/>
                  </a:lnTo>
                  <a:lnTo>
                    <a:pt x="477" y="169"/>
                  </a:lnTo>
                  <a:lnTo>
                    <a:pt x="475" y="182"/>
                  </a:lnTo>
                  <a:lnTo>
                    <a:pt x="473" y="205"/>
                  </a:lnTo>
                  <a:lnTo>
                    <a:pt x="475" y="229"/>
                  </a:lnTo>
                  <a:lnTo>
                    <a:pt x="479" y="252"/>
                  </a:lnTo>
                  <a:lnTo>
                    <a:pt x="481" y="263"/>
                  </a:lnTo>
                  <a:lnTo>
                    <a:pt x="485" y="274"/>
                  </a:lnTo>
                  <a:lnTo>
                    <a:pt x="494" y="293"/>
                  </a:lnTo>
                  <a:lnTo>
                    <a:pt x="505" y="315"/>
                  </a:lnTo>
                  <a:lnTo>
                    <a:pt x="511" y="323"/>
                  </a:lnTo>
                  <a:lnTo>
                    <a:pt x="518" y="332"/>
                  </a:lnTo>
                  <a:lnTo>
                    <a:pt x="530" y="349"/>
                  </a:lnTo>
                  <a:lnTo>
                    <a:pt x="547" y="364"/>
                  </a:lnTo>
                  <a:lnTo>
                    <a:pt x="565" y="379"/>
                  </a:lnTo>
                  <a:lnTo>
                    <a:pt x="584" y="392"/>
                  </a:lnTo>
                  <a:lnTo>
                    <a:pt x="595" y="398"/>
                  </a:lnTo>
                  <a:lnTo>
                    <a:pt x="605" y="402"/>
                  </a:lnTo>
                  <a:lnTo>
                    <a:pt x="625" y="413"/>
                  </a:lnTo>
                  <a:lnTo>
                    <a:pt x="635" y="417"/>
                  </a:lnTo>
                  <a:lnTo>
                    <a:pt x="648" y="420"/>
                  </a:lnTo>
                  <a:lnTo>
                    <a:pt x="669" y="426"/>
                  </a:lnTo>
                  <a:lnTo>
                    <a:pt x="693" y="432"/>
                  </a:lnTo>
                  <a:lnTo>
                    <a:pt x="717" y="435"/>
                  </a:lnTo>
                  <a:lnTo>
                    <a:pt x="727" y="435"/>
                  </a:lnTo>
                  <a:lnTo>
                    <a:pt x="738" y="435"/>
                  </a:lnTo>
                  <a:lnTo>
                    <a:pt x="762" y="435"/>
                  </a:lnTo>
                  <a:lnTo>
                    <a:pt x="785" y="430"/>
                  </a:lnTo>
                  <a:lnTo>
                    <a:pt x="809" y="426"/>
                  </a:lnTo>
                  <a:lnTo>
                    <a:pt x="832" y="417"/>
                  </a:lnTo>
                  <a:lnTo>
                    <a:pt x="854" y="407"/>
                  </a:lnTo>
                  <a:lnTo>
                    <a:pt x="864" y="402"/>
                  </a:lnTo>
                  <a:lnTo>
                    <a:pt x="875" y="396"/>
                  </a:lnTo>
                  <a:lnTo>
                    <a:pt x="886" y="390"/>
                  </a:lnTo>
                  <a:lnTo>
                    <a:pt x="896" y="381"/>
                  </a:lnTo>
                  <a:lnTo>
                    <a:pt x="905" y="372"/>
                  </a:lnTo>
                  <a:lnTo>
                    <a:pt x="916" y="364"/>
                  </a:lnTo>
                  <a:lnTo>
                    <a:pt x="924" y="355"/>
                  </a:lnTo>
                  <a:lnTo>
                    <a:pt x="933" y="345"/>
                  </a:lnTo>
                  <a:lnTo>
                    <a:pt x="952" y="319"/>
                  </a:lnTo>
                  <a:lnTo>
                    <a:pt x="961" y="306"/>
                  </a:lnTo>
                  <a:lnTo>
                    <a:pt x="967" y="293"/>
                  </a:lnTo>
                  <a:lnTo>
                    <a:pt x="971" y="282"/>
                  </a:lnTo>
                  <a:lnTo>
                    <a:pt x="976" y="270"/>
                  </a:lnTo>
                  <a:lnTo>
                    <a:pt x="978" y="257"/>
                  </a:lnTo>
                  <a:lnTo>
                    <a:pt x="980" y="244"/>
                  </a:lnTo>
                  <a:lnTo>
                    <a:pt x="982" y="220"/>
                  </a:lnTo>
                  <a:lnTo>
                    <a:pt x="982" y="210"/>
                  </a:lnTo>
                  <a:lnTo>
                    <a:pt x="982" y="197"/>
                  </a:lnTo>
                  <a:lnTo>
                    <a:pt x="978" y="175"/>
                  </a:lnTo>
                  <a:lnTo>
                    <a:pt x="973" y="154"/>
                  </a:lnTo>
                  <a:lnTo>
                    <a:pt x="967" y="132"/>
                  </a:lnTo>
                  <a:lnTo>
                    <a:pt x="961" y="113"/>
                  </a:lnTo>
                  <a:lnTo>
                    <a:pt x="948" y="79"/>
                  </a:lnTo>
                  <a:lnTo>
                    <a:pt x="939" y="51"/>
                  </a:lnTo>
                  <a:lnTo>
                    <a:pt x="937" y="40"/>
                  </a:lnTo>
                  <a:lnTo>
                    <a:pt x="937" y="36"/>
                  </a:lnTo>
                  <a:lnTo>
                    <a:pt x="939" y="32"/>
                  </a:lnTo>
                  <a:lnTo>
                    <a:pt x="976" y="4"/>
                  </a:lnTo>
                  <a:lnTo>
                    <a:pt x="1006" y="8"/>
                  </a:lnTo>
                  <a:lnTo>
                    <a:pt x="1033" y="12"/>
                  </a:lnTo>
                  <a:lnTo>
                    <a:pt x="1085" y="25"/>
                  </a:lnTo>
                  <a:lnTo>
                    <a:pt x="1134" y="40"/>
                  </a:lnTo>
                  <a:lnTo>
                    <a:pt x="1181" y="55"/>
                  </a:lnTo>
                  <a:lnTo>
                    <a:pt x="1230" y="66"/>
                  </a:lnTo>
                  <a:lnTo>
                    <a:pt x="1256" y="72"/>
                  </a:lnTo>
                  <a:lnTo>
                    <a:pt x="1282" y="77"/>
                  </a:lnTo>
                  <a:lnTo>
                    <a:pt x="1307" y="79"/>
                  </a:lnTo>
                  <a:lnTo>
                    <a:pt x="1335" y="79"/>
                  </a:lnTo>
                  <a:lnTo>
                    <a:pt x="1365" y="79"/>
                  </a:lnTo>
                  <a:lnTo>
                    <a:pt x="1395" y="79"/>
                  </a:lnTo>
                  <a:lnTo>
                    <a:pt x="1395" y="105"/>
                  </a:lnTo>
                  <a:lnTo>
                    <a:pt x="1395" y="132"/>
                  </a:lnTo>
                  <a:lnTo>
                    <a:pt x="1393" y="160"/>
                  </a:lnTo>
                  <a:lnTo>
                    <a:pt x="1389" y="186"/>
                  </a:lnTo>
                  <a:lnTo>
                    <a:pt x="1384" y="214"/>
                  </a:lnTo>
                  <a:lnTo>
                    <a:pt x="1380" y="240"/>
                  </a:lnTo>
                  <a:lnTo>
                    <a:pt x="1369" y="291"/>
                  </a:lnTo>
                  <a:lnTo>
                    <a:pt x="1357" y="345"/>
                  </a:lnTo>
                  <a:lnTo>
                    <a:pt x="1346" y="396"/>
                  </a:lnTo>
                  <a:lnTo>
                    <a:pt x="1335" y="450"/>
                  </a:lnTo>
                  <a:lnTo>
                    <a:pt x="1331" y="477"/>
                  </a:lnTo>
                  <a:lnTo>
                    <a:pt x="1329" y="505"/>
                  </a:lnTo>
                  <a:lnTo>
                    <a:pt x="1346" y="533"/>
                  </a:lnTo>
                  <a:lnTo>
                    <a:pt x="1380" y="542"/>
                  </a:lnTo>
                  <a:lnTo>
                    <a:pt x="1402" y="527"/>
                  </a:lnTo>
                  <a:lnTo>
                    <a:pt x="1421" y="516"/>
                  </a:lnTo>
                  <a:lnTo>
                    <a:pt x="1438" y="505"/>
                  </a:lnTo>
                  <a:lnTo>
                    <a:pt x="1457" y="497"/>
                  </a:lnTo>
                  <a:lnTo>
                    <a:pt x="1474" y="490"/>
                  </a:lnTo>
                  <a:lnTo>
                    <a:pt x="1491" y="484"/>
                  </a:lnTo>
                  <a:lnTo>
                    <a:pt x="1509" y="482"/>
                  </a:lnTo>
                  <a:lnTo>
                    <a:pt x="1524" y="480"/>
                  </a:lnTo>
                  <a:lnTo>
                    <a:pt x="1539" y="477"/>
                  </a:lnTo>
                  <a:lnTo>
                    <a:pt x="1554" y="480"/>
                  </a:lnTo>
                  <a:lnTo>
                    <a:pt x="1569" y="482"/>
                  </a:lnTo>
                  <a:lnTo>
                    <a:pt x="1584" y="484"/>
                  </a:lnTo>
                  <a:lnTo>
                    <a:pt x="1596" y="488"/>
                  </a:lnTo>
                  <a:lnTo>
                    <a:pt x="1609" y="495"/>
                  </a:lnTo>
                  <a:lnTo>
                    <a:pt x="1622" y="501"/>
                  </a:lnTo>
                  <a:lnTo>
                    <a:pt x="1633" y="510"/>
                  </a:lnTo>
                  <a:lnTo>
                    <a:pt x="1646" y="518"/>
                  </a:lnTo>
                  <a:lnTo>
                    <a:pt x="1654" y="527"/>
                  </a:lnTo>
                  <a:lnTo>
                    <a:pt x="1665" y="537"/>
                  </a:lnTo>
                  <a:lnTo>
                    <a:pt x="1673" y="550"/>
                  </a:lnTo>
                  <a:lnTo>
                    <a:pt x="1684" y="561"/>
                  </a:lnTo>
                  <a:lnTo>
                    <a:pt x="1691" y="574"/>
                  </a:lnTo>
                  <a:lnTo>
                    <a:pt x="1699" y="589"/>
                  </a:lnTo>
                  <a:lnTo>
                    <a:pt x="1706" y="602"/>
                  </a:lnTo>
                  <a:lnTo>
                    <a:pt x="1716" y="630"/>
                  </a:lnTo>
                  <a:lnTo>
                    <a:pt x="1727" y="660"/>
                  </a:lnTo>
                  <a:lnTo>
                    <a:pt x="1733" y="692"/>
                  </a:lnTo>
                  <a:lnTo>
                    <a:pt x="1736" y="709"/>
                  </a:lnTo>
                  <a:lnTo>
                    <a:pt x="1736" y="724"/>
                  </a:lnTo>
                  <a:lnTo>
                    <a:pt x="1736" y="741"/>
                  </a:lnTo>
                  <a:lnTo>
                    <a:pt x="1736" y="758"/>
                  </a:lnTo>
                  <a:lnTo>
                    <a:pt x="1733" y="790"/>
                  </a:lnTo>
                  <a:lnTo>
                    <a:pt x="1731" y="805"/>
                  </a:lnTo>
                  <a:lnTo>
                    <a:pt x="1729" y="820"/>
                  </a:lnTo>
                  <a:lnTo>
                    <a:pt x="1725" y="838"/>
                  </a:lnTo>
                  <a:lnTo>
                    <a:pt x="1721" y="850"/>
                  </a:lnTo>
                  <a:lnTo>
                    <a:pt x="1714" y="865"/>
                  </a:lnTo>
                  <a:lnTo>
                    <a:pt x="1708" y="880"/>
                  </a:lnTo>
                  <a:lnTo>
                    <a:pt x="1701" y="893"/>
                  </a:lnTo>
                  <a:lnTo>
                    <a:pt x="1695" y="906"/>
                  </a:lnTo>
                  <a:lnTo>
                    <a:pt x="1686" y="917"/>
                  </a:lnTo>
                  <a:lnTo>
                    <a:pt x="1676" y="930"/>
                  </a:lnTo>
                  <a:lnTo>
                    <a:pt x="1665" y="940"/>
                  </a:lnTo>
                  <a:lnTo>
                    <a:pt x="1654" y="949"/>
                  </a:lnTo>
                  <a:lnTo>
                    <a:pt x="1643" y="958"/>
                  </a:lnTo>
                  <a:lnTo>
                    <a:pt x="1631" y="966"/>
                  </a:lnTo>
                  <a:lnTo>
                    <a:pt x="1616" y="973"/>
                  </a:lnTo>
                  <a:lnTo>
                    <a:pt x="1603" y="979"/>
                  </a:lnTo>
                  <a:lnTo>
                    <a:pt x="1586" y="983"/>
                  </a:lnTo>
                  <a:lnTo>
                    <a:pt x="1571" y="985"/>
                  </a:lnTo>
                  <a:lnTo>
                    <a:pt x="1554" y="988"/>
                  </a:lnTo>
                  <a:lnTo>
                    <a:pt x="1534" y="988"/>
                  </a:lnTo>
                  <a:lnTo>
                    <a:pt x="1517" y="988"/>
                  </a:lnTo>
                  <a:lnTo>
                    <a:pt x="1498" y="985"/>
                  </a:lnTo>
                  <a:lnTo>
                    <a:pt x="1479" y="981"/>
                  </a:lnTo>
                  <a:lnTo>
                    <a:pt x="1455" y="975"/>
                  </a:lnTo>
                  <a:lnTo>
                    <a:pt x="1434" y="968"/>
                  </a:lnTo>
                  <a:lnTo>
                    <a:pt x="1410" y="960"/>
                  </a:lnTo>
                  <a:lnTo>
                    <a:pt x="1384" y="949"/>
                  </a:lnTo>
                  <a:lnTo>
                    <a:pt x="1361" y="936"/>
                  </a:lnTo>
                  <a:lnTo>
                    <a:pt x="1325" y="947"/>
                  </a:lnTo>
                  <a:lnTo>
                    <a:pt x="1322" y="953"/>
                  </a:lnTo>
                  <a:lnTo>
                    <a:pt x="1318" y="960"/>
                  </a:lnTo>
                  <a:lnTo>
                    <a:pt x="1318" y="968"/>
                  </a:lnTo>
                  <a:lnTo>
                    <a:pt x="1316" y="979"/>
                  </a:lnTo>
                  <a:lnTo>
                    <a:pt x="1316" y="998"/>
                  </a:lnTo>
                  <a:lnTo>
                    <a:pt x="1318" y="1011"/>
                  </a:lnTo>
                  <a:lnTo>
                    <a:pt x="1318" y="1024"/>
                  </a:lnTo>
                  <a:lnTo>
                    <a:pt x="1322" y="1052"/>
                  </a:lnTo>
                  <a:lnTo>
                    <a:pt x="1329" y="1080"/>
                  </a:lnTo>
                  <a:lnTo>
                    <a:pt x="1344" y="1142"/>
                  </a:lnTo>
                  <a:lnTo>
                    <a:pt x="1361" y="1210"/>
                  </a:lnTo>
                  <a:lnTo>
                    <a:pt x="1376" y="1277"/>
                  </a:lnTo>
                  <a:lnTo>
                    <a:pt x="1380" y="1307"/>
                  </a:lnTo>
                  <a:lnTo>
                    <a:pt x="1384" y="1337"/>
                  </a:lnTo>
                  <a:lnTo>
                    <a:pt x="1384" y="1367"/>
                  </a:lnTo>
                  <a:lnTo>
                    <a:pt x="1384" y="1380"/>
                  </a:lnTo>
                  <a:lnTo>
                    <a:pt x="1382" y="1391"/>
                  </a:lnTo>
                  <a:lnTo>
                    <a:pt x="66" y="1391"/>
                  </a:lnTo>
                </a:path>
              </a:pathLst>
            </a:custGeom>
            <a:grpFill/>
            <a:ln w="19050" cap="rnd" cmpd="sng">
              <a:solidFill>
                <a:schemeClr val="bg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Freeform 46"/>
            <p:cNvSpPr>
              <a:spLocks noChangeAspect="1"/>
            </p:cNvSpPr>
            <p:nvPr/>
          </p:nvSpPr>
          <p:spPr bwMode="auto">
            <a:xfrm>
              <a:off x="172" y="2158"/>
              <a:ext cx="1413" cy="1152"/>
            </a:xfrm>
            <a:custGeom>
              <a:avLst/>
              <a:gdLst>
                <a:gd name="T0" fmla="*/ 32 w 1672"/>
                <a:gd name="T1" fmla="*/ 45 h 1393"/>
                <a:gd name="T2" fmla="*/ 106 w 1672"/>
                <a:gd name="T3" fmla="*/ 32 h 1393"/>
                <a:gd name="T4" fmla="*/ 215 w 1672"/>
                <a:gd name="T5" fmla="*/ 6 h 1393"/>
                <a:gd name="T6" fmla="*/ 247 w 1672"/>
                <a:gd name="T7" fmla="*/ 3 h 1393"/>
                <a:gd name="T8" fmla="*/ 275 w 1672"/>
                <a:gd name="T9" fmla="*/ 18 h 1393"/>
                <a:gd name="T10" fmla="*/ 256 w 1672"/>
                <a:gd name="T11" fmla="*/ 71 h 1393"/>
                <a:gd name="T12" fmla="*/ 247 w 1672"/>
                <a:gd name="T13" fmla="*/ 98 h 1393"/>
                <a:gd name="T14" fmla="*/ 247 w 1672"/>
                <a:gd name="T15" fmla="*/ 131 h 1393"/>
                <a:gd name="T16" fmla="*/ 262 w 1672"/>
                <a:gd name="T17" fmla="*/ 174 h 1393"/>
                <a:gd name="T18" fmla="*/ 292 w 1672"/>
                <a:gd name="T19" fmla="*/ 208 h 1393"/>
                <a:gd name="T20" fmla="*/ 328 w 1672"/>
                <a:gd name="T21" fmla="*/ 227 h 1393"/>
                <a:gd name="T22" fmla="*/ 368 w 1672"/>
                <a:gd name="T23" fmla="*/ 240 h 1393"/>
                <a:gd name="T24" fmla="*/ 415 w 1672"/>
                <a:gd name="T25" fmla="*/ 242 h 1393"/>
                <a:gd name="T26" fmla="*/ 463 w 1672"/>
                <a:gd name="T27" fmla="*/ 232 h 1393"/>
                <a:gd name="T28" fmla="*/ 505 w 1672"/>
                <a:gd name="T29" fmla="*/ 211 h 1393"/>
                <a:gd name="T30" fmla="*/ 537 w 1672"/>
                <a:gd name="T31" fmla="*/ 175 h 1393"/>
                <a:gd name="T32" fmla="*/ 552 w 1672"/>
                <a:gd name="T33" fmla="*/ 141 h 1393"/>
                <a:gd name="T34" fmla="*/ 558 w 1672"/>
                <a:gd name="T35" fmla="*/ 115 h 1393"/>
                <a:gd name="T36" fmla="*/ 552 w 1672"/>
                <a:gd name="T37" fmla="*/ 80 h 1393"/>
                <a:gd name="T38" fmla="*/ 532 w 1672"/>
                <a:gd name="T39" fmla="*/ 44 h 1393"/>
                <a:gd name="T40" fmla="*/ 525 w 1672"/>
                <a:gd name="T41" fmla="*/ 15 h 1393"/>
                <a:gd name="T42" fmla="*/ 561 w 1672"/>
                <a:gd name="T43" fmla="*/ 0 h 1393"/>
                <a:gd name="T44" fmla="*/ 614 w 1672"/>
                <a:gd name="T45" fmla="*/ 7 h 1393"/>
                <a:gd name="T46" fmla="*/ 714 w 1672"/>
                <a:gd name="T47" fmla="*/ 36 h 1393"/>
                <a:gd name="T48" fmla="*/ 783 w 1672"/>
                <a:gd name="T49" fmla="*/ 45 h 1393"/>
                <a:gd name="T50" fmla="*/ 798 w 1672"/>
                <a:gd name="T51" fmla="*/ 105 h 1393"/>
                <a:gd name="T52" fmla="*/ 771 w 1672"/>
                <a:gd name="T53" fmla="*/ 223 h 1393"/>
                <a:gd name="T54" fmla="*/ 761 w 1672"/>
                <a:gd name="T55" fmla="*/ 283 h 1393"/>
                <a:gd name="T56" fmla="*/ 816 w 1672"/>
                <a:gd name="T57" fmla="*/ 288 h 1393"/>
                <a:gd name="T58" fmla="*/ 859 w 1672"/>
                <a:gd name="T59" fmla="*/ 270 h 1393"/>
                <a:gd name="T60" fmla="*/ 898 w 1672"/>
                <a:gd name="T61" fmla="*/ 267 h 1393"/>
                <a:gd name="T62" fmla="*/ 932 w 1672"/>
                <a:gd name="T63" fmla="*/ 277 h 1393"/>
                <a:gd name="T64" fmla="*/ 959 w 1672"/>
                <a:gd name="T65" fmla="*/ 295 h 1393"/>
                <a:gd name="T66" fmla="*/ 981 w 1672"/>
                <a:gd name="T67" fmla="*/ 323 h 1393"/>
                <a:gd name="T68" fmla="*/ 1002 w 1672"/>
                <a:gd name="T69" fmla="*/ 370 h 1393"/>
                <a:gd name="T70" fmla="*/ 1008 w 1672"/>
                <a:gd name="T71" fmla="*/ 417 h 1393"/>
                <a:gd name="T72" fmla="*/ 1003 w 1672"/>
                <a:gd name="T73" fmla="*/ 461 h 1393"/>
                <a:gd name="T74" fmla="*/ 991 w 1672"/>
                <a:gd name="T75" fmla="*/ 494 h 1393"/>
                <a:gd name="T76" fmla="*/ 972 w 1672"/>
                <a:gd name="T77" fmla="*/ 522 h 1393"/>
                <a:gd name="T78" fmla="*/ 944 w 1672"/>
                <a:gd name="T79" fmla="*/ 543 h 1393"/>
                <a:gd name="T80" fmla="*/ 909 w 1672"/>
                <a:gd name="T81" fmla="*/ 554 h 1393"/>
                <a:gd name="T82" fmla="*/ 864 w 1672"/>
                <a:gd name="T83" fmla="*/ 553 h 1393"/>
                <a:gd name="T84" fmla="*/ 810 w 1672"/>
                <a:gd name="T85" fmla="*/ 540 h 1393"/>
                <a:gd name="T86" fmla="*/ 758 w 1672"/>
                <a:gd name="T87" fmla="*/ 536 h 1393"/>
                <a:gd name="T88" fmla="*/ 754 w 1672"/>
                <a:gd name="T89" fmla="*/ 562 h 1393"/>
                <a:gd name="T90" fmla="*/ 762 w 1672"/>
                <a:gd name="T91" fmla="*/ 608 h 1393"/>
                <a:gd name="T92" fmla="*/ 789 w 1672"/>
                <a:gd name="T93" fmla="*/ 721 h 1393"/>
                <a:gd name="T94" fmla="*/ 795 w 1672"/>
                <a:gd name="T95" fmla="*/ 773 h 13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72"/>
                <a:gd name="T145" fmla="*/ 0 h 1393"/>
                <a:gd name="T146" fmla="*/ 1672 w 1672"/>
                <a:gd name="T147" fmla="*/ 1393 h 13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72" h="1393">
                  <a:moveTo>
                    <a:pt x="0" y="81"/>
                  </a:moveTo>
                  <a:lnTo>
                    <a:pt x="12" y="81"/>
                  </a:lnTo>
                  <a:lnTo>
                    <a:pt x="25" y="81"/>
                  </a:lnTo>
                  <a:lnTo>
                    <a:pt x="53" y="81"/>
                  </a:lnTo>
                  <a:lnTo>
                    <a:pt x="83" y="79"/>
                  </a:lnTo>
                  <a:lnTo>
                    <a:pt x="113" y="72"/>
                  </a:lnTo>
                  <a:lnTo>
                    <a:pt x="143" y="66"/>
                  </a:lnTo>
                  <a:lnTo>
                    <a:pt x="175" y="57"/>
                  </a:lnTo>
                  <a:lnTo>
                    <a:pt x="237" y="38"/>
                  </a:lnTo>
                  <a:lnTo>
                    <a:pt x="299" y="23"/>
                  </a:lnTo>
                  <a:lnTo>
                    <a:pt x="327" y="14"/>
                  </a:lnTo>
                  <a:lnTo>
                    <a:pt x="355" y="10"/>
                  </a:lnTo>
                  <a:lnTo>
                    <a:pt x="378" y="6"/>
                  </a:lnTo>
                  <a:lnTo>
                    <a:pt x="391" y="6"/>
                  </a:lnTo>
                  <a:lnTo>
                    <a:pt x="400" y="4"/>
                  </a:lnTo>
                  <a:lnTo>
                    <a:pt x="410" y="6"/>
                  </a:lnTo>
                  <a:lnTo>
                    <a:pt x="421" y="6"/>
                  </a:lnTo>
                  <a:lnTo>
                    <a:pt x="430" y="8"/>
                  </a:lnTo>
                  <a:lnTo>
                    <a:pt x="438" y="10"/>
                  </a:lnTo>
                  <a:lnTo>
                    <a:pt x="455" y="32"/>
                  </a:lnTo>
                  <a:lnTo>
                    <a:pt x="453" y="47"/>
                  </a:lnTo>
                  <a:lnTo>
                    <a:pt x="451" y="59"/>
                  </a:lnTo>
                  <a:lnTo>
                    <a:pt x="445" y="81"/>
                  </a:lnTo>
                  <a:lnTo>
                    <a:pt x="425" y="126"/>
                  </a:lnTo>
                  <a:lnTo>
                    <a:pt x="421" y="137"/>
                  </a:lnTo>
                  <a:lnTo>
                    <a:pt x="417" y="149"/>
                  </a:lnTo>
                  <a:lnTo>
                    <a:pt x="415" y="160"/>
                  </a:lnTo>
                  <a:lnTo>
                    <a:pt x="410" y="173"/>
                  </a:lnTo>
                  <a:lnTo>
                    <a:pt x="408" y="186"/>
                  </a:lnTo>
                  <a:lnTo>
                    <a:pt x="408" y="201"/>
                  </a:lnTo>
                  <a:lnTo>
                    <a:pt x="408" y="216"/>
                  </a:lnTo>
                  <a:lnTo>
                    <a:pt x="410" y="231"/>
                  </a:lnTo>
                  <a:lnTo>
                    <a:pt x="412" y="252"/>
                  </a:lnTo>
                  <a:lnTo>
                    <a:pt x="419" y="271"/>
                  </a:lnTo>
                  <a:lnTo>
                    <a:pt x="425" y="291"/>
                  </a:lnTo>
                  <a:lnTo>
                    <a:pt x="434" y="308"/>
                  </a:lnTo>
                  <a:lnTo>
                    <a:pt x="445" y="325"/>
                  </a:lnTo>
                  <a:lnTo>
                    <a:pt x="457" y="340"/>
                  </a:lnTo>
                  <a:lnTo>
                    <a:pt x="470" y="355"/>
                  </a:lnTo>
                  <a:lnTo>
                    <a:pt x="485" y="368"/>
                  </a:lnTo>
                  <a:lnTo>
                    <a:pt x="500" y="379"/>
                  </a:lnTo>
                  <a:lnTo>
                    <a:pt x="515" y="389"/>
                  </a:lnTo>
                  <a:lnTo>
                    <a:pt x="532" y="398"/>
                  </a:lnTo>
                  <a:lnTo>
                    <a:pt x="543" y="402"/>
                  </a:lnTo>
                  <a:lnTo>
                    <a:pt x="552" y="406"/>
                  </a:lnTo>
                  <a:lnTo>
                    <a:pt x="571" y="413"/>
                  </a:lnTo>
                  <a:lnTo>
                    <a:pt x="590" y="419"/>
                  </a:lnTo>
                  <a:lnTo>
                    <a:pt x="609" y="424"/>
                  </a:lnTo>
                  <a:lnTo>
                    <a:pt x="629" y="426"/>
                  </a:lnTo>
                  <a:lnTo>
                    <a:pt x="648" y="428"/>
                  </a:lnTo>
                  <a:lnTo>
                    <a:pt x="669" y="430"/>
                  </a:lnTo>
                  <a:lnTo>
                    <a:pt x="688" y="428"/>
                  </a:lnTo>
                  <a:lnTo>
                    <a:pt x="710" y="426"/>
                  </a:lnTo>
                  <a:lnTo>
                    <a:pt x="729" y="424"/>
                  </a:lnTo>
                  <a:lnTo>
                    <a:pt x="748" y="417"/>
                  </a:lnTo>
                  <a:lnTo>
                    <a:pt x="768" y="411"/>
                  </a:lnTo>
                  <a:lnTo>
                    <a:pt x="785" y="404"/>
                  </a:lnTo>
                  <a:lnTo>
                    <a:pt x="804" y="396"/>
                  </a:lnTo>
                  <a:lnTo>
                    <a:pt x="821" y="385"/>
                  </a:lnTo>
                  <a:lnTo>
                    <a:pt x="836" y="372"/>
                  </a:lnTo>
                  <a:lnTo>
                    <a:pt x="851" y="359"/>
                  </a:lnTo>
                  <a:lnTo>
                    <a:pt x="866" y="344"/>
                  </a:lnTo>
                  <a:lnTo>
                    <a:pt x="879" y="327"/>
                  </a:lnTo>
                  <a:lnTo>
                    <a:pt x="890" y="310"/>
                  </a:lnTo>
                  <a:lnTo>
                    <a:pt x="894" y="301"/>
                  </a:lnTo>
                  <a:lnTo>
                    <a:pt x="900" y="291"/>
                  </a:lnTo>
                  <a:lnTo>
                    <a:pt x="911" y="263"/>
                  </a:lnTo>
                  <a:lnTo>
                    <a:pt x="915" y="250"/>
                  </a:lnTo>
                  <a:lnTo>
                    <a:pt x="920" y="237"/>
                  </a:lnTo>
                  <a:lnTo>
                    <a:pt x="922" y="224"/>
                  </a:lnTo>
                  <a:lnTo>
                    <a:pt x="924" y="214"/>
                  </a:lnTo>
                  <a:lnTo>
                    <a:pt x="924" y="203"/>
                  </a:lnTo>
                  <a:lnTo>
                    <a:pt x="924" y="192"/>
                  </a:lnTo>
                  <a:lnTo>
                    <a:pt x="924" y="173"/>
                  </a:lnTo>
                  <a:lnTo>
                    <a:pt x="920" y="156"/>
                  </a:lnTo>
                  <a:lnTo>
                    <a:pt x="915" y="141"/>
                  </a:lnTo>
                  <a:lnTo>
                    <a:pt x="909" y="126"/>
                  </a:lnTo>
                  <a:lnTo>
                    <a:pt x="900" y="113"/>
                  </a:lnTo>
                  <a:lnTo>
                    <a:pt x="894" y="100"/>
                  </a:lnTo>
                  <a:lnTo>
                    <a:pt x="881" y="77"/>
                  </a:lnTo>
                  <a:lnTo>
                    <a:pt x="875" y="66"/>
                  </a:lnTo>
                  <a:lnTo>
                    <a:pt x="870" y="53"/>
                  </a:lnTo>
                  <a:lnTo>
                    <a:pt x="870" y="40"/>
                  </a:lnTo>
                  <a:lnTo>
                    <a:pt x="870" y="27"/>
                  </a:lnTo>
                  <a:lnTo>
                    <a:pt x="894" y="6"/>
                  </a:lnTo>
                  <a:lnTo>
                    <a:pt x="907" y="4"/>
                  </a:lnTo>
                  <a:lnTo>
                    <a:pt x="917" y="2"/>
                  </a:lnTo>
                  <a:lnTo>
                    <a:pt x="930" y="0"/>
                  </a:lnTo>
                  <a:lnTo>
                    <a:pt x="941" y="0"/>
                  </a:lnTo>
                  <a:lnTo>
                    <a:pt x="967" y="2"/>
                  </a:lnTo>
                  <a:lnTo>
                    <a:pt x="992" y="6"/>
                  </a:lnTo>
                  <a:lnTo>
                    <a:pt x="1018" y="12"/>
                  </a:lnTo>
                  <a:lnTo>
                    <a:pt x="1044" y="19"/>
                  </a:lnTo>
                  <a:lnTo>
                    <a:pt x="1099" y="36"/>
                  </a:lnTo>
                  <a:lnTo>
                    <a:pt x="1155" y="55"/>
                  </a:lnTo>
                  <a:lnTo>
                    <a:pt x="1183" y="64"/>
                  </a:lnTo>
                  <a:lnTo>
                    <a:pt x="1210" y="70"/>
                  </a:lnTo>
                  <a:lnTo>
                    <a:pt x="1240" y="77"/>
                  </a:lnTo>
                  <a:lnTo>
                    <a:pt x="1268" y="79"/>
                  </a:lnTo>
                  <a:lnTo>
                    <a:pt x="1298" y="79"/>
                  </a:lnTo>
                  <a:lnTo>
                    <a:pt x="1326" y="79"/>
                  </a:lnTo>
                  <a:lnTo>
                    <a:pt x="1328" y="104"/>
                  </a:lnTo>
                  <a:lnTo>
                    <a:pt x="1326" y="132"/>
                  </a:lnTo>
                  <a:lnTo>
                    <a:pt x="1322" y="186"/>
                  </a:lnTo>
                  <a:lnTo>
                    <a:pt x="1317" y="212"/>
                  </a:lnTo>
                  <a:lnTo>
                    <a:pt x="1313" y="237"/>
                  </a:lnTo>
                  <a:lnTo>
                    <a:pt x="1302" y="289"/>
                  </a:lnTo>
                  <a:lnTo>
                    <a:pt x="1277" y="394"/>
                  </a:lnTo>
                  <a:lnTo>
                    <a:pt x="1273" y="419"/>
                  </a:lnTo>
                  <a:lnTo>
                    <a:pt x="1268" y="445"/>
                  </a:lnTo>
                  <a:lnTo>
                    <a:pt x="1264" y="473"/>
                  </a:lnTo>
                  <a:lnTo>
                    <a:pt x="1260" y="501"/>
                  </a:lnTo>
                  <a:lnTo>
                    <a:pt x="1279" y="528"/>
                  </a:lnTo>
                  <a:lnTo>
                    <a:pt x="1313" y="537"/>
                  </a:lnTo>
                  <a:lnTo>
                    <a:pt x="1332" y="522"/>
                  </a:lnTo>
                  <a:lnTo>
                    <a:pt x="1352" y="509"/>
                  </a:lnTo>
                  <a:lnTo>
                    <a:pt x="1371" y="501"/>
                  </a:lnTo>
                  <a:lnTo>
                    <a:pt x="1390" y="492"/>
                  </a:lnTo>
                  <a:lnTo>
                    <a:pt x="1407" y="483"/>
                  </a:lnTo>
                  <a:lnTo>
                    <a:pt x="1424" y="479"/>
                  </a:lnTo>
                  <a:lnTo>
                    <a:pt x="1442" y="475"/>
                  </a:lnTo>
                  <a:lnTo>
                    <a:pt x="1459" y="473"/>
                  </a:lnTo>
                  <a:lnTo>
                    <a:pt x="1474" y="473"/>
                  </a:lnTo>
                  <a:lnTo>
                    <a:pt x="1489" y="473"/>
                  </a:lnTo>
                  <a:lnTo>
                    <a:pt x="1504" y="475"/>
                  </a:lnTo>
                  <a:lnTo>
                    <a:pt x="1516" y="479"/>
                  </a:lnTo>
                  <a:lnTo>
                    <a:pt x="1531" y="483"/>
                  </a:lnTo>
                  <a:lnTo>
                    <a:pt x="1544" y="490"/>
                  </a:lnTo>
                  <a:lnTo>
                    <a:pt x="1557" y="496"/>
                  </a:lnTo>
                  <a:lnTo>
                    <a:pt x="1568" y="503"/>
                  </a:lnTo>
                  <a:lnTo>
                    <a:pt x="1578" y="511"/>
                  </a:lnTo>
                  <a:lnTo>
                    <a:pt x="1589" y="522"/>
                  </a:lnTo>
                  <a:lnTo>
                    <a:pt x="1600" y="533"/>
                  </a:lnTo>
                  <a:lnTo>
                    <a:pt x="1608" y="543"/>
                  </a:lnTo>
                  <a:lnTo>
                    <a:pt x="1617" y="556"/>
                  </a:lnTo>
                  <a:lnTo>
                    <a:pt x="1626" y="569"/>
                  </a:lnTo>
                  <a:lnTo>
                    <a:pt x="1634" y="582"/>
                  </a:lnTo>
                  <a:lnTo>
                    <a:pt x="1641" y="597"/>
                  </a:lnTo>
                  <a:lnTo>
                    <a:pt x="1651" y="623"/>
                  </a:lnTo>
                  <a:lnTo>
                    <a:pt x="1660" y="655"/>
                  </a:lnTo>
                  <a:lnTo>
                    <a:pt x="1666" y="687"/>
                  </a:lnTo>
                  <a:lnTo>
                    <a:pt x="1668" y="702"/>
                  </a:lnTo>
                  <a:lnTo>
                    <a:pt x="1671" y="719"/>
                  </a:lnTo>
                  <a:lnTo>
                    <a:pt x="1671" y="736"/>
                  </a:lnTo>
                  <a:lnTo>
                    <a:pt x="1671" y="751"/>
                  </a:lnTo>
                  <a:lnTo>
                    <a:pt x="1668" y="783"/>
                  </a:lnTo>
                  <a:lnTo>
                    <a:pt x="1666" y="800"/>
                  </a:lnTo>
                  <a:lnTo>
                    <a:pt x="1662" y="815"/>
                  </a:lnTo>
                  <a:lnTo>
                    <a:pt x="1660" y="830"/>
                  </a:lnTo>
                  <a:lnTo>
                    <a:pt x="1656" y="845"/>
                  </a:lnTo>
                  <a:lnTo>
                    <a:pt x="1649" y="860"/>
                  </a:lnTo>
                  <a:lnTo>
                    <a:pt x="1643" y="873"/>
                  </a:lnTo>
                  <a:lnTo>
                    <a:pt x="1636" y="888"/>
                  </a:lnTo>
                  <a:lnTo>
                    <a:pt x="1628" y="899"/>
                  </a:lnTo>
                  <a:lnTo>
                    <a:pt x="1619" y="912"/>
                  </a:lnTo>
                  <a:lnTo>
                    <a:pt x="1611" y="923"/>
                  </a:lnTo>
                  <a:lnTo>
                    <a:pt x="1600" y="933"/>
                  </a:lnTo>
                  <a:lnTo>
                    <a:pt x="1589" y="944"/>
                  </a:lnTo>
                  <a:lnTo>
                    <a:pt x="1576" y="952"/>
                  </a:lnTo>
                  <a:lnTo>
                    <a:pt x="1564" y="959"/>
                  </a:lnTo>
                  <a:lnTo>
                    <a:pt x="1551" y="967"/>
                  </a:lnTo>
                  <a:lnTo>
                    <a:pt x="1536" y="972"/>
                  </a:lnTo>
                  <a:lnTo>
                    <a:pt x="1521" y="976"/>
                  </a:lnTo>
                  <a:lnTo>
                    <a:pt x="1506" y="980"/>
                  </a:lnTo>
                  <a:lnTo>
                    <a:pt x="1489" y="982"/>
                  </a:lnTo>
                  <a:lnTo>
                    <a:pt x="1469" y="982"/>
                  </a:lnTo>
                  <a:lnTo>
                    <a:pt x="1450" y="980"/>
                  </a:lnTo>
                  <a:lnTo>
                    <a:pt x="1431" y="978"/>
                  </a:lnTo>
                  <a:lnTo>
                    <a:pt x="1409" y="976"/>
                  </a:lnTo>
                  <a:lnTo>
                    <a:pt x="1388" y="970"/>
                  </a:lnTo>
                  <a:lnTo>
                    <a:pt x="1367" y="963"/>
                  </a:lnTo>
                  <a:lnTo>
                    <a:pt x="1343" y="955"/>
                  </a:lnTo>
                  <a:lnTo>
                    <a:pt x="1317" y="944"/>
                  </a:lnTo>
                  <a:lnTo>
                    <a:pt x="1292" y="931"/>
                  </a:lnTo>
                  <a:lnTo>
                    <a:pt x="1258" y="942"/>
                  </a:lnTo>
                  <a:lnTo>
                    <a:pt x="1255" y="948"/>
                  </a:lnTo>
                  <a:lnTo>
                    <a:pt x="1251" y="955"/>
                  </a:lnTo>
                  <a:lnTo>
                    <a:pt x="1251" y="963"/>
                  </a:lnTo>
                  <a:lnTo>
                    <a:pt x="1249" y="972"/>
                  </a:lnTo>
                  <a:lnTo>
                    <a:pt x="1249" y="993"/>
                  </a:lnTo>
                  <a:lnTo>
                    <a:pt x="1251" y="1004"/>
                  </a:lnTo>
                  <a:lnTo>
                    <a:pt x="1251" y="1017"/>
                  </a:lnTo>
                  <a:lnTo>
                    <a:pt x="1255" y="1045"/>
                  </a:lnTo>
                  <a:lnTo>
                    <a:pt x="1262" y="1075"/>
                  </a:lnTo>
                  <a:lnTo>
                    <a:pt x="1277" y="1139"/>
                  </a:lnTo>
                  <a:lnTo>
                    <a:pt x="1294" y="1207"/>
                  </a:lnTo>
                  <a:lnTo>
                    <a:pt x="1300" y="1242"/>
                  </a:lnTo>
                  <a:lnTo>
                    <a:pt x="1307" y="1276"/>
                  </a:lnTo>
                  <a:lnTo>
                    <a:pt x="1313" y="1308"/>
                  </a:lnTo>
                  <a:lnTo>
                    <a:pt x="1315" y="1338"/>
                  </a:lnTo>
                  <a:lnTo>
                    <a:pt x="1317" y="1351"/>
                  </a:lnTo>
                  <a:lnTo>
                    <a:pt x="1317" y="1366"/>
                  </a:lnTo>
                  <a:lnTo>
                    <a:pt x="1315" y="1389"/>
                  </a:lnTo>
                  <a:lnTo>
                    <a:pt x="2" y="1392"/>
                  </a:lnTo>
                  <a:lnTo>
                    <a:pt x="0" y="81"/>
                  </a:lnTo>
                </a:path>
              </a:pathLst>
            </a:custGeom>
            <a:grpFill/>
            <a:ln w="19050" cap="rnd" cmpd="sng">
              <a:solidFill>
                <a:schemeClr val="bg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Freeform 47"/>
            <p:cNvSpPr>
              <a:spLocks noChangeAspect="1"/>
            </p:cNvSpPr>
            <p:nvPr/>
          </p:nvSpPr>
          <p:spPr bwMode="auto">
            <a:xfrm>
              <a:off x="2355" y="1144"/>
              <a:ext cx="1147" cy="1370"/>
            </a:xfrm>
            <a:custGeom>
              <a:avLst/>
              <a:gdLst>
                <a:gd name="T0" fmla="*/ 37 w 1359"/>
                <a:gd name="T1" fmla="*/ 718 h 1657"/>
                <a:gd name="T2" fmla="*/ 32 w 1359"/>
                <a:gd name="T3" fmla="*/ 661 h 1657"/>
                <a:gd name="T4" fmla="*/ 15 w 1359"/>
                <a:gd name="T5" fmla="*/ 589 h 1657"/>
                <a:gd name="T6" fmla="*/ 2 w 1359"/>
                <a:gd name="T7" fmla="*/ 523 h 1657"/>
                <a:gd name="T8" fmla="*/ 3 w 1359"/>
                <a:gd name="T9" fmla="*/ 491 h 1657"/>
                <a:gd name="T10" fmla="*/ 26 w 1359"/>
                <a:gd name="T11" fmla="*/ 478 h 1657"/>
                <a:gd name="T12" fmla="*/ 71 w 1359"/>
                <a:gd name="T13" fmla="*/ 496 h 1657"/>
                <a:gd name="T14" fmla="*/ 107 w 1359"/>
                <a:gd name="T15" fmla="*/ 506 h 1657"/>
                <a:gd name="T16" fmla="*/ 143 w 1359"/>
                <a:gd name="T17" fmla="*/ 507 h 1657"/>
                <a:gd name="T18" fmla="*/ 171 w 1359"/>
                <a:gd name="T19" fmla="*/ 503 h 1657"/>
                <a:gd name="T20" fmla="*/ 197 w 1359"/>
                <a:gd name="T21" fmla="*/ 490 h 1657"/>
                <a:gd name="T22" fmla="*/ 216 w 1359"/>
                <a:gd name="T23" fmla="*/ 475 h 1657"/>
                <a:gd name="T24" fmla="*/ 235 w 1359"/>
                <a:gd name="T25" fmla="*/ 448 h 1657"/>
                <a:gd name="T26" fmla="*/ 248 w 1359"/>
                <a:gd name="T27" fmla="*/ 405 h 1657"/>
                <a:gd name="T28" fmla="*/ 251 w 1359"/>
                <a:gd name="T29" fmla="*/ 379 h 1657"/>
                <a:gd name="T30" fmla="*/ 249 w 1359"/>
                <a:gd name="T31" fmla="*/ 341 h 1657"/>
                <a:gd name="T32" fmla="*/ 240 w 1359"/>
                <a:gd name="T33" fmla="*/ 306 h 1657"/>
                <a:gd name="T34" fmla="*/ 230 w 1359"/>
                <a:gd name="T35" fmla="*/ 282 h 1657"/>
                <a:gd name="T36" fmla="*/ 209 w 1359"/>
                <a:gd name="T37" fmla="*/ 254 h 1657"/>
                <a:gd name="T38" fmla="*/ 190 w 1359"/>
                <a:gd name="T39" fmla="*/ 239 h 1657"/>
                <a:gd name="T40" fmla="*/ 168 w 1359"/>
                <a:gd name="T41" fmla="*/ 227 h 1657"/>
                <a:gd name="T42" fmla="*/ 143 w 1359"/>
                <a:gd name="T43" fmla="*/ 222 h 1657"/>
                <a:gd name="T44" fmla="*/ 114 w 1359"/>
                <a:gd name="T45" fmla="*/ 223 h 1657"/>
                <a:gd name="T46" fmla="*/ 84 w 1359"/>
                <a:gd name="T47" fmla="*/ 231 h 1657"/>
                <a:gd name="T48" fmla="*/ 51 w 1359"/>
                <a:gd name="T49" fmla="*/ 248 h 1657"/>
                <a:gd name="T50" fmla="*/ 7 w 1359"/>
                <a:gd name="T51" fmla="*/ 236 h 1657"/>
                <a:gd name="T52" fmla="*/ 26 w 1359"/>
                <a:gd name="T53" fmla="*/ 118 h 1657"/>
                <a:gd name="T54" fmla="*/ 39 w 1359"/>
                <a:gd name="T55" fmla="*/ 45 h 1657"/>
                <a:gd name="T56" fmla="*/ 39 w 1359"/>
                <a:gd name="T57" fmla="*/ 0 h 1657"/>
                <a:gd name="T58" fmla="*/ 801 w 1359"/>
                <a:gd name="T59" fmla="*/ 741 h 1657"/>
                <a:gd name="T60" fmla="*/ 749 w 1359"/>
                <a:gd name="T61" fmla="*/ 733 h 1657"/>
                <a:gd name="T62" fmla="*/ 674 w 1359"/>
                <a:gd name="T63" fmla="*/ 716 h 1657"/>
                <a:gd name="T64" fmla="*/ 588 w 1359"/>
                <a:gd name="T65" fmla="*/ 697 h 1657"/>
                <a:gd name="T66" fmla="*/ 565 w 1359"/>
                <a:gd name="T67" fmla="*/ 697 h 1657"/>
                <a:gd name="T68" fmla="*/ 546 w 1359"/>
                <a:gd name="T69" fmla="*/ 719 h 1657"/>
                <a:gd name="T70" fmla="*/ 563 w 1359"/>
                <a:gd name="T71" fmla="*/ 766 h 1657"/>
                <a:gd name="T72" fmla="*/ 571 w 1359"/>
                <a:gd name="T73" fmla="*/ 785 h 1657"/>
                <a:gd name="T74" fmla="*/ 572 w 1359"/>
                <a:gd name="T75" fmla="*/ 807 h 1657"/>
                <a:gd name="T76" fmla="*/ 571 w 1359"/>
                <a:gd name="T77" fmla="*/ 838 h 1657"/>
                <a:gd name="T78" fmla="*/ 558 w 1359"/>
                <a:gd name="T79" fmla="*/ 868 h 1657"/>
                <a:gd name="T80" fmla="*/ 537 w 1359"/>
                <a:gd name="T81" fmla="*/ 894 h 1657"/>
                <a:gd name="T82" fmla="*/ 509 w 1359"/>
                <a:gd name="T83" fmla="*/ 914 h 1657"/>
                <a:gd name="T84" fmla="*/ 488 w 1359"/>
                <a:gd name="T85" fmla="*/ 924 h 1657"/>
                <a:gd name="T86" fmla="*/ 453 w 1359"/>
                <a:gd name="T87" fmla="*/ 933 h 1657"/>
                <a:gd name="T88" fmla="*/ 418 w 1359"/>
                <a:gd name="T89" fmla="*/ 936 h 1657"/>
                <a:gd name="T90" fmla="*/ 383 w 1359"/>
                <a:gd name="T91" fmla="*/ 932 h 1657"/>
                <a:gd name="T92" fmla="*/ 349 w 1359"/>
                <a:gd name="T93" fmla="*/ 922 h 1657"/>
                <a:gd name="T94" fmla="*/ 317 w 1359"/>
                <a:gd name="T95" fmla="*/ 905 h 1657"/>
                <a:gd name="T96" fmla="*/ 293 w 1359"/>
                <a:gd name="T97" fmla="*/ 879 h 1657"/>
                <a:gd name="T98" fmla="*/ 280 w 1359"/>
                <a:gd name="T99" fmla="*/ 858 h 1657"/>
                <a:gd name="T100" fmla="*/ 268 w 1359"/>
                <a:gd name="T101" fmla="*/ 828 h 1657"/>
                <a:gd name="T102" fmla="*/ 264 w 1359"/>
                <a:gd name="T103" fmla="*/ 810 h 1657"/>
                <a:gd name="T104" fmla="*/ 268 w 1359"/>
                <a:gd name="T105" fmla="*/ 784 h 1657"/>
                <a:gd name="T106" fmla="*/ 279 w 1359"/>
                <a:gd name="T107" fmla="*/ 758 h 1657"/>
                <a:gd name="T108" fmla="*/ 295 w 1359"/>
                <a:gd name="T109" fmla="*/ 729 h 1657"/>
                <a:gd name="T110" fmla="*/ 297 w 1359"/>
                <a:gd name="T111" fmla="*/ 709 h 1657"/>
                <a:gd name="T112" fmla="*/ 268 w 1359"/>
                <a:gd name="T113" fmla="*/ 693 h 1657"/>
                <a:gd name="T114" fmla="*/ 241 w 1359"/>
                <a:gd name="T115" fmla="*/ 695 h 1657"/>
                <a:gd name="T116" fmla="*/ 198 w 1359"/>
                <a:gd name="T117" fmla="*/ 704 h 1657"/>
                <a:gd name="T118" fmla="*/ 121 w 1359"/>
                <a:gd name="T119" fmla="*/ 728 h 1657"/>
                <a:gd name="T120" fmla="*/ 87 w 1359"/>
                <a:gd name="T121" fmla="*/ 736 h 1657"/>
                <a:gd name="T122" fmla="*/ 37 w 1359"/>
                <a:gd name="T123" fmla="*/ 736 h 16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9"/>
                <a:gd name="T187" fmla="*/ 0 h 1657"/>
                <a:gd name="T188" fmla="*/ 1359 w 1359"/>
                <a:gd name="T189" fmla="*/ 1657 h 16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9" h="1657">
                  <a:moveTo>
                    <a:pt x="62" y="1302"/>
                  </a:moveTo>
                  <a:lnTo>
                    <a:pt x="62" y="1287"/>
                  </a:lnTo>
                  <a:lnTo>
                    <a:pt x="62" y="1270"/>
                  </a:lnTo>
                  <a:lnTo>
                    <a:pt x="62" y="1240"/>
                  </a:lnTo>
                  <a:lnTo>
                    <a:pt x="57" y="1206"/>
                  </a:lnTo>
                  <a:lnTo>
                    <a:pt x="53" y="1171"/>
                  </a:lnTo>
                  <a:lnTo>
                    <a:pt x="47" y="1141"/>
                  </a:lnTo>
                  <a:lnTo>
                    <a:pt x="40" y="1107"/>
                  </a:lnTo>
                  <a:lnTo>
                    <a:pt x="25" y="1041"/>
                  </a:lnTo>
                  <a:lnTo>
                    <a:pt x="10" y="981"/>
                  </a:lnTo>
                  <a:lnTo>
                    <a:pt x="6" y="953"/>
                  </a:lnTo>
                  <a:lnTo>
                    <a:pt x="2" y="927"/>
                  </a:lnTo>
                  <a:lnTo>
                    <a:pt x="0" y="904"/>
                  </a:lnTo>
                  <a:lnTo>
                    <a:pt x="0" y="884"/>
                  </a:lnTo>
                  <a:lnTo>
                    <a:pt x="4" y="869"/>
                  </a:lnTo>
                  <a:lnTo>
                    <a:pt x="6" y="863"/>
                  </a:lnTo>
                  <a:lnTo>
                    <a:pt x="8" y="856"/>
                  </a:lnTo>
                  <a:lnTo>
                    <a:pt x="44" y="846"/>
                  </a:lnTo>
                  <a:lnTo>
                    <a:pt x="68" y="859"/>
                  </a:lnTo>
                  <a:lnTo>
                    <a:pt x="94" y="869"/>
                  </a:lnTo>
                  <a:lnTo>
                    <a:pt x="117" y="878"/>
                  </a:lnTo>
                  <a:lnTo>
                    <a:pt x="136" y="884"/>
                  </a:lnTo>
                  <a:lnTo>
                    <a:pt x="160" y="891"/>
                  </a:lnTo>
                  <a:lnTo>
                    <a:pt x="179" y="895"/>
                  </a:lnTo>
                  <a:lnTo>
                    <a:pt x="201" y="897"/>
                  </a:lnTo>
                  <a:lnTo>
                    <a:pt x="218" y="897"/>
                  </a:lnTo>
                  <a:lnTo>
                    <a:pt x="237" y="897"/>
                  </a:lnTo>
                  <a:lnTo>
                    <a:pt x="254" y="895"/>
                  </a:lnTo>
                  <a:lnTo>
                    <a:pt x="269" y="893"/>
                  </a:lnTo>
                  <a:lnTo>
                    <a:pt x="286" y="889"/>
                  </a:lnTo>
                  <a:lnTo>
                    <a:pt x="299" y="882"/>
                  </a:lnTo>
                  <a:lnTo>
                    <a:pt x="314" y="876"/>
                  </a:lnTo>
                  <a:lnTo>
                    <a:pt x="327" y="867"/>
                  </a:lnTo>
                  <a:lnTo>
                    <a:pt x="337" y="859"/>
                  </a:lnTo>
                  <a:lnTo>
                    <a:pt x="348" y="850"/>
                  </a:lnTo>
                  <a:lnTo>
                    <a:pt x="359" y="839"/>
                  </a:lnTo>
                  <a:lnTo>
                    <a:pt x="378" y="818"/>
                  </a:lnTo>
                  <a:lnTo>
                    <a:pt x="384" y="805"/>
                  </a:lnTo>
                  <a:lnTo>
                    <a:pt x="391" y="792"/>
                  </a:lnTo>
                  <a:lnTo>
                    <a:pt x="404" y="764"/>
                  </a:lnTo>
                  <a:lnTo>
                    <a:pt x="410" y="732"/>
                  </a:lnTo>
                  <a:lnTo>
                    <a:pt x="412" y="717"/>
                  </a:lnTo>
                  <a:lnTo>
                    <a:pt x="414" y="702"/>
                  </a:lnTo>
                  <a:lnTo>
                    <a:pt x="417" y="685"/>
                  </a:lnTo>
                  <a:lnTo>
                    <a:pt x="417" y="670"/>
                  </a:lnTo>
                  <a:lnTo>
                    <a:pt x="417" y="653"/>
                  </a:lnTo>
                  <a:lnTo>
                    <a:pt x="417" y="636"/>
                  </a:lnTo>
                  <a:lnTo>
                    <a:pt x="414" y="604"/>
                  </a:lnTo>
                  <a:lnTo>
                    <a:pt x="408" y="571"/>
                  </a:lnTo>
                  <a:lnTo>
                    <a:pt x="406" y="556"/>
                  </a:lnTo>
                  <a:lnTo>
                    <a:pt x="399" y="542"/>
                  </a:lnTo>
                  <a:lnTo>
                    <a:pt x="395" y="527"/>
                  </a:lnTo>
                  <a:lnTo>
                    <a:pt x="389" y="512"/>
                  </a:lnTo>
                  <a:lnTo>
                    <a:pt x="382" y="499"/>
                  </a:lnTo>
                  <a:lnTo>
                    <a:pt x="374" y="486"/>
                  </a:lnTo>
                  <a:lnTo>
                    <a:pt x="357" y="462"/>
                  </a:lnTo>
                  <a:lnTo>
                    <a:pt x="348" y="449"/>
                  </a:lnTo>
                  <a:lnTo>
                    <a:pt x="337" y="439"/>
                  </a:lnTo>
                  <a:lnTo>
                    <a:pt x="327" y="430"/>
                  </a:lnTo>
                  <a:lnTo>
                    <a:pt x="316" y="422"/>
                  </a:lnTo>
                  <a:lnTo>
                    <a:pt x="305" y="413"/>
                  </a:lnTo>
                  <a:lnTo>
                    <a:pt x="292" y="407"/>
                  </a:lnTo>
                  <a:lnTo>
                    <a:pt x="280" y="400"/>
                  </a:lnTo>
                  <a:lnTo>
                    <a:pt x="267" y="396"/>
                  </a:lnTo>
                  <a:lnTo>
                    <a:pt x="252" y="394"/>
                  </a:lnTo>
                  <a:lnTo>
                    <a:pt x="237" y="392"/>
                  </a:lnTo>
                  <a:lnTo>
                    <a:pt x="222" y="389"/>
                  </a:lnTo>
                  <a:lnTo>
                    <a:pt x="207" y="392"/>
                  </a:lnTo>
                  <a:lnTo>
                    <a:pt x="190" y="394"/>
                  </a:lnTo>
                  <a:lnTo>
                    <a:pt x="173" y="396"/>
                  </a:lnTo>
                  <a:lnTo>
                    <a:pt x="156" y="402"/>
                  </a:lnTo>
                  <a:lnTo>
                    <a:pt x="139" y="409"/>
                  </a:lnTo>
                  <a:lnTo>
                    <a:pt x="121" y="417"/>
                  </a:lnTo>
                  <a:lnTo>
                    <a:pt x="104" y="428"/>
                  </a:lnTo>
                  <a:lnTo>
                    <a:pt x="85" y="439"/>
                  </a:lnTo>
                  <a:lnTo>
                    <a:pt x="64" y="454"/>
                  </a:lnTo>
                  <a:lnTo>
                    <a:pt x="29" y="445"/>
                  </a:lnTo>
                  <a:lnTo>
                    <a:pt x="12" y="417"/>
                  </a:lnTo>
                  <a:lnTo>
                    <a:pt x="17" y="366"/>
                  </a:lnTo>
                  <a:lnTo>
                    <a:pt x="25" y="312"/>
                  </a:lnTo>
                  <a:lnTo>
                    <a:pt x="44" y="209"/>
                  </a:lnTo>
                  <a:lnTo>
                    <a:pt x="53" y="156"/>
                  </a:lnTo>
                  <a:lnTo>
                    <a:pt x="62" y="107"/>
                  </a:lnTo>
                  <a:lnTo>
                    <a:pt x="64" y="79"/>
                  </a:lnTo>
                  <a:lnTo>
                    <a:pt x="64" y="53"/>
                  </a:lnTo>
                  <a:lnTo>
                    <a:pt x="64" y="27"/>
                  </a:lnTo>
                  <a:lnTo>
                    <a:pt x="64" y="0"/>
                  </a:lnTo>
                  <a:lnTo>
                    <a:pt x="1358" y="0"/>
                  </a:lnTo>
                  <a:lnTo>
                    <a:pt x="1358" y="1311"/>
                  </a:lnTo>
                  <a:lnTo>
                    <a:pt x="1332" y="1311"/>
                  </a:lnTo>
                  <a:lnTo>
                    <a:pt x="1304" y="1308"/>
                  </a:lnTo>
                  <a:lnTo>
                    <a:pt x="1276" y="1304"/>
                  </a:lnTo>
                  <a:lnTo>
                    <a:pt x="1246" y="1298"/>
                  </a:lnTo>
                  <a:lnTo>
                    <a:pt x="1216" y="1291"/>
                  </a:lnTo>
                  <a:lnTo>
                    <a:pt x="1184" y="1283"/>
                  </a:lnTo>
                  <a:lnTo>
                    <a:pt x="1120" y="1266"/>
                  </a:lnTo>
                  <a:lnTo>
                    <a:pt x="1060" y="1251"/>
                  </a:lnTo>
                  <a:lnTo>
                    <a:pt x="1005" y="1238"/>
                  </a:lnTo>
                  <a:lnTo>
                    <a:pt x="979" y="1233"/>
                  </a:lnTo>
                  <a:lnTo>
                    <a:pt x="958" y="1233"/>
                  </a:lnTo>
                  <a:lnTo>
                    <a:pt x="949" y="1233"/>
                  </a:lnTo>
                  <a:lnTo>
                    <a:pt x="940" y="1233"/>
                  </a:lnTo>
                  <a:lnTo>
                    <a:pt x="926" y="1238"/>
                  </a:lnTo>
                  <a:lnTo>
                    <a:pt x="906" y="1259"/>
                  </a:lnTo>
                  <a:lnTo>
                    <a:pt x="908" y="1272"/>
                  </a:lnTo>
                  <a:lnTo>
                    <a:pt x="911" y="1285"/>
                  </a:lnTo>
                  <a:lnTo>
                    <a:pt x="919" y="1308"/>
                  </a:lnTo>
                  <a:lnTo>
                    <a:pt x="936" y="1356"/>
                  </a:lnTo>
                  <a:lnTo>
                    <a:pt x="940" y="1366"/>
                  </a:lnTo>
                  <a:lnTo>
                    <a:pt x="945" y="1377"/>
                  </a:lnTo>
                  <a:lnTo>
                    <a:pt x="949" y="1390"/>
                  </a:lnTo>
                  <a:lnTo>
                    <a:pt x="951" y="1403"/>
                  </a:lnTo>
                  <a:lnTo>
                    <a:pt x="951" y="1416"/>
                  </a:lnTo>
                  <a:lnTo>
                    <a:pt x="951" y="1428"/>
                  </a:lnTo>
                  <a:lnTo>
                    <a:pt x="951" y="1443"/>
                  </a:lnTo>
                  <a:lnTo>
                    <a:pt x="951" y="1461"/>
                  </a:lnTo>
                  <a:lnTo>
                    <a:pt x="949" y="1482"/>
                  </a:lnTo>
                  <a:lnTo>
                    <a:pt x="943" y="1499"/>
                  </a:lnTo>
                  <a:lnTo>
                    <a:pt x="936" y="1516"/>
                  </a:lnTo>
                  <a:lnTo>
                    <a:pt x="928" y="1536"/>
                  </a:lnTo>
                  <a:lnTo>
                    <a:pt x="917" y="1551"/>
                  </a:lnTo>
                  <a:lnTo>
                    <a:pt x="906" y="1566"/>
                  </a:lnTo>
                  <a:lnTo>
                    <a:pt x="893" y="1581"/>
                  </a:lnTo>
                  <a:lnTo>
                    <a:pt x="878" y="1593"/>
                  </a:lnTo>
                  <a:lnTo>
                    <a:pt x="863" y="1606"/>
                  </a:lnTo>
                  <a:lnTo>
                    <a:pt x="846" y="1617"/>
                  </a:lnTo>
                  <a:lnTo>
                    <a:pt x="829" y="1626"/>
                  </a:lnTo>
                  <a:lnTo>
                    <a:pt x="821" y="1630"/>
                  </a:lnTo>
                  <a:lnTo>
                    <a:pt x="812" y="1634"/>
                  </a:lnTo>
                  <a:lnTo>
                    <a:pt x="793" y="1641"/>
                  </a:lnTo>
                  <a:lnTo>
                    <a:pt x="774" y="1647"/>
                  </a:lnTo>
                  <a:lnTo>
                    <a:pt x="754" y="1651"/>
                  </a:lnTo>
                  <a:lnTo>
                    <a:pt x="733" y="1653"/>
                  </a:lnTo>
                  <a:lnTo>
                    <a:pt x="714" y="1656"/>
                  </a:lnTo>
                  <a:lnTo>
                    <a:pt x="695" y="1656"/>
                  </a:lnTo>
                  <a:lnTo>
                    <a:pt x="675" y="1656"/>
                  </a:lnTo>
                  <a:lnTo>
                    <a:pt x="656" y="1653"/>
                  </a:lnTo>
                  <a:lnTo>
                    <a:pt x="637" y="1649"/>
                  </a:lnTo>
                  <a:lnTo>
                    <a:pt x="615" y="1645"/>
                  </a:lnTo>
                  <a:lnTo>
                    <a:pt x="598" y="1638"/>
                  </a:lnTo>
                  <a:lnTo>
                    <a:pt x="579" y="1630"/>
                  </a:lnTo>
                  <a:lnTo>
                    <a:pt x="562" y="1621"/>
                  </a:lnTo>
                  <a:lnTo>
                    <a:pt x="545" y="1611"/>
                  </a:lnTo>
                  <a:lnTo>
                    <a:pt x="528" y="1600"/>
                  </a:lnTo>
                  <a:lnTo>
                    <a:pt x="513" y="1585"/>
                  </a:lnTo>
                  <a:lnTo>
                    <a:pt x="500" y="1572"/>
                  </a:lnTo>
                  <a:lnTo>
                    <a:pt x="487" y="1555"/>
                  </a:lnTo>
                  <a:lnTo>
                    <a:pt x="474" y="1538"/>
                  </a:lnTo>
                  <a:lnTo>
                    <a:pt x="470" y="1527"/>
                  </a:lnTo>
                  <a:lnTo>
                    <a:pt x="466" y="1518"/>
                  </a:lnTo>
                  <a:lnTo>
                    <a:pt x="453" y="1488"/>
                  </a:lnTo>
                  <a:lnTo>
                    <a:pt x="449" y="1478"/>
                  </a:lnTo>
                  <a:lnTo>
                    <a:pt x="446" y="1465"/>
                  </a:lnTo>
                  <a:lnTo>
                    <a:pt x="444" y="1454"/>
                  </a:lnTo>
                  <a:lnTo>
                    <a:pt x="442" y="1443"/>
                  </a:lnTo>
                  <a:lnTo>
                    <a:pt x="440" y="1433"/>
                  </a:lnTo>
                  <a:lnTo>
                    <a:pt x="440" y="1422"/>
                  </a:lnTo>
                  <a:lnTo>
                    <a:pt x="442" y="1403"/>
                  </a:lnTo>
                  <a:lnTo>
                    <a:pt x="444" y="1386"/>
                  </a:lnTo>
                  <a:lnTo>
                    <a:pt x="451" y="1368"/>
                  </a:lnTo>
                  <a:lnTo>
                    <a:pt x="457" y="1353"/>
                  </a:lnTo>
                  <a:lnTo>
                    <a:pt x="464" y="1341"/>
                  </a:lnTo>
                  <a:lnTo>
                    <a:pt x="470" y="1328"/>
                  </a:lnTo>
                  <a:lnTo>
                    <a:pt x="485" y="1304"/>
                  </a:lnTo>
                  <a:lnTo>
                    <a:pt x="489" y="1291"/>
                  </a:lnTo>
                  <a:lnTo>
                    <a:pt x="494" y="1278"/>
                  </a:lnTo>
                  <a:lnTo>
                    <a:pt x="496" y="1268"/>
                  </a:lnTo>
                  <a:lnTo>
                    <a:pt x="494" y="1253"/>
                  </a:lnTo>
                  <a:lnTo>
                    <a:pt x="470" y="1231"/>
                  </a:lnTo>
                  <a:lnTo>
                    <a:pt x="459" y="1229"/>
                  </a:lnTo>
                  <a:lnTo>
                    <a:pt x="446" y="1227"/>
                  </a:lnTo>
                  <a:lnTo>
                    <a:pt x="436" y="1227"/>
                  </a:lnTo>
                  <a:lnTo>
                    <a:pt x="423" y="1227"/>
                  </a:lnTo>
                  <a:lnTo>
                    <a:pt x="402" y="1229"/>
                  </a:lnTo>
                  <a:lnTo>
                    <a:pt x="378" y="1233"/>
                  </a:lnTo>
                  <a:lnTo>
                    <a:pt x="352" y="1240"/>
                  </a:lnTo>
                  <a:lnTo>
                    <a:pt x="329" y="1246"/>
                  </a:lnTo>
                  <a:lnTo>
                    <a:pt x="278" y="1263"/>
                  </a:lnTo>
                  <a:lnTo>
                    <a:pt x="226" y="1283"/>
                  </a:lnTo>
                  <a:lnTo>
                    <a:pt x="201" y="1289"/>
                  </a:lnTo>
                  <a:lnTo>
                    <a:pt x="173" y="1298"/>
                  </a:lnTo>
                  <a:lnTo>
                    <a:pt x="160" y="1300"/>
                  </a:lnTo>
                  <a:lnTo>
                    <a:pt x="145" y="1302"/>
                  </a:lnTo>
                  <a:lnTo>
                    <a:pt x="119" y="1304"/>
                  </a:lnTo>
                  <a:lnTo>
                    <a:pt x="91" y="1304"/>
                  </a:lnTo>
                  <a:lnTo>
                    <a:pt x="62" y="1302"/>
                  </a:lnTo>
                </a:path>
              </a:pathLst>
            </a:custGeom>
            <a:grpFill/>
            <a:ln w="19050" cap="rnd" cmpd="sng">
              <a:solidFill>
                <a:schemeClr val="bg1"/>
              </a:solidFill>
              <a:round/>
              <a:headEnd/>
              <a:tailEnd/>
            </a:ln>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Rechteck 1"/>
          <p:cNvSpPr/>
          <p:nvPr/>
        </p:nvSpPr>
        <p:spPr>
          <a:xfrm>
            <a:off x="3719344" y="4365104"/>
            <a:ext cx="1646565" cy="1338828"/>
          </a:xfrm>
          <a:prstGeom prst="rect">
            <a:avLst/>
          </a:prstGeom>
        </p:spPr>
        <p:txBody>
          <a:bodyPr wrap="square">
            <a:spAutoFit/>
          </a:bodyPr>
          <a:lstStyle/>
          <a:p>
            <a:pPr hangingPunct="0">
              <a:lnSpc>
                <a:spcPct val="150000"/>
              </a:lnSpc>
            </a:pPr>
            <a:r>
              <a:rPr lang="de-DE" dirty="0">
                <a:solidFill>
                  <a:schemeClr val="tx1">
                    <a:lumMod val="95000"/>
                    <a:lumOff val="5000"/>
                  </a:schemeClr>
                </a:solidFill>
              </a:rPr>
              <a:t>arbeitstäglich Kontrollproben (KP) messen</a:t>
            </a:r>
          </a:p>
        </p:txBody>
      </p:sp>
      <p:sp>
        <p:nvSpPr>
          <p:cNvPr id="3" name="Rechteck 2"/>
          <p:cNvSpPr/>
          <p:nvPr/>
        </p:nvSpPr>
        <p:spPr>
          <a:xfrm>
            <a:off x="939909" y="1260809"/>
            <a:ext cx="2137460" cy="2198337"/>
          </a:xfrm>
          <a:prstGeom prst="rect">
            <a:avLst/>
          </a:prstGeom>
        </p:spPr>
        <p:txBody>
          <a:bodyPr wrap="square">
            <a:spAutoFit/>
          </a:bodyPr>
          <a:lstStyle/>
          <a:p>
            <a:pPr hangingPunct="0">
              <a:lnSpc>
                <a:spcPct val="150000"/>
              </a:lnSpc>
            </a:pPr>
            <a:r>
              <a:rPr lang="de-DE" dirty="0">
                <a:solidFill>
                  <a:schemeClr val="tx1">
                    <a:lumMod val="95000"/>
                    <a:lumOff val="5000"/>
                  </a:schemeClr>
                </a:solidFill>
              </a:rPr>
              <a:t>Counts/RPD/Oxide rate </a:t>
            </a:r>
            <a:r>
              <a:rPr lang="de-DE" b="1" dirty="0">
                <a:solidFill>
                  <a:schemeClr val="tx1">
                    <a:lumMod val="95000"/>
                    <a:lumOff val="5000"/>
                  </a:schemeClr>
                </a:solidFill>
              </a:rPr>
              <a:t>der</a:t>
            </a:r>
            <a:r>
              <a:rPr lang="de-DE" dirty="0">
                <a:solidFill>
                  <a:schemeClr val="tx1">
                    <a:lumMod val="95000"/>
                    <a:lumOff val="5000"/>
                  </a:schemeClr>
                </a:solidFill>
              </a:rPr>
              <a:t> internen Standards aus Performance-Bericht notieren</a:t>
            </a:r>
            <a:r>
              <a:rPr lang="de-DE" dirty="0">
                <a:solidFill>
                  <a:schemeClr val="tx1">
                    <a:lumMod val="75000"/>
                    <a:lumOff val="25000"/>
                  </a:schemeClr>
                </a:solidFill>
              </a:rPr>
              <a:t>	</a:t>
            </a:r>
          </a:p>
        </p:txBody>
      </p:sp>
      <p:sp>
        <p:nvSpPr>
          <p:cNvPr id="6" name="Foliennummernplatzhalter 5"/>
          <p:cNvSpPr>
            <a:spLocks noGrp="1"/>
          </p:cNvSpPr>
          <p:nvPr>
            <p:ph type="sldNum" sz="quarter" idx="12"/>
          </p:nvPr>
        </p:nvSpPr>
        <p:spPr/>
        <p:txBody>
          <a:bodyPr/>
          <a:lstStyle/>
          <a:p>
            <a:fld id="{2659F4AC-A489-4D32-A4BF-9838DA534B96}" type="slidenum">
              <a:rPr lang="de-DE" smtClean="0"/>
              <a:t>15</a:t>
            </a:fld>
            <a:endParaRPr lang="de-DE"/>
          </a:p>
        </p:txBody>
      </p:sp>
      <p:sp>
        <p:nvSpPr>
          <p:cNvPr id="8" name="Fußzeilenplatzhalter 7"/>
          <p:cNvSpPr>
            <a:spLocks noGrp="1"/>
          </p:cNvSpPr>
          <p:nvPr>
            <p:ph type="ftr" sz="quarter" idx="11"/>
          </p:nvPr>
        </p:nvSpPr>
        <p:spPr/>
        <p:txBody>
          <a:bodyPr/>
          <a:lstStyle/>
          <a:p>
            <a:r>
              <a:rPr lang="de-DE"/>
              <a:t>ICP-MS SAA-026-50</a:t>
            </a:r>
          </a:p>
        </p:txBody>
      </p:sp>
      <p:sp>
        <p:nvSpPr>
          <p:cNvPr id="35" name="Rechteck 34"/>
          <p:cNvSpPr/>
          <p:nvPr/>
        </p:nvSpPr>
        <p:spPr>
          <a:xfrm>
            <a:off x="6084169" y="1482814"/>
            <a:ext cx="1503840" cy="1754326"/>
          </a:xfrm>
          <a:prstGeom prst="rect">
            <a:avLst/>
          </a:prstGeom>
        </p:spPr>
        <p:txBody>
          <a:bodyPr wrap="square">
            <a:spAutoFit/>
          </a:bodyPr>
          <a:lstStyle/>
          <a:p>
            <a:pPr hangingPunct="0">
              <a:lnSpc>
                <a:spcPct val="150000"/>
              </a:lnSpc>
            </a:pPr>
            <a:r>
              <a:rPr lang="de-DE" dirty="0">
                <a:solidFill>
                  <a:schemeClr val="tx1">
                    <a:lumMod val="95000"/>
                    <a:lumOff val="5000"/>
                  </a:schemeClr>
                </a:solidFill>
              </a:rPr>
              <a:t>Standards im </a:t>
            </a:r>
            <a:r>
              <a:rPr lang="de-DE" dirty="0" err="1">
                <a:solidFill>
                  <a:schemeClr val="tx1">
                    <a:lumMod val="95000"/>
                    <a:lumOff val="5000"/>
                  </a:schemeClr>
                </a:solidFill>
              </a:rPr>
              <a:t>Autosampler</a:t>
            </a:r>
            <a:r>
              <a:rPr lang="de-DE" dirty="0">
                <a:solidFill>
                  <a:schemeClr val="tx1">
                    <a:lumMod val="95000"/>
                    <a:lumOff val="5000"/>
                  </a:schemeClr>
                </a:solidFill>
              </a:rPr>
              <a:t> umgehend verschließen</a:t>
            </a:r>
          </a:p>
        </p:txBody>
      </p:sp>
    </p:spTree>
    <p:extLst>
      <p:ext uri="{BB962C8B-B14F-4D97-AF65-F5344CB8AC3E}">
        <p14:creationId xmlns:p14="http://schemas.microsoft.com/office/powerpoint/2010/main" val="2565792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8"/>
          <p:cNvGrpSpPr/>
          <p:nvPr/>
        </p:nvGrpSpPr>
        <p:grpSpPr>
          <a:xfrm>
            <a:off x="4550567" y="1208948"/>
            <a:ext cx="2808809" cy="2611477"/>
            <a:chOff x="4806171" y="1803138"/>
            <a:chExt cx="1584176" cy="1584176"/>
          </a:xfrm>
          <a:solidFill>
            <a:srgbClr val="31BEFD"/>
          </a:solidFill>
        </p:grpSpPr>
        <p:sp>
          <p:nvSpPr>
            <p:cNvPr id="45" name="Teardrop 27"/>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6" name="Oval 29"/>
            <p:cNvSpPr/>
            <p:nvPr/>
          </p:nvSpPr>
          <p:spPr bwMode="ltGray">
            <a:xfrm>
              <a:off x="6066780" y="3080305"/>
              <a:ext cx="216024" cy="216024"/>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7" name="TextBox 282"/>
            <p:cNvSpPr txBox="1"/>
            <p:nvPr/>
          </p:nvSpPr>
          <p:spPr>
            <a:xfrm>
              <a:off x="5018098" y="2057853"/>
              <a:ext cx="1198009" cy="992414"/>
            </a:xfrm>
            <a:prstGeom prst="rect">
              <a:avLst/>
            </a:prstGeom>
            <a:grpFill/>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hangingPunct="0"/>
              <a:r>
                <a:rPr lang="de-DE" sz="1600" dirty="0">
                  <a:solidFill>
                    <a:schemeClr val="tx1">
                      <a:lumMod val="85000"/>
                      <a:lumOff val="15000"/>
                    </a:schemeClr>
                  </a:solidFill>
                </a:rPr>
                <a:t>…du die </a:t>
              </a:r>
              <a:r>
                <a:rPr lang="de-DE" sz="1600" b="1" dirty="0">
                  <a:solidFill>
                    <a:schemeClr val="tx1">
                      <a:lumMod val="85000"/>
                      <a:lumOff val="15000"/>
                    </a:schemeClr>
                  </a:solidFill>
                </a:rPr>
                <a:t>Standards</a:t>
              </a:r>
              <a:r>
                <a:rPr lang="de-DE" sz="1600" dirty="0">
                  <a:solidFill>
                    <a:schemeClr val="tx1">
                      <a:lumMod val="85000"/>
                      <a:lumOff val="15000"/>
                    </a:schemeClr>
                  </a:solidFill>
                </a:rPr>
                <a:t> nach der Kalibrierung so schnell wie möglich </a:t>
              </a:r>
              <a:r>
                <a:rPr lang="de-DE" sz="1600" b="1" dirty="0">
                  <a:solidFill>
                    <a:schemeClr val="tx1">
                      <a:lumMod val="85000"/>
                      <a:lumOff val="15000"/>
                    </a:schemeClr>
                  </a:solidFill>
                </a:rPr>
                <a:t>verschließen</a:t>
              </a:r>
              <a:r>
                <a:rPr lang="de-DE" sz="1600" dirty="0">
                  <a:solidFill>
                    <a:schemeClr val="tx1">
                      <a:lumMod val="85000"/>
                      <a:lumOff val="15000"/>
                    </a:schemeClr>
                  </a:solidFill>
                </a:rPr>
                <a:t> solltest?</a:t>
              </a:r>
            </a:p>
            <a:p>
              <a:pPr algn="ctr" hangingPunct="0"/>
              <a:r>
                <a:rPr lang="de-DE" sz="1600" dirty="0">
                  <a:solidFill>
                    <a:schemeClr val="tx1">
                      <a:lumMod val="85000"/>
                      <a:lumOff val="15000"/>
                    </a:schemeClr>
                  </a:solidFill>
                </a:rPr>
                <a:t>Durch die Absaugung werden die Standards </a:t>
              </a:r>
              <a:r>
                <a:rPr lang="de-DE" sz="1600" b="1" dirty="0" err="1">
                  <a:solidFill>
                    <a:schemeClr val="tx1">
                      <a:lumMod val="85000"/>
                      <a:lumOff val="15000"/>
                    </a:schemeClr>
                  </a:solidFill>
                </a:rPr>
                <a:t>aufkonzentriert</a:t>
              </a:r>
              <a:r>
                <a:rPr lang="de-DE" sz="1600" b="1" dirty="0">
                  <a:solidFill>
                    <a:schemeClr val="tx1">
                      <a:lumMod val="85000"/>
                      <a:lumOff val="15000"/>
                    </a:schemeClr>
                  </a:solidFill>
                </a:rPr>
                <a:t>.</a:t>
              </a:r>
            </a:p>
          </p:txBody>
        </p:sp>
      </p:grpSp>
      <p:sp>
        <p:nvSpPr>
          <p:cNvPr id="31" name="Pfeil nach rechts 30"/>
          <p:cNvSpPr/>
          <p:nvPr/>
        </p:nvSpPr>
        <p:spPr>
          <a:xfrm>
            <a:off x="7884369" y="11394"/>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42" name="Pfeil nach rechts 41"/>
          <p:cNvSpPr/>
          <p:nvPr/>
        </p:nvSpPr>
        <p:spPr>
          <a:xfrm>
            <a:off x="7970765" y="11394"/>
            <a:ext cx="1173235"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tx1"/>
              </a:solidFill>
            </a:endParaRPr>
          </a:p>
        </p:txBody>
      </p:sp>
      <p:sp>
        <p:nvSpPr>
          <p:cNvPr id="41" name="Pfeil nach rechts 40"/>
          <p:cNvSpPr/>
          <p:nvPr/>
        </p:nvSpPr>
        <p:spPr>
          <a:xfrm>
            <a:off x="6084168" y="10579"/>
            <a:ext cx="2088232"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612775" y="628213"/>
            <a:ext cx="4968552" cy="523220"/>
          </a:xfrm>
          <a:prstGeom prst="rect">
            <a:avLst/>
          </a:prstGeom>
          <a:noFill/>
        </p:spPr>
        <p:txBody>
          <a:bodyPr wrap="square" rtlCol="0">
            <a:spAutoFit/>
          </a:bodyPr>
          <a:lstStyle/>
          <a:p>
            <a:r>
              <a:rPr lang="de-DE" sz="2800" b="1" dirty="0"/>
              <a:t>Wusstest du, dass…?</a:t>
            </a:r>
          </a:p>
        </p:txBody>
      </p:sp>
      <p:sp>
        <p:nvSpPr>
          <p:cNvPr id="34" name="Pfeil nach rechts 33"/>
          <p:cNvSpPr/>
          <p:nvPr/>
        </p:nvSpPr>
        <p:spPr>
          <a:xfrm>
            <a:off x="4623751" y="11394"/>
            <a:ext cx="1570739"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35" name="Pfeil nach rechts 34"/>
          <p:cNvSpPr/>
          <p:nvPr/>
        </p:nvSpPr>
        <p:spPr>
          <a:xfrm>
            <a:off x="3322214" y="11394"/>
            <a:ext cx="1393802"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6" name="Pfeil nach rechts 35"/>
          <p:cNvSpPr/>
          <p:nvPr/>
        </p:nvSpPr>
        <p:spPr>
          <a:xfrm>
            <a:off x="1951492" y="11394"/>
            <a:ext cx="1514510" cy="396000"/>
          </a:xfrm>
          <a:prstGeom prst="rightArrow">
            <a:avLst>
              <a:gd name="adj1" fmla="val 100000"/>
              <a:gd name="adj2" fmla="val 17343"/>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37" name="Pfeil nach rechts 36"/>
          <p:cNvSpPr/>
          <p:nvPr/>
        </p:nvSpPr>
        <p:spPr>
          <a:xfrm>
            <a:off x="8021" y="11394"/>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sp>
        <p:nvSpPr>
          <p:cNvPr id="38" name="Freeform 4897"/>
          <p:cNvSpPr>
            <a:spLocks noEditPoints="1"/>
          </p:cNvSpPr>
          <p:nvPr/>
        </p:nvSpPr>
        <p:spPr bwMode="auto">
          <a:xfrm>
            <a:off x="8540087" y="97499"/>
            <a:ext cx="172792" cy="223789"/>
          </a:xfrm>
          <a:custGeom>
            <a:avLst/>
            <a:gdLst>
              <a:gd name="T0" fmla="*/ 94 w 240"/>
              <a:gd name="T1" fmla="*/ 388 h 388"/>
              <a:gd name="T2" fmla="*/ 86 w 240"/>
              <a:gd name="T3" fmla="*/ 378 h 388"/>
              <a:gd name="T4" fmla="*/ 96 w 240"/>
              <a:gd name="T5" fmla="*/ 368 h 388"/>
              <a:gd name="T6" fmla="*/ 150 w 240"/>
              <a:gd name="T7" fmla="*/ 372 h 388"/>
              <a:gd name="T8" fmla="*/ 152 w 240"/>
              <a:gd name="T9" fmla="*/ 382 h 388"/>
              <a:gd name="T10" fmla="*/ 144 w 240"/>
              <a:gd name="T11" fmla="*/ 388 h 388"/>
              <a:gd name="T12" fmla="*/ 164 w 240"/>
              <a:gd name="T13" fmla="*/ 340 h 388"/>
              <a:gd name="T14" fmla="*/ 84 w 240"/>
              <a:gd name="T15" fmla="*/ 336 h 388"/>
              <a:gd name="T16" fmla="*/ 74 w 240"/>
              <a:gd name="T17" fmla="*/ 346 h 388"/>
              <a:gd name="T18" fmla="*/ 80 w 240"/>
              <a:gd name="T19" fmla="*/ 356 h 388"/>
              <a:gd name="T20" fmla="*/ 160 w 240"/>
              <a:gd name="T21" fmla="*/ 356 h 388"/>
              <a:gd name="T22" fmla="*/ 166 w 240"/>
              <a:gd name="T23" fmla="*/ 346 h 388"/>
              <a:gd name="T24" fmla="*/ 178 w 240"/>
              <a:gd name="T25" fmla="*/ 268 h 388"/>
              <a:gd name="T26" fmla="*/ 198 w 240"/>
              <a:gd name="T27" fmla="*/ 218 h 388"/>
              <a:gd name="T28" fmla="*/ 230 w 240"/>
              <a:gd name="T29" fmla="*/ 168 h 388"/>
              <a:gd name="T30" fmla="*/ 240 w 240"/>
              <a:gd name="T31" fmla="*/ 122 h 388"/>
              <a:gd name="T32" fmla="*/ 224 w 240"/>
              <a:gd name="T33" fmla="*/ 58 h 388"/>
              <a:gd name="T34" fmla="*/ 184 w 240"/>
              <a:gd name="T35" fmla="*/ 16 h 388"/>
              <a:gd name="T36" fmla="*/ 134 w 240"/>
              <a:gd name="T37" fmla="*/ 0 h 388"/>
              <a:gd name="T38" fmla="*/ 92 w 240"/>
              <a:gd name="T39" fmla="*/ 2 h 388"/>
              <a:gd name="T40" fmla="*/ 46 w 240"/>
              <a:gd name="T41" fmla="*/ 22 h 388"/>
              <a:gd name="T42" fmla="*/ 8 w 240"/>
              <a:gd name="T43" fmla="*/ 78 h 388"/>
              <a:gd name="T44" fmla="*/ 0 w 240"/>
              <a:gd name="T45" fmla="*/ 136 h 388"/>
              <a:gd name="T46" fmla="*/ 20 w 240"/>
              <a:gd name="T47" fmla="*/ 184 h 388"/>
              <a:gd name="T48" fmla="*/ 48 w 240"/>
              <a:gd name="T49" fmla="*/ 228 h 388"/>
              <a:gd name="T50" fmla="*/ 64 w 240"/>
              <a:gd name="T51" fmla="*/ 286 h 388"/>
              <a:gd name="T52" fmla="*/ 70 w 240"/>
              <a:gd name="T53" fmla="*/ 318 h 388"/>
              <a:gd name="T54" fmla="*/ 160 w 240"/>
              <a:gd name="T55" fmla="*/ 322 h 388"/>
              <a:gd name="T56" fmla="*/ 176 w 240"/>
              <a:gd name="T57" fmla="*/ 306 h 388"/>
              <a:gd name="T58" fmla="*/ 46 w 240"/>
              <a:gd name="T59" fmla="*/ 168 h 388"/>
              <a:gd name="T60" fmla="*/ 32 w 240"/>
              <a:gd name="T61" fmla="*/ 122 h 388"/>
              <a:gd name="T62" fmla="*/ 60 w 240"/>
              <a:gd name="T63" fmla="*/ 52 h 388"/>
              <a:gd name="T64" fmla="*/ 120 w 240"/>
              <a:gd name="T65" fmla="*/ 32 h 388"/>
              <a:gd name="T66" fmla="*/ 166 w 240"/>
              <a:gd name="T67" fmla="*/ 42 h 388"/>
              <a:gd name="T68" fmla="*/ 206 w 240"/>
              <a:gd name="T69" fmla="*/ 98 h 388"/>
              <a:gd name="T70" fmla="*/ 202 w 240"/>
              <a:gd name="T71" fmla="*/ 154 h 388"/>
              <a:gd name="T72" fmla="*/ 172 w 240"/>
              <a:gd name="T73" fmla="*/ 198 h 388"/>
              <a:gd name="T74" fmla="*/ 146 w 240"/>
              <a:gd name="T75" fmla="*/ 270 h 388"/>
              <a:gd name="T76" fmla="*/ 94 w 240"/>
              <a:gd name="T77" fmla="*/ 270 h 388"/>
              <a:gd name="T78" fmla="*/ 68 w 240"/>
              <a:gd name="T79" fmla="*/ 198 h 388"/>
              <a:gd name="T80" fmla="*/ 74 w 240"/>
              <a:gd name="T81" fmla="*/ 118 h 388"/>
              <a:gd name="T82" fmla="*/ 88 w 240"/>
              <a:gd name="T83" fmla="*/ 84 h 388"/>
              <a:gd name="T84" fmla="*/ 116 w 240"/>
              <a:gd name="T85" fmla="*/ 74 h 388"/>
              <a:gd name="T86" fmla="*/ 126 w 240"/>
              <a:gd name="T87" fmla="*/ 68 h 388"/>
              <a:gd name="T88" fmla="*/ 124 w 240"/>
              <a:gd name="T89" fmla="*/ 58 h 388"/>
              <a:gd name="T90" fmla="*/ 106 w 240"/>
              <a:gd name="T91" fmla="*/ 56 h 388"/>
              <a:gd name="T92" fmla="*/ 66 w 240"/>
              <a:gd name="T93" fmla="*/ 80 h 388"/>
              <a:gd name="T94" fmla="*/ 54 w 240"/>
              <a:gd name="T95" fmla="*/ 118 h 388"/>
              <a:gd name="T96" fmla="*/ 64 w 240"/>
              <a:gd name="T97" fmla="*/ 128 h 388"/>
              <a:gd name="T98" fmla="*/ 74 w 240"/>
              <a:gd name="T99" fmla="*/ 1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388">
                <a:moveTo>
                  <a:pt x="144" y="388"/>
                </a:moveTo>
                <a:lnTo>
                  <a:pt x="96" y="388"/>
                </a:lnTo>
                <a:lnTo>
                  <a:pt x="96" y="388"/>
                </a:lnTo>
                <a:lnTo>
                  <a:pt x="94" y="388"/>
                </a:lnTo>
                <a:lnTo>
                  <a:pt x="90" y="386"/>
                </a:lnTo>
                <a:lnTo>
                  <a:pt x="88" y="382"/>
                </a:lnTo>
                <a:lnTo>
                  <a:pt x="86" y="378"/>
                </a:lnTo>
                <a:lnTo>
                  <a:pt x="86" y="378"/>
                </a:lnTo>
                <a:lnTo>
                  <a:pt x="88" y="374"/>
                </a:lnTo>
                <a:lnTo>
                  <a:pt x="90" y="372"/>
                </a:lnTo>
                <a:lnTo>
                  <a:pt x="94" y="370"/>
                </a:lnTo>
                <a:lnTo>
                  <a:pt x="96" y="368"/>
                </a:lnTo>
                <a:lnTo>
                  <a:pt x="144" y="368"/>
                </a:lnTo>
                <a:lnTo>
                  <a:pt x="144" y="368"/>
                </a:lnTo>
                <a:lnTo>
                  <a:pt x="146" y="370"/>
                </a:lnTo>
                <a:lnTo>
                  <a:pt x="150" y="372"/>
                </a:lnTo>
                <a:lnTo>
                  <a:pt x="152" y="374"/>
                </a:lnTo>
                <a:lnTo>
                  <a:pt x="154" y="378"/>
                </a:lnTo>
                <a:lnTo>
                  <a:pt x="154" y="378"/>
                </a:lnTo>
                <a:lnTo>
                  <a:pt x="152" y="382"/>
                </a:lnTo>
                <a:lnTo>
                  <a:pt x="150" y="386"/>
                </a:lnTo>
                <a:lnTo>
                  <a:pt x="146" y="388"/>
                </a:lnTo>
                <a:lnTo>
                  <a:pt x="144" y="388"/>
                </a:lnTo>
                <a:lnTo>
                  <a:pt x="144" y="388"/>
                </a:lnTo>
                <a:close/>
                <a:moveTo>
                  <a:pt x="166" y="346"/>
                </a:moveTo>
                <a:lnTo>
                  <a:pt x="166" y="346"/>
                </a:lnTo>
                <a:lnTo>
                  <a:pt x="166" y="344"/>
                </a:lnTo>
                <a:lnTo>
                  <a:pt x="164" y="340"/>
                </a:lnTo>
                <a:lnTo>
                  <a:pt x="160" y="338"/>
                </a:lnTo>
                <a:lnTo>
                  <a:pt x="156" y="336"/>
                </a:lnTo>
                <a:lnTo>
                  <a:pt x="84" y="336"/>
                </a:lnTo>
                <a:lnTo>
                  <a:pt x="84" y="336"/>
                </a:lnTo>
                <a:lnTo>
                  <a:pt x="80" y="338"/>
                </a:lnTo>
                <a:lnTo>
                  <a:pt x="76" y="340"/>
                </a:lnTo>
                <a:lnTo>
                  <a:pt x="74" y="344"/>
                </a:lnTo>
                <a:lnTo>
                  <a:pt x="74" y="346"/>
                </a:lnTo>
                <a:lnTo>
                  <a:pt x="74" y="346"/>
                </a:lnTo>
                <a:lnTo>
                  <a:pt x="74" y="350"/>
                </a:lnTo>
                <a:lnTo>
                  <a:pt x="76" y="354"/>
                </a:lnTo>
                <a:lnTo>
                  <a:pt x="80" y="356"/>
                </a:lnTo>
                <a:lnTo>
                  <a:pt x="84" y="356"/>
                </a:lnTo>
                <a:lnTo>
                  <a:pt x="156" y="356"/>
                </a:lnTo>
                <a:lnTo>
                  <a:pt x="156" y="356"/>
                </a:lnTo>
                <a:lnTo>
                  <a:pt x="160" y="356"/>
                </a:lnTo>
                <a:lnTo>
                  <a:pt x="164" y="354"/>
                </a:lnTo>
                <a:lnTo>
                  <a:pt x="166" y="350"/>
                </a:lnTo>
                <a:lnTo>
                  <a:pt x="166" y="346"/>
                </a:lnTo>
                <a:lnTo>
                  <a:pt x="166" y="346"/>
                </a:lnTo>
                <a:close/>
                <a:moveTo>
                  <a:pt x="176" y="306"/>
                </a:moveTo>
                <a:lnTo>
                  <a:pt x="176" y="306"/>
                </a:lnTo>
                <a:lnTo>
                  <a:pt x="176" y="286"/>
                </a:lnTo>
                <a:lnTo>
                  <a:pt x="178" y="268"/>
                </a:lnTo>
                <a:lnTo>
                  <a:pt x="182" y="252"/>
                </a:lnTo>
                <a:lnTo>
                  <a:pt x="186" y="240"/>
                </a:lnTo>
                <a:lnTo>
                  <a:pt x="192" y="228"/>
                </a:lnTo>
                <a:lnTo>
                  <a:pt x="198" y="218"/>
                </a:lnTo>
                <a:lnTo>
                  <a:pt x="210" y="200"/>
                </a:lnTo>
                <a:lnTo>
                  <a:pt x="210" y="200"/>
                </a:lnTo>
                <a:lnTo>
                  <a:pt x="220" y="184"/>
                </a:lnTo>
                <a:lnTo>
                  <a:pt x="230" y="168"/>
                </a:lnTo>
                <a:lnTo>
                  <a:pt x="234" y="158"/>
                </a:lnTo>
                <a:lnTo>
                  <a:pt x="238" y="148"/>
                </a:lnTo>
                <a:lnTo>
                  <a:pt x="240" y="136"/>
                </a:lnTo>
                <a:lnTo>
                  <a:pt x="240" y="122"/>
                </a:lnTo>
                <a:lnTo>
                  <a:pt x="240" y="122"/>
                </a:lnTo>
                <a:lnTo>
                  <a:pt x="238" y="100"/>
                </a:lnTo>
                <a:lnTo>
                  <a:pt x="232" y="78"/>
                </a:lnTo>
                <a:lnTo>
                  <a:pt x="224" y="58"/>
                </a:lnTo>
                <a:lnTo>
                  <a:pt x="210" y="38"/>
                </a:lnTo>
                <a:lnTo>
                  <a:pt x="202" y="30"/>
                </a:lnTo>
                <a:lnTo>
                  <a:pt x="194" y="22"/>
                </a:lnTo>
                <a:lnTo>
                  <a:pt x="184" y="16"/>
                </a:lnTo>
                <a:lnTo>
                  <a:pt x="174" y="10"/>
                </a:lnTo>
                <a:lnTo>
                  <a:pt x="162" y="6"/>
                </a:lnTo>
                <a:lnTo>
                  <a:pt x="148" y="2"/>
                </a:lnTo>
                <a:lnTo>
                  <a:pt x="134" y="0"/>
                </a:lnTo>
                <a:lnTo>
                  <a:pt x="120" y="0"/>
                </a:lnTo>
                <a:lnTo>
                  <a:pt x="120" y="0"/>
                </a:lnTo>
                <a:lnTo>
                  <a:pt x="106" y="0"/>
                </a:lnTo>
                <a:lnTo>
                  <a:pt x="92" y="2"/>
                </a:lnTo>
                <a:lnTo>
                  <a:pt x="78" y="6"/>
                </a:lnTo>
                <a:lnTo>
                  <a:pt x="66" y="10"/>
                </a:lnTo>
                <a:lnTo>
                  <a:pt x="56" y="16"/>
                </a:lnTo>
                <a:lnTo>
                  <a:pt x="46" y="22"/>
                </a:lnTo>
                <a:lnTo>
                  <a:pt x="38" y="30"/>
                </a:lnTo>
                <a:lnTo>
                  <a:pt x="30" y="38"/>
                </a:lnTo>
                <a:lnTo>
                  <a:pt x="16" y="58"/>
                </a:lnTo>
                <a:lnTo>
                  <a:pt x="8" y="78"/>
                </a:lnTo>
                <a:lnTo>
                  <a:pt x="2" y="100"/>
                </a:lnTo>
                <a:lnTo>
                  <a:pt x="0" y="122"/>
                </a:lnTo>
                <a:lnTo>
                  <a:pt x="0" y="122"/>
                </a:lnTo>
                <a:lnTo>
                  <a:pt x="0" y="136"/>
                </a:lnTo>
                <a:lnTo>
                  <a:pt x="2" y="148"/>
                </a:lnTo>
                <a:lnTo>
                  <a:pt x="6" y="158"/>
                </a:lnTo>
                <a:lnTo>
                  <a:pt x="10" y="168"/>
                </a:lnTo>
                <a:lnTo>
                  <a:pt x="20" y="184"/>
                </a:lnTo>
                <a:lnTo>
                  <a:pt x="30" y="200"/>
                </a:lnTo>
                <a:lnTo>
                  <a:pt x="30" y="200"/>
                </a:lnTo>
                <a:lnTo>
                  <a:pt x="42" y="218"/>
                </a:lnTo>
                <a:lnTo>
                  <a:pt x="48" y="228"/>
                </a:lnTo>
                <a:lnTo>
                  <a:pt x="54" y="240"/>
                </a:lnTo>
                <a:lnTo>
                  <a:pt x="58" y="252"/>
                </a:lnTo>
                <a:lnTo>
                  <a:pt x="62" y="268"/>
                </a:lnTo>
                <a:lnTo>
                  <a:pt x="64" y="286"/>
                </a:lnTo>
                <a:lnTo>
                  <a:pt x="64" y="306"/>
                </a:lnTo>
                <a:lnTo>
                  <a:pt x="64" y="306"/>
                </a:lnTo>
                <a:lnTo>
                  <a:pt x="66" y="312"/>
                </a:lnTo>
                <a:lnTo>
                  <a:pt x="70" y="318"/>
                </a:lnTo>
                <a:lnTo>
                  <a:pt x="74" y="322"/>
                </a:lnTo>
                <a:lnTo>
                  <a:pt x="80" y="322"/>
                </a:lnTo>
                <a:lnTo>
                  <a:pt x="160" y="322"/>
                </a:lnTo>
                <a:lnTo>
                  <a:pt x="160" y="322"/>
                </a:lnTo>
                <a:lnTo>
                  <a:pt x="166" y="322"/>
                </a:lnTo>
                <a:lnTo>
                  <a:pt x="170" y="318"/>
                </a:lnTo>
                <a:lnTo>
                  <a:pt x="174" y="312"/>
                </a:lnTo>
                <a:lnTo>
                  <a:pt x="176" y="306"/>
                </a:lnTo>
                <a:lnTo>
                  <a:pt x="176" y="306"/>
                </a:lnTo>
                <a:close/>
                <a:moveTo>
                  <a:pt x="56" y="180"/>
                </a:moveTo>
                <a:lnTo>
                  <a:pt x="56" y="180"/>
                </a:lnTo>
                <a:lnTo>
                  <a:pt x="46" y="168"/>
                </a:lnTo>
                <a:lnTo>
                  <a:pt x="38" y="154"/>
                </a:lnTo>
                <a:lnTo>
                  <a:pt x="34" y="140"/>
                </a:lnTo>
                <a:lnTo>
                  <a:pt x="32" y="122"/>
                </a:lnTo>
                <a:lnTo>
                  <a:pt x="32" y="122"/>
                </a:lnTo>
                <a:lnTo>
                  <a:pt x="34" y="98"/>
                </a:lnTo>
                <a:lnTo>
                  <a:pt x="40" y="80"/>
                </a:lnTo>
                <a:lnTo>
                  <a:pt x="50" y="64"/>
                </a:lnTo>
                <a:lnTo>
                  <a:pt x="60" y="52"/>
                </a:lnTo>
                <a:lnTo>
                  <a:pt x="74" y="42"/>
                </a:lnTo>
                <a:lnTo>
                  <a:pt x="90" y="36"/>
                </a:lnTo>
                <a:lnTo>
                  <a:pt x="104" y="32"/>
                </a:lnTo>
                <a:lnTo>
                  <a:pt x="120" y="32"/>
                </a:lnTo>
                <a:lnTo>
                  <a:pt x="120" y="32"/>
                </a:lnTo>
                <a:lnTo>
                  <a:pt x="136" y="32"/>
                </a:lnTo>
                <a:lnTo>
                  <a:pt x="150" y="36"/>
                </a:lnTo>
                <a:lnTo>
                  <a:pt x="166" y="42"/>
                </a:lnTo>
                <a:lnTo>
                  <a:pt x="180" y="52"/>
                </a:lnTo>
                <a:lnTo>
                  <a:pt x="190" y="64"/>
                </a:lnTo>
                <a:lnTo>
                  <a:pt x="200" y="80"/>
                </a:lnTo>
                <a:lnTo>
                  <a:pt x="206" y="98"/>
                </a:lnTo>
                <a:lnTo>
                  <a:pt x="208" y="122"/>
                </a:lnTo>
                <a:lnTo>
                  <a:pt x="208" y="122"/>
                </a:lnTo>
                <a:lnTo>
                  <a:pt x="206" y="140"/>
                </a:lnTo>
                <a:lnTo>
                  <a:pt x="202" y="154"/>
                </a:lnTo>
                <a:lnTo>
                  <a:pt x="194" y="168"/>
                </a:lnTo>
                <a:lnTo>
                  <a:pt x="184" y="180"/>
                </a:lnTo>
                <a:lnTo>
                  <a:pt x="184" y="180"/>
                </a:lnTo>
                <a:lnTo>
                  <a:pt x="172" y="198"/>
                </a:lnTo>
                <a:lnTo>
                  <a:pt x="158" y="222"/>
                </a:lnTo>
                <a:lnTo>
                  <a:pt x="154" y="236"/>
                </a:lnTo>
                <a:lnTo>
                  <a:pt x="148" y="252"/>
                </a:lnTo>
                <a:lnTo>
                  <a:pt x="146" y="270"/>
                </a:lnTo>
                <a:lnTo>
                  <a:pt x="144" y="290"/>
                </a:lnTo>
                <a:lnTo>
                  <a:pt x="96" y="290"/>
                </a:lnTo>
                <a:lnTo>
                  <a:pt x="96" y="290"/>
                </a:lnTo>
                <a:lnTo>
                  <a:pt x="94" y="270"/>
                </a:lnTo>
                <a:lnTo>
                  <a:pt x="92" y="252"/>
                </a:lnTo>
                <a:lnTo>
                  <a:pt x="86" y="236"/>
                </a:lnTo>
                <a:lnTo>
                  <a:pt x="82" y="222"/>
                </a:lnTo>
                <a:lnTo>
                  <a:pt x="68" y="198"/>
                </a:lnTo>
                <a:lnTo>
                  <a:pt x="56" y="180"/>
                </a:lnTo>
                <a:lnTo>
                  <a:pt x="56" y="180"/>
                </a:lnTo>
                <a:close/>
                <a:moveTo>
                  <a:pt x="74" y="118"/>
                </a:moveTo>
                <a:lnTo>
                  <a:pt x="74" y="118"/>
                </a:lnTo>
                <a:lnTo>
                  <a:pt x="76" y="108"/>
                </a:lnTo>
                <a:lnTo>
                  <a:pt x="78" y="98"/>
                </a:lnTo>
                <a:lnTo>
                  <a:pt x="82" y="90"/>
                </a:lnTo>
                <a:lnTo>
                  <a:pt x="88" y="84"/>
                </a:lnTo>
                <a:lnTo>
                  <a:pt x="94" y="80"/>
                </a:lnTo>
                <a:lnTo>
                  <a:pt x="102" y="78"/>
                </a:lnTo>
                <a:lnTo>
                  <a:pt x="110" y="76"/>
                </a:lnTo>
                <a:lnTo>
                  <a:pt x="116" y="74"/>
                </a:lnTo>
                <a:lnTo>
                  <a:pt x="116" y="74"/>
                </a:lnTo>
                <a:lnTo>
                  <a:pt x="120" y="74"/>
                </a:lnTo>
                <a:lnTo>
                  <a:pt x="124" y="72"/>
                </a:lnTo>
                <a:lnTo>
                  <a:pt x="126" y="68"/>
                </a:lnTo>
                <a:lnTo>
                  <a:pt x="126" y="64"/>
                </a:lnTo>
                <a:lnTo>
                  <a:pt x="126" y="64"/>
                </a:lnTo>
                <a:lnTo>
                  <a:pt x="126" y="62"/>
                </a:lnTo>
                <a:lnTo>
                  <a:pt x="124" y="58"/>
                </a:lnTo>
                <a:lnTo>
                  <a:pt x="120" y="56"/>
                </a:lnTo>
                <a:lnTo>
                  <a:pt x="116" y="54"/>
                </a:lnTo>
                <a:lnTo>
                  <a:pt x="116" y="54"/>
                </a:lnTo>
                <a:lnTo>
                  <a:pt x="106" y="56"/>
                </a:lnTo>
                <a:lnTo>
                  <a:pt x="94" y="58"/>
                </a:lnTo>
                <a:lnTo>
                  <a:pt x="84" y="64"/>
                </a:lnTo>
                <a:lnTo>
                  <a:pt x="74" y="70"/>
                </a:lnTo>
                <a:lnTo>
                  <a:pt x="66" y="80"/>
                </a:lnTo>
                <a:lnTo>
                  <a:pt x="60" y="90"/>
                </a:lnTo>
                <a:lnTo>
                  <a:pt x="56" y="104"/>
                </a:lnTo>
                <a:lnTo>
                  <a:pt x="54" y="118"/>
                </a:lnTo>
                <a:lnTo>
                  <a:pt x="54" y="118"/>
                </a:lnTo>
                <a:lnTo>
                  <a:pt x="56" y="122"/>
                </a:lnTo>
                <a:lnTo>
                  <a:pt x="58" y="126"/>
                </a:lnTo>
                <a:lnTo>
                  <a:pt x="60" y="128"/>
                </a:lnTo>
                <a:lnTo>
                  <a:pt x="64" y="128"/>
                </a:lnTo>
                <a:lnTo>
                  <a:pt x="64" y="128"/>
                </a:lnTo>
                <a:lnTo>
                  <a:pt x="68" y="128"/>
                </a:lnTo>
                <a:lnTo>
                  <a:pt x="72" y="126"/>
                </a:lnTo>
                <a:lnTo>
                  <a:pt x="74" y="122"/>
                </a:lnTo>
                <a:lnTo>
                  <a:pt x="74" y="118"/>
                </a:lnTo>
                <a:lnTo>
                  <a:pt x="74" y="1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 name="Foliennummernplatzhalter 3"/>
          <p:cNvSpPr>
            <a:spLocks noGrp="1"/>
          </p:cNvSpPr>
          <p:nvPr>
            <p:ph type="sldNum" sz="quarter" idx="12"/>
          </p:nvPr>
        </p:nvSpPr>
        <p:spPr/>
        <p:txBody>
          <a:bodyPr/>
          <a:lstStyle/>
          <a:p>
            <a:fld id="{2659F4AC-A489-4D32-A4BF-9838DA534B96}" type="slidenum">
              <a:rPr lang="de-DE" smtClean="0"/>
              <a:t>16</a:t>
            </a:fld>
            <a:endParaRPr lang="de-DE"/>
          </a:p>
        </p:txBody>
      </p:sp>
      <p:sp>
        <p:nvSpPr>
          <p:cNvPr id="6" name="Fußzeilenplatzhalter 5"/>
          <p:cNvSpPr>
            <a:spLocks noGrp="1"/>
          </p:cNvSpPr>
          <p:nvPr>
            <p:ph type="ftr" sz="quarter" idx="11"/>
          </p:nvPr>
        </p:nvSpPr>
        <p:spPr/>
        <p:txBody>
          <a:bodyPr/>
          <a:lstStyle/>
          <a:p>
            <a:r>
              <a:rPr lang="de-DE"/>
              <a:t>ICP-MS SAA-026-50</a:t>
            </a:r>
          </a:p>
        </p:txBody>
      </p:sp>
      <p:grpSp>
        <p:nvGrpSpPr>
          <p:cNvPr id="26" name="Group 102"/>
          <p:cNvGrpSpPr/>
          <p:nvPr/>
        </p:nvGrpSpPr>
        <p:grpSpPr>
          <a:xfrm>
            <a:off x="6671187" y="3103811"/>
            <a:ext cx="612000" cy="612000"/>
            <a:chOff x="6715798" y="5907019"/>
            <a:chExt cx="612000" cy="612000"/>
          </a:xfrm>
        </p:grpSpPr>
        <p:sp>
          <p:nvSpPr>
            <p:cNvPr id="27" name="Oval 242"/>
            <p:cNvSpPr/>
            <p:nvPr/>
          </p:nvSpPr>
          <p:spPr bwMode="ltGray">
            <a:xfrm>
              <a:off x="6715798" y="5907019"/>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32" name="Freeform 4950"/>
            <p:cNvSpPr>
              <a:spLocks noEditPoints="1"/>
            </p:cNvSpPr>
            <p:nvPr/>
          </p:nvSpPr>
          <p:spPr bwMode="auto">
            <a:xfrm>
              <a:off x="6867936" y="6031592"/>
              <a:ext cx="307724" cy="414337"/>
            </a:xfrm>
            <a:custGeom>
              <a:avLst/>
              <a:gdLst>
                <a:gd name="T0" fmla="*/ 188 w 254"/>
                <a:gd name="T1" fmla="*/ 216 h 342"/>
                <a:gd name="T2" fmla="*/ 150 w 254"/>
                <a:gd name="T3" fmla="*/ 196 h 342"/>
                <a:gd name="T4" fmla="*/ 130 w 254"/>
                <a:gd name="T5" fmla="*/ 162 h 342"/>
                <a:gd name="T6" fmla="*/ 126 w 254"/>
                <a:gd name="T7" fmla="*/ 148 h 342"/>
                <a:gd name="T8" fmla="*/ 126 w 254"/>
                <a:gd name="T9" fmla="*/ 132 h 342"/>
                <a:gd name="T10" fmla="*/ 136 w 254"/>
                <a:gd name="T11" fmla="*/ 106 h 342"/>
                <a:gd name="T12" fmla="*/ 130 w 254"/>
                <a:gd name="T13" fmla="*/ 4 h 342"/>
                <a:gd name="T14" fmla="*/ 122 w 254"/>
                <a:gd name="T15" fmla="*/ 0 h 342"/>
                <a:gd name="T16" fmla="*/ 24 w 254"/>
                <a:gd name="T17" fmla="*/ 148 h 342"/>
                <a:gd name="T18" fmla="*/ 8 w 254"/>
                <a:gd name="T19" fmla="*/ 174 h 342"/>
                <a:gd name="T20" fmla="*/ 0 w 254"/>
                <a:gd name="T21" fmla="*/ 220 h 342"/>
                <a:gd name="T22" fmla="*/ 0 w 254"/>
                <a:gd name="T23" fmla="*/ 228 h 342"/>
                <a:gd name="T24" fmla="*/ 6 w 254"/>
                <a:gd name="T25" fmla="*/ 254 h 342"/>
                <a:gd name="T26" fmla="*/ 40 w 254"/>
                <a:gd name="T27" fmla="*/ 310 h 342"/>
                <a:gd name="T28" fmla="*/ 98 w 254"/>
                <a:gd name="T29" fmla="*/ 340 h 342"/>
                <a:gd name="T30" fmla="*/ 146 w 254"/>
                <a:gd name="T31" fmla="*/ 340 h 342"/>
                <a:gd name="T32" fmla="*/ 204 w 254"/>
                <a:gd name="T33" fmla="*/ 310 h 342"/>
                <a:gd name="T34" fmla="*/ 238 w 254"/>
                <a:gd name="T35" fmla="*/ 254 h 342"/>
                <a:gd name="T36" fmla="*/ 244 w 254"/>
                <a:gd name="T37" fmla="*/ 228 h 342"/>
                <a:gd name="T38" fmla="*/ 244 w 254"/>
                <a:gd name="T39" fmla="*/ 220 h 342"/>
                <a:gd name="T40" fmla="*/ 234 w 254"/>
                <a:gd name="T41" fmla="*/ 210 h 342"/>
                <a:gd name="T42" fmla="*/ 202 w 254"/>
                <a:gd name="T43" fmla="*/ 216 h 342"/>
                <a:gd name="T44" fmla="*/ 122 w 254"/>
                <a:gd name="T45" fmla="*/ 308 h 342"/>
                <a:gd name="T46" fmla="*/ 76 w 254"/>
                <a:gd name="T47" fmla="*/ 296 h 342"/>
                <a:gd name="T48" fmla="*/ 44 w 254"/>
                <a:gd name="T49" fmla="*/ 262 h 342"/>
                <a:gd name="T50" fmla="*/ 36 w 254"/>
                <a:gd name="T51" fmla="*/ 224 h 342"/>
                <a:gd name="T52" fmla="*/ 42 w 254"/>
                <a:gd name="T53" fmla="*/ 214 h 342"/>
                <a:gd name="T54" fmla="*/ 50 w 254"/>
                <a:gd name="T55" fmla="*/ 214 h 342"/>
                <a:gd name="T56" fmla="*/ 56 w 254"/>
                <a:gd name="T57" fmla="*/ 224 h 342"/>
                <a:gd name="T58" fmla="*/ 58 w 254"/>
                <a:gd name="T59" fmla="*/ 246 h 342"/>
                <a:gd name="T60" fmla="*/ 80 w 254"/>
                <a:gd name="T61" fmla="*/ 276 h 342"/>
                <a:gd name="T62" fmla="*/ 122 w 254"/>
                <a:gd name="T63" fmla="*/ 288 h 342"/>
                <a:gd name="T64" fmla="*/ 128 w 254"/>
                <a:gd name="T65" fmla="*/ 290 h 342"/>
                <a:gd name="T66" fmla="*/ 132 w 254"/>
                <a:gd name="T67" fmla="*/ 298 h 342"/>
                <a:gd name="T68" fmla="*/ 124 w 254"/>
                <a:gd name="T69" fmla="*/ 306 h 342"/>
                <a:gd name="T70" fmla="*/ 248 w 254"/>
                <a:gd name="T71" fmla="*/ 116 h 342"/>
                <a:gd name="T72" fmla="*/ 206 w 254"/>
                <a:gd name="T73" fmla="*/ 52 h 342"/>
                <a:gd name="T74" fmla="*/ 196 w 254"/>
                <a:gd name="T75" fmla="*/ 52 h 342"/>
                <a:gd name="T76" fmla="*/ 156 w 254"/>
                <a:gd name="T77" fmla="*/ 116 h 342"/>
                <a:gd name="T78" fmla="*/ 148 w 254"/>
                <a:gd name="T79" fmla="*/ 142 h 342"/>
                <a:gd name="T80" fmla="*/ 148 w 254"/>
                <a:gd name="T81" fmla="*/ 146 h 342"/>
                <a:gd name="T82" fmla="*/ 160 w 254"/>
                <a:gd name="T83" fmla="*/ 174 h 342"/>
                <a:gd name="T84" fmla="*/ 182 w 254"/>
                <a:gd name="T85" fmla="*/ 190 h 342"/>
                <a:gd name="T86" fmla="*/ 202 w 254"/>
                <a:gd name="T87" fmla="*/ 194 h 342"/>
                <a:gd name="T88" fmla="*/ 230 w 254"/>
                <a:gd name="T89" fmla="*/ 186 h 342"/>
                <a:gd name="T90" fmla="*/ 248 w 254"/>
                <a:gd name="T91" fmla="*/ 166 h 342"/>
                <a:gd name="T92" fmla="*/ 254 w 254"/>
                <a:gd name="T93" fmla="*/ 146 h 342"/>
                <a:gd name="T94" fmla="*/ 254 w 254"/>
                <a:gd name="T95" fmla="*/ 142 h 342"/>
                <a:gd name="T96" fmla="*/ 248 w 254"/>
                <a:gd name="T97" fmla="*/ 116 h 342"/>
                <a:gd name="T98" fmla="*/ 196 w 254"/>
                <a:gd name="T99" fmla="*/ 174 h 342"/>
                <a:gd name="T100" fmla="*/ 174 w 254"/>
                <a:gd name="T101" fmla="*/ 164 h 342"/>
                <a:gd name="T102" fmla="*/ 166 w 254"/>
                <a:gd name="T103" fmla="*/ 144 h 342"/>
                <a:gd name="T104" fmla="*/ 166 w 254"/>
                <a:gd name="T105" fmla="*/ 132 h 342"/>
                <a:gd name="T106" fmla="*/ 176 w 254"/>
                <a:gd name="T107" fmla="*/ 132 h 342"/>
                <a:gd name="T108" fmla="*/ 180 w 254"/>
                <a:gd name="T109" fmla="*/ 146 h 342"/>
                <a:gd name="T110" fmla="*/ 192 w 254"/>
                <a:gd name="T111" fmla="*/ 160 h 342"/>
                <a:gd name="T112" fmla="*/ 204 w 254"/>
                <a:gd name="T113" fmla="*/ 162 h 342"/>
                <a:gd name="T114" fmla="*/ 212 w 254"/>
                <a:gd name="T115" fmla="*/ 168 h 342"/>
                <a:gd name="T116" fmla="*/ 204 w 254"/>
                <a:gd name="T117" fmla="*/ 17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342">
                  <a:moveTo>
                    <a:pt x="202" y="216"/>
                  </a:moveTo>
                  <a:lnTo>
                    <a:pt x="202" y="216"/>
                  </a:lnTo>
                  <a:lnTo>
                    <a:pt x="188" y="216"/>
                  </a:lnTo>
                  <a:lnTo>
                    <a:pt x="174" y="212"/>
                  </a:lnTo>
                  <a:lnTo>
                    <a:pt x="162" y="206"/>
                  </a:lnTo>
                  <a:lnTo>
                    <a:pt x="150" y="196"/>
                  </a:lnTo>
                  <a:lnTo>
                    <a:pt x="142" y="188"/>
                  </a:lnTo>
                  <a:lnTo>
                    <a:pt x="134" y="176"/>
                  </a:lnTo>
                  <a:lnTo>
                    <a:pt x="130" y="162"/>
                  </a:lnTo>
                  <a:lnTo>
                    <a:pt x="126" y="148"/>
                  </a:lnTo>
                  <a:lnTo>
                    <a:pt x="126" y="148"/>
                  </a:lnTo>
                  <a:lnTo>
                    <a:pt x="126" y="148"/>
                  </a:lnTo>
                  <a:lnTo>
                    <a:pt x="126" y="142"/>
                  </a:lnTo>
                  <a:lnTo>
                    <a:pt x="126" y="142"/>
                  </a:lnTo>
                  <a:lnTo>
                    <a:pt x="126" y="132"/>
                  </a:lnTo>
                  <a:lnTo>
                    <a:pt x="128" y="124"/>
                  </a:lnTo>
                  <a:lnTo>
                    <a:pt x="136" y="106"/>
                  </a:lnTo>
                  <a:lnTo>
                    <a:pt x="136" y="106"/>
                  </a:lnTo>
                  <a:lnTo>
                    <a:pt x="136" y="104"/>
                  </a:lnTo>
                  <a:lnTo>
                    <a:pt x="164" y="58"/>
                  </a:lnTo>
                  <a:lnTo>
                    <a:pt x="130" y="4"/>
                  </a:lnTo>
                  <a:lnTo>
                    <a:pt x="130" y="4"/>
                  </a:lnTo>
                  <a:lnTo>
                    <a:pt x="126" y="0"/>
                  </a:lnTo>
                  <a:lnTo>
                    <a:pt x="122" y="0"/>
                  </a:lnTo>
                  <a:lnTo>
                    <a:pt x="118" y="0"/>
                  </a:lnTo>
                  <a:lnTo>
                    <a:pt x="114" y="4"/>
                  </a:lnTo>
                  <a:lnTo>
                    <a:pt x="24" y="148"/>
                  </a:lnTo>
                  <a:lnTo>
                    <a:pt x="16" y="160"/>
                  </a:lnTo>
                  <a:lnTo>
                    <a:pt x="16" y="160"/>
                  </a:lnTo>
                  <a:lnTo>
                    <a:pt x="8" y="174"/>
                  </a:lnTo>
                  <a:lnTo>
                    <a:pt x="4" y="190"/>
                  </a:lnTo>
                  <a:lnTo>
                    <a:pt x="0" y="204"/>
                  </a:lnTo>
                  <a:lnTo>
                    <a:pt x="0" y="220"/>
                  </a:lnTo>
                  <a:lnTo>
                    <a:pt x="0" y="220"/>
                  </a:lnTo>
                  <a:lnTo>
                    <a:pt x="0" y="228"/>
                  </a:lnTo>
                  <a:lnTo>
                    <a:pt x="0" y="228"/>
                  </a:lnTo>
                  <a:lnTo>
                    <a:pt x="2" y="230"/>
                  </a:lnTo>
                  <a:lnTo>
                    <a:pt x="2" y="230"/>
                  </a:lnTo>
                  <a:lnTo>
                    <a:pt x="6" y="254"/>
                  </a:lnTo>
                  <a:lnTo>
                    <a:pt x="14" y="274"/>
                  </a:lnTo>
                  <a:lnTo>
                    <a:pt x="26" y="294"/>
                  </a:lnTo>
                  <a:lnTo>
                    <a:pt x="40" y="310"/>
                  </a:lnTo>
                  <a:lnTo>
                    <a:pt x="58" y="324"/>
                  </a:lnTo>
                  <a:lnTo>
                    <a:pt x="78" y="334"/>
                  </a:lnTo>
                  <a:lnTo>
                    <a:pt x="98" y="340"/>
                  </a:lnTo>
                  <a:lnTo>
                    <a:pt x="122" y="342"/>
                  </a:lnTo>
                  <a:lnTo>
                    <a:pt x="122" y="342"/>
                  </a:lnTo>
                  <a:lnTo>
                    <a:pt x="146" y="340"/>
                  </a:lnTo>
                  <a:lnTo>
                    <a:pt x="166" y="334"/>
                  </a:lnTo>
                  <a:lnTo>
                    <a:pt x="186" y="324"/>
                  </a:lnTo>
                  <a:lnTo>
                    <a:pt x="204" y="310"/>
                  </a:lnTo>
                  <a:lnTo>
                    <a:pt x="218" y="294"/>
                  </a:lnTo>
                  <a:lnTo>
                    <a:pt x="230" y="274"/>
                  </a:lnTo>
                  <a:lnTo>
                    <a:pt x="238" y="254"/>
                  </a:lnTo>
                  <a:lnTo>
                    <a:pt x="242" y="230"/>
                  </a:lnTo>
                  <a:lnTo>
                    <a:pt x="242" y="230"/>
                  </a:lnTo>
                  <a:lnTo>
                    <a:pt x="244" y="228"/>
                  </a:lnTo>
                  <a:lnTo>
                    <a:pt x="244" y="228"/>
                  </a:lnTo>
                  <a:lnTo>
                    <a:pt x="244" y="220"/>
                  </a:lnTo>
                  <a:lnTo>
                    <a:pt x="244" y="220"/>
                  </a:lnTo>
                  <a:lnTo>
                    <a:pt x="242" y="204"/>
                  </a:lnTo>
                  <a:lnTo>
                    <a:pt x="242" y="204"/>
                  </a:lnTo>
                  <a:lnTo>
                    <a:pt x="234" y="210"/>
                  </a:lnTo>
                  <a:lnTo>
                    <a:pt x="224" y="214"/>
                  </a:lnTo>
                  <a:lnTo>
                    <a:pt x="212" y="216"/>
                  </a:lnTo>
                  <a:lnTo>
                    <a:pt x="202" y="216"/>
                  </a:lnTo>
                  <a:lnTo>
                    <a:pt x="202" y="216"/>
                  </a:lnTo>
                  <a:close/>
                  <a:moveTo>
                    <a:pt x="122" y="308"/>
                  </a:moveTo>
                  <a:lnTo>
                    <a:pt x="122" y="308"/>
                  </a:lnTo>
                  <a:lnTo>
                    <a:pt x="106" y="306"/>
                  </a:lnTo>
                  <a:lnTo>
                    <a:pt x="90" y="302"/>
                  </a:lnTo>
                  <a:lnTo>
                    <a:pt x="76" y="296"/>
                  </a:lnTo>
                  <a:lnTo>
                    <a:pt x="62" y="288"/>
                  </a:lnTo>
                  <a:lnTo>
                    <a:pt x="52" y="276"/>
                  </a:lnTo>
                  <a:lnTo>
                    <a:pt x="44" y="262"/>
                  </a:lnTo>
                  <a:lnTo>
                    <a:pt x="38" y="244"/>
                  </a:lnTo>
                  <a:lnTo>
                    <a:pt x="36" y="224"/>
                  </a:lnTo>
                  <a:lnTo>
                    <a:pt x="36" y="224"/>
                  </a:lnTo>
                  <a:lnTo>
                    <a:pt x="36" y="220"/>
                  </a:lnTo>
                  <a:lnTo>
                    <a:pt x="38" y="216"/>
                  </a:lnTo>
                  <a:lnTo>
                    <a:pt x="42" y="214"/>
                  </a:lnTo>
                  <a:lnTo>
                    <a:pt x="46" y="214"/>
                  </a:lnTo>
                  <a:lnTo>
                    <a:pt x="46" y="214"/>
                  </a:lnTo>
                  <a:lnTo>
                    <a:pt x="50" y="214"/>
                  </a:lnTo>
                  <a:lnTo>
                    <a:pt x="52" y="216"/>
                  </a:lnTo>
                  <a:lnTo>
                    <a:pt x="54" y="220"/>
                  </a:lnTo>
                  <a:lnTo>
                    <a:pt x="56" y="224"/>
                  </a:lnTo>
                  <a:lnTo>
                    <a:pt x="56" y="224"/>
                  </a:lnTo>
                  <a:lnTo>
                    <a:pt x="56" y="236"/>
                  </a:lnTo>
                  <a:lnTo>
                    <a:pt x="58" y="246"/>
                  </a:lnTo>
                  <a:lnTo>
                    <a:pt x="64" y="256"/>
                  </a:lnTo>
                  <a:lnTo>
                    <a:pt x="70" y="266"/>
                  </a:lnTo>
                  <a:lnTo>
                    <a:pt x="80" y="276"/>
                  </a:lnTo>
                  <a:lnTo>
                    <a:pt x="90" y="282"/>
                  </a:lnTo>
                  <a:lnTo>
                    <a:pt x="104" y="286"/>
                  </a:lnTo>
                  <a:lnTo>
                    <a:pt x="122" y="288"/>
                  </a:lnTo>
                  <a:lnTo>
                    <a:pt x="122" y="288"/>
                  </a:lnTo>
                  <a:lnTo>
                    <a:pt x="124" y="288"/>
                  </a:lnTo>
                  <a:lnTo>
                    <a:pt x="128" y="290"/>
                  </a:lnTo>
                  <a:lnTo>
                    <a:pt x="130" y="294"/>
                  </a:lnTo>
                  <a:lnTo>
                    <a:pt x="132" y="298"/>
                  </a:lnTo>
                  <a:lnTo>
                    <a:pt x="132" y="298"/>
                  </a:lnTo>
                  <a:lnTo>
                    <a:pt x="130" y="302"/>
                  </a:lnTo>
                  <a:lnTo>
                    <a:pt x="128" y="304"/>
                  </a:lnTo>
                  <a:lnTo>
                    <a:pt x="124" y="306"/>
                  </a:lnTo>
                  <a:lnTo>
                    <a:pt x="122" y="308"/>
                  </a:lnTo>
                  <a:lnTo>
                    <a:pt x="122" y="308"/>
                  </a:lnTo>
                  <a:close/>
                  <a:moveTo>
                    <a:pt x="248" y="116"/>
                  </a:moveTo>
                  <a:lnTo>
                    <a:pt x="210" y="56"/>
                  </a:lnTo>
                  <a:lnTo>
                    <a:pt x="210" y="56"/>
                  </a:lnTo>
                  <a:lnTo>
                    <a:pt x="206" y="52"/>
                  </a:lnTo>
                  <a:lnTo>
                    <a:pt x="202" y="50"/>
                  </a:lnTo>
                  <a:lnTo>
                    <a:pt x="202" y="50"/>
                  </a:lnTo>
                  <a:lnTo>
                    <a:pt x="196" y="52"/>
                  </a:lnTo>
                  <a:lnTo>
                    <a:pt x="192" y="56"/>
                  </a:lnTo>
                  <a:lnTo>
                    <a:pt x="156" y="116"/>
                  </a:lnTo>
                  <a:lnTo>
                    <a:pt x="156" y="116"/>
                  </a:lnTo>
                  <a:lnTo>
                    <a:pt x="150" y="128"/>
                  </a:lnTo>
                  <a:lnTo>
                    <a:pt x="148" y="142"/>
                  </a:lnTo>
                  <a:lnTo>
                    <a:pt x="148" y="142"/>
                  </a:lnTo>
                  <a:lnTo>
                    <a:pt x="148" y="146"/>
                  </a:lnTo>
                  <a:lnTo>
                    <a:pt x="148" y="146"/>
                  </a:lnTo>
                  <a:lnTo>
                    <a:pt x="148" y="146"/>
                  </a:lnTo>
                  <a:lnTo>
                    <a:pt x="150" y="156"/>
                  </a:lnTo>
                  <a:lnTo>
                    <a:pt x="154" y="166"/>
                  </a:lnTo>
                  <a:lnTo>
                    <a:pt x="160" y="174"/>
                  </a:lnTo>
                  <a:lnTo>
                    <a:pt x="166" y="180"/>
                  </a:lnTo>
                  <a:lnTo>
                    <a:pt x="174" y="186"/>
                  </a:lnTo>
                  <a:lnTo>
                    <a:pt x="182" y="190"/>
                  </a:lnTo>
                  <a:lnTo>
                    <a:pt x="192" y="194"/>
                  </a:lnTo>
                  <a:lnTo>
                    <a:pt x="202" y="194"/>
                  </a:lnTo>
                  <a:lnTo>
                    <a:pt x="202" y="194"/>
                  </a:lnTo>
                  <a:lnTo>
                    <a:pt x="212" y="194"/>
                  </a:lnTo>
                  <a:lnTo>
                    <a:pt x="220" y="190"/>
                  </a:lnTo>
                  <a:lnTo>
                    <a:pt x="230" y="186"/>
                  </a:lnTo>
                  <a:lnTo>
                    <a:pt x="236" y="180"/>
                  </a:lnTo>
                  <a:lnTo>
                    <a:pt x="244" y="174"/>
                  </a:lnTo>
                  <a:lnTo>
                    <a:pt x="248" y="166"/>
                  </a:lnTo>
                  <a:lnTo>
                    <a:pt x="252" y="156"/>
                  </a:lnTo>
                  <a:lnTo>
                    <a:pt x="254" y="146"/>
                  </a:lnTo>
                  <a:lnTo>
                    <a:pt x="254" y="146"/>
                  </a:lnTo>
                  <a:lnTo>
                    <a:pt x="254" y="146"/>
                  </a:lnTo>
                  <a:lnTo>
                    <a:pt x="254" y="142"/>
                  </a:lnTo>
                  <a:lnTo>
                    <a:pt x="254" y="142"/>
                  </a:lnTo>
                  <a:lnTo>
                    <a:pt x="252" y="128"/>
                  </a:lnTo>
                  <a:lnTo>
                    <a:pt x="248" y="116"/>
                  </a:lnTo>
                  <a:lnTo>
                    <a:pt x="248" y="116"/>
                  </a:lnTo>
                  <a:close/>
                  <a:moveTo>
                    <a:pt x="204" y="176"/>
                  </a:moveTo>
                  <a:lnTo>
                    <a:pt x="204" y="176"/>
                  </a:lnTo>
                  <a:lnTo>
                    <a:pt x="196" y="174"/>
                  </a:lnTo>
                  <a:lnTo>
                    <a:pt x="186" y="172"/>
                  </a:lnTo>
                  <a:lnTo>
                    <a:pt x="180" y="168"/>
                  </a:lnTo>
                  <a:lnTo>
                    <a:pt x="174" y="164"/>
                  </a:lnTo>
                  <a:lnTo>
                    <a:pt x="170" y="158"/>
                  </a:lnTo>
                  <a:lnTo>
                    <a:pt x="168" y="150"/>
                  </a:lnTo>
                  <a:lnTo>
                    <a:pt x="166" y="144"/>
                  </a:lnTo>
                  <a:lnTo>
                    <a:pt x="164" y="136"/>
                  </a:lnTo>
                  <a:lnTo>
                    <a:pt x="164" y="136"/>
                  </a:lnTo>
                  <a:lnTo>
                    <a:pt x="166" y="132"/>
                  </a:lnTo>
                  <a:lnTo>
                    <a:pt x="172" y="130"/>
                  </a:lnTo>
                  <a:lnTo>
                    <a:pt x="172" y="130"/>
                  </a:lnTo>
                  <a:lnTo>
                    <a:pt x="176" y="132"/>
                  </a:lnTo>
                  <a:lnTo>
                    <a:pt x="178" y="136"/>
                  </a:lnTo>
                  <a:lnTo>
                    <a:pt x="178" y="136"/>
                  </a:lnTo>
                  <a:lnTo>
                    <a:pt x="180" y="146"/>
                  </a:lnTo>
                  <a:lnTo>
                    <a:pt x="184" y="154"/>
                  </a:lnTo>
                  <a:lnTo>
                    <a:pt x="188" y="158"/>
                  </a:lnTo>
                  <a:lnTo>
                    <a:pt x="192" y="160"/>
                  </a:lnTo>
                  <a:lnTo>
                    <a:pt x="198" y="162"/>
                  </a:lnTo>
                  <a:lnTo>
                    <a:pt x="204" y="162"/>
                  </a:lnTo>
                  <a:lnTo>
                    <a:pt x="204" y="162"/>
                  </a:lnTo>
                  <a:lnTo>
                    <a:pt x="210" y="164"/>
                  </a:lnTo>
                  <a:lnTo>
                    <a:pt x="212" y="168"/>
                  </a:lnTo>
                  <a:lnTo>
                    <a:pt x="212" y="168"/>
                  </a:lnTo>
                  <a:lnTo>
                    <a:pt x="210" y="174"/>
                  </a:lnTo>
                  <a:lnTo>
                    <a:pt x="204" y="176"/>
                  </a:lnTo>
                  <a:lnTo>
                    <a:pt x="204" y="17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33" name="Group 8"/>
          <p:cNvGrpSpPr/>
          <p:nvPr/>
        </p:nvGrpSpPr>
        <p:grpSpPr>
          <a:xfrm>
            <a:off x="442653" y="1208948"/>
            <a:ext cx="2449148" cy="2302746"/>
            <a:chOff x="4806171" y="1803138"/>
            <a:chExt cx="1584176" cy="1584176"/>
          </a:xfrm>
        </p:grpSpPr>
        <p:sp>
          <p:nvSpPr>
            <p:cNvPr id="39" name="Teardrop 27"/>
            <p:cNvSpPr/>
            <p:nvPr/>
          </p:nvSpPr>
          <p:spPr bwMode="ltGray">
            <a:xfrm rot="5400000">
              <a:off x="4806171" y="1803138"/>
              <a:ext cx="1584176" cy="1584176"/>
            </a:xfrm>
            <a:prstGeom prst="teardrop">
              <a:avLst/>
            </a:prstGeom>
            <a:solidFill>
              <a:srgbClr val="31BEF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0" name="Oval 29"/>
            <p:cNvSpPr/>
            <p:nvPr/>
          </p:nvSpPr>
          <p:spPr bwMode="ltGray">
            <a:xfrm>
              <a:off x="6066780" y="3080305"/>
              <a:ext cx="216024" cy="216024"/>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3" name="TextBox 282"/>
            <p:cNvSpPr txBox="1"/>
            <p:nvPr/>
          </p:nvSpPr>
          <p:spPr>
            <a:xfrm>
              <a:off x="4999254" y="2032145"/>
              <a:ext cx="1198009" cy="770384"/>
            </a:xfrm>
            <a:prstGeom prst="rect">
              <a:avLst/>
            </a:prstGeom>
            <a:noFill/>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hangingPunct="0"/>
              <a:r>
                <a:rPr lang="de-DE" sz="1600" dirty="0">
                  <a:solidFill>
                    <a:schemeClr val="tx1">
                      <a:lumMod val="85000"/>
                      <a:lumOff val="15000"/>
                    </a:schemeClr>
                  </a:solidFill>
                </a:rPr>
                <a:t>…du dich vor dem Betrieb der ICP-MS mit den Kollegen im </a:t>
              </a:r>
              <a:r>
                <a:rPr lang="de-DE" sz="1600" b="1" dirty="0">
                  <a:solidFill>
                    <a:schemeClr val="tx1">
                      <a:lumMod val="85000"/>
                      <a:lumOff val="15000"/>
                    </a:schemeClr>
                  </a:solidFill>
                </a:rPr>
                <a:t>BSB Raum </a:t>
              </a:r>
              <a:r>
                <a:rPr lang="de-DE" sz="1600" dirty="0">
                  <a:solidFill>
                    <a:schemeClr val="tx1">
                      <a:lumMod val="85000"/>
                      <a:lumOff val="15000"/>
                    </a:schemeClr>
                  </a:solidFill>
                </a:rPr>
                <a:t>abstimmen solltest?</a:t>
              </a:r>
            </a:p>
            <a:p>
              <a:pPr algn="ctr" hangingPunct="0"/>
              <a:r>
                <a:rPr lang="de-DE" sz="1600" b="1" dirty="0">
                  <a:solidFill>
                    <a:schemeClr val="tx1">
                      <a:lumMod val="85000"/>
                      <a:lumOff val="15000"/>
                    </a:schemeClr>
                  </a:solidFill>
                </a:rPr>
                <a:t>(Lautstärke)</a:t>
              </a:r>
            </a:p>
          </p:txBody>
        </p:sp>
      </p:grpSp>
      <p:grpSp>
        <p:nvGrpSpPr>
          <p:cNvPr id="48" name="Group 6315"/>
          <p:cNvGrpSpPr/>
          <p:nvPr/>
        </p:nvGrpSpPr>
        <p:grpSpPr>
          <a:xfrm>
            <a:off x="2236581" y="2797811"/>
            <a:ext cx="612000" cy="612000"/>
            <a:chOff x="9617181" y="3474401"/>
            <a:chExt cx="612000" cy="612000"/>
          </a:xfrm>
        </p:grpSpPr>
        <p:sp>
          <p:nvSpPr>
            <p:cNvPr id="49" name="Oval 155"/>
            <p:cNvSpPr/>
            <p:nvPr/>
          </p:nvSpPr>
          <p:spPr bwMode="ltGray">
            <a:xfrm>
              <a:off x="9617181"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0" name="Freeform 4848"/>
            <p:cNvSpPr>
              <a:spLocks noEditPoints="1"/>
            </p:cNvSpPr>
            <p:nvPr/>
          </p:nvSpPr>
          <p:spPr bwMode="auto">
            <a:xfrm>
              <a:off x="9707113" y="3558784"/>
              <a:ext cx="431358" cy="382617"/>
            </a:xfrm>
            <a:custGeom>
              <a:avLst/>
              <a:gdLst>
                <a:gd name="T0" fmla="*/ 198 w 354"/>
                <a:gd name="T1" fmla="*/ 12 h 314"/>
                <a:gd name="T2" fmla="*/ 194 w 354"/>
                <a:gd name="T3" fmla="*/ 8 h 314"/>
                <a:gd name="T4" fmla="*/ 184 w 354"/>
                <a:gd name="T5" fmla="*/ 0 h 314"/>
                <a:gd name="T6" fmla="*/ 178 w 354"/>
                <a:gd name="T7" fmla="*/ 0 h 314"/>
                <a:gd name="T8" fmla="*/ 166 w 354"/>
                <a:gd name="T9" fmla="*/ 4 h 314"/>
                <a:gd name="T10" fmla="*/ 158 w 354"/>
                <a:gd name="T11" fmla="*/ 12 h 314"/>
                <a:gd name="T12" fmla="*/ 4 w 354"/>
                <a:gd name="T13" fmla="*/ 278 h 314"/>
                <a:gd name="T14" fmla="*/ 0 w 354"/>
                <a:gd name="T15" fmla="*/ 290 h 314"/>
                <a:gd name="T16" fmla="*/ 4 w 354"/>
                <a:gd name="T17" fmla="*/ 302 h 314"/>
                <a:gd name="T18" fmla="*/ 8 w 354"/>
                <a:gd name="T19" fmla="*/ 306 h 314"/>
                <a:gd name="T20" fmla="*/ 18 w 354"/>
                <a:gd name="T21" fmla="*/ 312 h 314"/>
                <a:gd name="T22" fmla="*/ 330 w 354"/>
                <a:gd name="T23" fmla="*/ 314 h 314"/>
                <a:gd name="T24" fmla="*/ 338 w 354"/>
                <a:gd name="T25" fmla="*/ 312 h 314"/>
                <a:gd name="T26" fmla="*/ 348 w 354"/>
                <a:gd name="T27" fmla="*/ 306 h 314"/>
                <a:gd name="T28" fmla="*/ 352 w 354"/>
                <a:gd name="T29" fmla="*/ 302 h 314"/>
                <a:gd name="T30" fmla="*/ 354 w 354"/>
                <a:gd name="T31" fmla="*/ 290 h 314"/>
                <a:gd name="T32" fmla="*/ 352 w 354"/>
                <a:gd name="T33" fmla="*/ 278 h 314"/>
                <a:gd name="T34" fmla="*/ 42 w 354"/>
                <a:gd name="T35" fmla="*/ 280 h 314"/>
                <a:gd name="T36" fmla="*/ 314 w 354"/>
                <a:gd name="T37" fmla="*/ 280 h 314"/>
                <a:gd name="T38" fmla="*/ 160 w 354"/>
                <a:gd name="T39" fmla="*/ 142 h 314"/>
                <a:gd name="T40" fmla="*/ 158 w 354"/>
                <a:gd name="T41" fmla="*/ 132 h 314"/>
                <a:gd name="T42" fmla="*/ 160 w 354"/>
                <a:gd name="T43" fmla="*/ 126 h 314"/>
                <a:gd name="T44" fmla="*/ 164 w 354"/>
                <a:gd name="T45" fmla="*/ 122 h 314"/>
                <a:gd name="T46" fmla="*/ 178 w 354"/>
                <a:gd name="T47" fmla="*/ 118 h 314"/>
                <a:gd name="T48" fmla="*/ 186 w 354"/>
                <a:gd name="T49" fmla="*/ 118 h 314"/>
                <a:gd name="T50" fmla="*/ 192 w 354"/>
                <a:gd name="T51" fmla="*/ 122 h 314"/>
                <a:gd name="T52" fmla="*/ 198 w 354"/>
                <a:gd name="T53" fmla="*/ 132 h 314"/>
                <a:gd name="T54" fmla="*/ 196 w 354"/>
                <a:gd name="T55" fmla="*/ 142 h 314"/>
                <a:gd name="T56" fmla="*/ 172 w 354"/>
                <a:gd name="T57" fmla="*/ 206 h 314"/>
                <a:gd name="T58" fmla="*/ 178 w 354"/>
                <a:gd name="T59" fmla="*/ 218 h 314"/>
                <a:gd name="T60" fmla="*/ 186 w 354"/>
                <a:gd name="T61" fmla="*/ 220 h 314"/>
                <a:gd name="T62" fmla="*/ 190 w 354"/>
                <a:gd name="T63" fmla="*/ 224 h 314"/>
                <a:gd name="T64" fmla="*/ 194 w 354"/>
                <a:gd name="T65" fmla="*/ 230 h 314"/>
                <a:gd name="T66" fmla="*/ 196 w 354"/>
                <a:gd name="T67" fmla="*/ 238 h 314"/>
                <a:gd name="T68" fmla="*/ 194 w 354"/>
                <a:gd name="T69" fmla="*/ 244 h 314"/>
                <a:gd name="T70" fmla="*/ 190 w 354"/>
                <a:gd name="T71" fmla="*/ 250 h 314"/>
                <a:gd name="T72" fmla="*/ 186 w 354"/>
                <a:gd name="T73" fmla="*/ 254 h 314"/>
                <a:gd name="T74" fmla="*/ 178 w 354"/>
                <a:gd name="T75" fmla="*/ 256 h 314"/>
                <a:gd name="T76" fmla="*/ 170 w 354"/>
                <a:gd name="T77" fmla="*/ 254 h 314"/>
                <a:gd name="T78" fmla="*/ 166 w 354"/>
                <a:gd name="T79" fmla="*/ 250 h 314"/>
                <a:gd name="T80" fmla="*/ 162 w 354"/>
                <a:gd name="T81" fmla="*/ 244 h 314"/>
                <a:gd name="T82" fmla="*/ 160 w 354"/>
                <a:gd name="T83" fmla="*/ 238 h 314"/>
                <a:gd name="T84" fmla="*/ 162 w 354"/>
                <a:gd name="T85" fmla="*/ 230 h 314"/>
                <a:gd name="T86" fmla="*/ 166 w 354"/>
                <a:gd name="T87" fmla="*/ 224 h 314"/>
                <a:gd name="T88" fmla="*/ 178 w 354"/>
                <a:gd name="T89" fmla="*/ 21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314">
                  <a:moveTo>
                    <a:pt x="352" y="278"/>
                  </a:moveTo>
                  <a:lnTo>
                    <a:pt x="198" y="12"/>
                  </a:lnTo>
                  <a:lnTo>
                    <a:pt x="198" y="12"/>
                  </a:lnTo>
                  <a:lnTo>
                    <a:pt x="194" y="8"/>
                  </a:lnTo>
                  <a:lnTo>
                    <a:pt x="190" y="4"/>
                  </a:lnTo>
                  <a:lnTo>
                    <a:pt x="184" y="0"/>
                  </a:lnTo>
                  <a:lnTo>
                    <a:pt x="178" y="0"/>
                  </a:lnTo>
                  <a:lnTo>
                    <a:pt x="178" y="0"/>
                  </a:lnTo>
                  <a:lnTo>
                    <a:pt x="172" y="0"/>
                  </a:lnTo>
                  <a:lnTo>
                    <a:pt x="166" y="4"/>
                  </a:lnTo>
                  <a:lnTo>
                    <a:pt x="162" y="8"/>
                  </a:lnTo>
                  <a:lnTo>
                    <a:pt x="158" y="12"/>
                  </a:lnTo>
                  <a:lnTo>
                    <a:pt x="4" y="278"/>
                  </a:lnTo>
                  <a:lnTo>
                    <a:pt x="4" y="278"/>
                  </a:lnTo>
                  <a:lnTo>
                    <a:pt x="2" y="282"/>
                  </a:lnTo>
                  <a:lnTo>
                    <a:pt x="0" y="290"/>
                  </a:lnTo>
                  <a:lnTo>
                    <a:pt x="2" y="296"/>
                  </a:lnTo>
                  <a:lnTo>
                    <a:pt x="4" y="302"/>
                  </a:lnTo>
                  <a:lnTo>
                    <a:pt x="4" y="302"/>
                  </a:lnTo>
                  <a:lnTo>
                    <a:pt x="8" y="306"/>
                  </a:lnTo>
                  <a:lnTo>
                    <a:pt x="12" y="310"/>
                  </a:lnTo>
                  <a:lnTo>
                    <a:pt x="18" y="312"/>
                  </a:lnTo>
                  <a:lnTo>
                    <a:pt x="26" y="314"/>
                  </a:lnTo>
                  <a:lnTo>
                    <a:pt x="330" y="314"/>
                  </a:lnTo>
                  <a:lnTo>
                    <a:pt x="330" y="314"/>
                  </a:lnTo>
                  <a:lnTo>
                    <a:pt x="338" y="312"/>
                  </a:lnTo>
                  <a:lnTo>
                    <a:pt x="342" y="310"/>
                  </a:lnTo>
                  <a:lnTo>
                    <a:pt x="348" y="306"/>
                  </a:lnTo>
                  <a:lnTo>
                    <a:pt x="352" y="302"/>
                  </a:lnTo>
                  <a:lnTo>
                    <a:pt x="352" y="302"/>
                  </a:lnTo>
                  <a:lnTo>
                    <a:pt x="354" y="296"/>
                  </a:lnTo>
                  <a:lnTo>
                    <a:pt x="354" y="290"/>
                  </a:lnTo>
                  <a:lnTo>
                    <a:pt x="354" y="282"/>
                  </a:lnTo>
                  <a:lnTo>
                    <a:pt x="352" y="278"/>
                  </a:lnTo>
                  <a:lnTo>
                    <a:pt x="352" y="278"/>
                  </a:lnTo>
                  <a:close/>
                  <a:moveTo>
                    <a:pt x="42" y="280"/>
                  </a:moveTo>
                  <a:lnTo>
                    <a:pt x="178" y="44"/>
                  </a:lnTo>
                  <a:lnTo>
                    <a:pt x="314" y="280"/>
                  </a:lnTo>
                  <a:lnTo>
                    <a:pt x="42" y="280"/>
                  </a:lnTo>
                  <a:close/>
                  <a:moveTo>
                    <a:pt x="160" y="142"/>
                  </a:moveTo>
                  <a:lnTo>
                    <a:pt x="160" y="142"/>
                  </a:lnTo>
                  <a:lnTo>
                    <a:pt x="158" y="132"/>
                  </a:lnTo>
                  <a:lnTo>
                    <a:pt x="158" y="132"/>
                  </a:lnTo>
                  <a:lnTo>
                    <a:pt x="160" y="126"/>
                  </a:lnTo>
                  <a:lnTo>
                    <a:pt x="164" y="122"/>
                  </a:lnTo>
                  <a:lnTo>
                    <a:pt x="164" y="122"/>
                  </a:lnTo>
                  <a:lnTo>
                    <a:pt x="170" y="118"/>
                  </a:lnTo>
                  <a:lnTo>
                    <a:pt x="178" y="118"/>
                  </a:lnTo>
                  <a:lnTo>
                    <a:pt x="178" y="118"/>
                  </a:lnTo>
                  <a:lnTo>
                    <a:pt x="186" y="118"/>
                  </a:lnTo>
                  <a:lnTo>
                    <a:pt x="192" y="122"/>
                  </a:lnTo>
                  <a:lnTo>
                    <a:pt x="192" y="122"/>
                  </a:lnTo>
                  <a:lnTo>
                    <a:pt x="196" y="126"/>
                  </a:lnTo>
                  <a:lnTo>
                    <a:pt x="198" y="132"/>
                  </a:lnTo>
                  <a:lnTo>
                    <a:pt x="198" y="132"/>
                  </a:lnTo>
                  <a:lnTo>
                    <a:pt x="196" y="142"/>
                  </a:lnTo>
                  <a:lnTo>
                    <a:pt x="184" y="206"/>
                  </a:lnTo>
                  <a:lnTo>
                    <a:pt x="172" y="206"/>
                  </a:lnTo>
                  <a:lnTo>
                    <a:pt x="160" y="142"/>
                  </a:lnTo>
                  <a:close/>
                  <a:moveTo>
                    <a:pt x="178" y="218"/>
                  </a:moveTo>
                  <a:lnTo>
                    <a:pt x="178" y="218"/>
                  </a:lnTo>
                  <a:lnTo>
                    <a:pt x="186" y="220"/>
                  </a:lnTo>
                  <a:lnTo>
                    <a:pt x="186" y="220"/>
                  </a:lnTo>
                  <a:lnTo>
                    <a:pt x="190" y="224"/>
                  </a:lnTo>
                  <a:lnTo>
                    <a:pt x="190" y="224"/>
                  </a:lnTo>
                  <a:lnTo>
                    <a:pt x="194" y="230"/>
                  </a:lnTo>
                  <a:lnTo>
                    <a:pt x="194" y="230"/>
                  </a:lnTo>
                  <a:lnTo>
                    <a:pt x="196" y="238"/>
                  </a:lnTo>
                  <a:lnTo>
                    <a:pt x="196" y="238"/>
                  </a:lnTo>
                  <a:lnTo>
                    <a:pt x="194" y="244"/>
                  </a:lnTo>
                  <a:lnTo>
                    <a:pt x="194" y="244"/>
                  </a:lnTo>
                  <a:lnTo>
                    <a:pt x="190" y="250"/>
                  </a:lnTo>
                  <a:lnTo>
                    <a:pt x="190" y="250"/>
                  </a:lnTo>
                  <a:lnTo>
                    <a:pt x="186" y="254"/>
                  </a:lnTo>
                  <a:lnTo>
                    <a:pt x="186" y="254"/>
                  </a:lnTo>
                  <a:lnTo>
                    <a:pt x="178" y="256"/>
                  </a:lnTo>
                  <a:lnTo>
                    <a:pt x="178" y="256"/>
                  </a:lnTo>
                  <a:lnTo>
                    <a:pt x="170" y="254"/>
                  </a:lnTo>
                  <a:lnTo>
                    <a:pt x="170" y="254"/>
                  </a:lnTo>
                  <a:lnTo>
                    <a:pt x="166" y="250"/>
                  </a:lnTo>
                  <a:lnTo>
                    <a:pt x="166" y="250"/>
                  </a:lnTo>
                  <a:lnTo>
                    <a:pt x="162" y="244"/>
                  </a:lnTo>
                  <a:lnTo>
                    <a:pt x="162" y="244"/>
                  </a:lnTo>
                  <a:lnTo>
                    <a:pt x="160" y="238"/>
                  </a:lnTo>
                  <a:lnTo>
                    <a:pt x="160" y="238"/>
                  </a:lnTo>
                  <a:lnTo>
                    <a:pt x="162" y="230"/>
                  </a:lnTo>
                  <a:lnTo>
                    <a:pt x="166" y="224"/>
                  </a:lnTo>
                  <a:lnTo>
                    <a:pt x="166" y="224"/>
                  </a:lnTo>
                  <a:lnTo>
                    <a:pt x="170" y="220"/>
                  </a:lnTo>
                  <a:lnTo>
                    <a:pt x="178" y="218"/>
                  </a:lnTo>
                  <a:lnTo>
                    <a:pt x="178" y="2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51" name="Group 8"/>
          <p:cNvGrpSpPr/>
          <p:nvPr/>
        </p:nvGrpSpPr>
        <p:grpSpPr>
          <a:xfrm>
            <a:off x="2869500" y="3642722"/>
            <a:ext cx="2422579" cy="2234146"/>
            <a:chOff x="4806171" y="1803138"/>
            <a:chExt cx="1584176" cy="1584176"/>
          </a:xfrm>
          <a:solidFill>
            <a:srgbClr val="31BEFD"/>
          </a:solidFill>
        </p:grpSpPr>
        <p:sp>
          <p:nvSpPr>
            <p:cNvPr id="52" name="Teardrop 27"/>
            <p:cNvSpPr/>
            <p:nvPr/>
          </p:nvSpPr>
          <p:spPr bwMode="ltGray">
            <a:xfrm rot="5400000">
              <a:off x="4806171" y="1803138"/>
              <a:ext cx="1584176" cy="1584176"/>
            </a:xfrm>
            <a:prstGeom prst="teardrop">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3" name="Oval 29"/>
            <p:cNvSpPr/>
            <p:nvPr/>
          </p:nvSpPr>
          <p:spPr bwMode="ltGray">
            <a:xfrm>
              <a:off x="6066780" y="3080305"/>
              <a:ext cx="216024" cy="216024"/>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4" name="TextBox 282"/>
            <p:cNvSpPr txBox="1"/>
            <p:nvPr/>
          </p:nvSpPr>
          <p:spPr>
            <a:xfrm>
              <a:off x="4995097" y="2097200"/>
              <a:ext cx="1198009" cy="770384"/>
            </a:xfrm>
            <a:prstGeom prst="rect">
              <a:avLst/>
            </a:prstGeom>
            <a:grpFill/>
          </p:spPr>
          <p:txBody>
            <a:bodyPr wrap="squar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hangingPunct="0"/>
              <a:r>
                <a:rPr lang="de-DE" sz="1600" dirty="0">
                  <a:solidFill>
                    <a:schemeClr val="tx1">
                      <a:lumMod val="85000"/>
                      <a:lumOff val="15000"/>
                    </a:schemeClr>
                  </a:solidFill>
                </a:rPr>
                <a:t>…das du eine Pipette zum Ansäuern mit HNO</a:t>
              </a:r>
              <a:r>
                <a:rPr lang="de-DE" sz="1600" baseline="-25000" dirty="0">
                  <a:solidFill>
                    <a:schemeClr val="tx1">
                      <a:lumMod val="85000"/>
                      <a:lumOff val="15000"/>
                    </a:schemeClr>
                  </a:solidFill>
                </a:rPr>
                <a:t>3</a:t>
              </a:r>
              <a:r>
                <a:rPr lang="de-DE" sz="1600" dirty="0">
                  <a:solidFill>
                    <a:schemeClr val="tx1">
                      <a:lumMod val="85000"/>
                      <a:lumOff val="15000"/>
                    </a:schemeClr>
                  </a:solidFill>
                </a:rPr>
                <a:t> in dem Schwermetallabzug findest.</a:t>
              </a:r>
            </a:p>
          </p:txBody>
        </p:sp>
      </p:grpSp>
      <p:grpSp>
        <p:nvGrpSpPr>
          <p:cNvPr id="55" name="Group 943"/>
          <p:cNvGrpSpPr/>
          <p:nvPr/>
        </p:nvGrpSpPr>
        <p:grpSpPr>
          <a:xfrm>
            <a:off x="4529991" y="5143899"/>
            <a:ext cx="612000" cy="612000"/>
            <a:chOff x="1467520" y="2258092"/>
            <a:chExt cx="612000" cy="612000"/>
          </a:xfrm>
        </p:grpSpPr>
        <p:sp>
          <p:nvSpPr>
            <p:cNvPr id="56" name="Oval 245"/>
            <p:cNvSpPr/>
            <p:nvPr/>
          </p:nvSpPr>
          <p:spPr bwMode="ltGray">
            <a:xfrm>
              <a:off x="1467520"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7" name="Freeform 4888"/>
            <p:cNvSpPr>
              <a:spLocks noEditPoints="1"/>
            </p:cNvSpPr>
            <p:nvPr/>
          </p:nvSpPr>
          <p:spPr bwMode="auto">
            <a:xfrm>
              <a:off x="1543157" y="2426474"/>
              <a:ext cx="460727" cy="281286"/>
            </a:xfrm>
            <a:custGeom>
              <a:avLst/>
              <a:gdLst>
                <a:gd name="T0" fmla="*/ 190 w 380"/>
                <a:gd name="T1" fmla="*/ 0 h 232"/>
                <a:gd name="T2" fmla="*/ 130 w 380"/>
                <a:gd name="T3" fmla="*/ 8 h 232"/>
                <a:gd name="T4" fmla="*/ 78 w 380"/>
                <a:gd name="T5" fmla="*/ 32 h 232"/>
                <a:gd name="T6" fmla="*/ 34 w 380"/>
                <a:gd name="T7" fmla="*/ 68 h 232"/>
                <a:gd name="T8" fmla="*/ 0 w 380"/>
                <a:gd name="T9" fmla="*/ 116 h 232"/>
                <a:gd name="T10" fmla="*/ 16 w 380"/>
                <a:gd name="T11" fmla="*/ 140 h 232"/>
                <a:gd name="T12" fmla="*/ 54 w 380"/>
                <a:gd name="T13" fmla="*/ 184 h 232"/>
                <a:gd name="T14" fmla="*/ 102 w 380"/>
                <a:gd name="T15" fmla="*/ 214 h 232"/>
                <a:gd name="T16" fmla="*/ 160 w 380"/>
                <a:gd name="T17" fmla="*/ 230 h 232"/>
                <a:gd name="T18" fmla="*/ 190 w 380"/>
                <a:gd name="T19" fmla="*/ 232 h 232"/>
                <a:gd name="T20" fmla="*/ 250 w 380"/>
                <a:gd name="T21" fmla="*/ 224 h 232"/>
                <a:gd name="T22" fmla="*/ 302 w 380"/>
                <a:gd name="T23" fmla="*/ 200 h 232"/>
                <a:gd name="T24" fmla="*/ 346 w 380"/>
                <a:gd name="T25" fmla="*/ 164 h 232"/>
                <a:gd name="T26" fmla="*/ 380 w 380"/>
                <a:gd name="T27" fmla="*/ 116 h 232"/>
                <a:gd name="T28" fmla="*/ 364 w 380"/>
                <a:gd name="T29" fmla="*/ 92 h 232"/>
                <a:gd name="T30" fmla="*/ 326 w 380"/>
                <a:gd name="T31" fmla="*/ 48 h 232"/>
                <a:gd name="T32" fmla="*/ 278 w 380"/>
                <a:gd name="T33" fmla="*/ 18 h 232"/>
                <a:gd name="T34" fmla="*/ 220 w 380"/>
                <a:gd name="T35" fmla="*/ 2 h 232"/>
                <a:gd name="T36" fmla="*/ 190 w 380"/>
                <a:gd name="T37" fmla="*/ 0 h 232"/>
                <a:gd name="T38" fmla="*/ 190 w 380"/>
                <a:gd name="T39" fmla="*/ 212 h 232"/>
                <a:gd name="T40" fmla="*/ 152 w 380"/>
                <a:gd name="T41" fmla="*/ 204 h 232"/>
                <a:gd name="T42" fmla="*/ 122 w 380"/>
                <a:gd name="T43" fmla="*/ 184 h 232"/>
                <a:gd name="T44" fmla="*/ 102 w 380"/>
                <a:gd name="T45" fmla="*/ 154 h 232"/>
                <a:gd name="T46" fmla="*/ 94 w 380"/>
                <a:gd name="T47" fmla="*/ 116 h 232"/>
                <a:gd name="T48" fmla="*/ 96 w 380"/>
                <a:gd name="T49" fmla="*/ 96 h 232"/>
                <a:gd name="T50" fmla="*/ 110 w 380"/>
                <a:gd name="T51" fmla="*/ 62 h 232"/>
                <a:gd name="T52" fmla="*/ 136 w 380"/>
                <a:gd name="T53" fmla="*/ 36 h 232"/>
                <a:gd name="T54" fmla="*/ 170 w 380"/>
                <a:gd name="T55" fmla="*/ 22 h 232"/>
                <a:gd name="T56" fmla="*/ 190 w 380"/>
                <a:gd name="T57" fmla="*/ 20 h 232"/>
                <a:gd name="T58" fmla="*/ 228 w 380"/>
                <a:gd name="T59" fmla="*/ 28 h 232"/>
                <a:gd name="T60" fmla="*/ 258 w 380"/>
                <a:gd name="T61" fmla="*/ 48 h 232"/>
                <a:gd name="T62" fmla="*/ 278 w 380"/>
                <a:gd name="T63" fmla="*/ 78 h 232"/>
                <a:gd name="T64" fmla="*/ 286 w 380"/>
                <a:gd name="T65" fmla="*/ 116 h 232"/>
                <a:gd name="T66" fmla="*/ 284 w 380"/>
                <a:gd name="T67" fmla="*/ 136 h 232"/>
                <a:gd name="T68" fmla="*/ 270 w 380"/>
                <a:gd name="T69" fmla="*/ 170 h 232"/>
                <a:gd name="T70" fmla="*/ 244 w 380"/>
                <a:gd name="T71" fmla="*/ 196 h 232"/>
                <a:gd name="T72" fmla="*/ 210 w 380"/>
                <a:gd name="T73" fmla="*/ 210 h 232"/>
                <a:gd name="T74" fmla="*/ 190 w 380"/>
                <a:gd name="T75" fmla="*/ 212 h 232"/>
                <a:gd name="T76" fmla="*/ 242 w 380"/>
                <a:gd name="T77" fmla="*/ 116 h 232"/>
                <a:gd name="T78" fmla="*/ 238 w 380"/>
                <a:gd name="T79" fmla="*/ 136 h 232"/>
                <a:gd name="T80" fmla="*/ 228 w 380"/>
                <a:gd name="T81" fmla="*/ 154 h 232"/>
                <a:gd name="T82" fmla="*/ 210 w 380"/>
                <a:gd name="T83" fmla="*/ 164 h 232"/>
                <a:gd name="T84" fmla="*/ 190 w 380"/>
                <a:gd name="T85" fmla="*/ 168 h 232"/>
                <a:gd name="T86" fmla="*/ 180 w 380"/>
                <a:gd name="T87" fmla="*/ 168 h 232"/>
                <a:gd name="T88" fmla="*/ 160 w 380"/>
                <a:gd name="T89" fmla="*/ 160 h 232"/>
                <a:gd name="T90" fmla="*/ 146 w 380"/>
                <a:gd name="T91" fmla="*/ 146 h 232"/>
                <a:gd name="T92" fmla="*/ 138 w 380"/>
                <a:gd name="T93" fmla="*/ 126 h 232"/>
                <a:gd name="T94" fmla="*/ 138 w 380"/>
                <a:gd name="T95" fmla="*/ 116 h 232"/>
                <a:gd name="T96" fmla="*/ 142 w 380"/>
                <a:gd name="T97" fmla="*/ 96 h 232"/>
                <a:gd name="T98" fmla="*/ 152 w 380"/>
                <a:gd name="T99" fmla="*/ 78 h 232"/>
                <a:gd name="T100" fmla="*/ 170 w 380"/>
                <a:gd name="T101" fmla="*/ 68 h 232"/>
                <a:gd name="T102" fmla="*/ 190 w 380"/>
                <a:gd name="T103" fmla="*/ 64 h 232"/>
                <a:gd name="T104" fmla="*/ 200 w 380"/>
                <a:gd name="T105" fmla="*/ 64 h 232"/>
                <a:gd name="T106" fmla="*/ 220 w 380"/>
                <a:gd name="T107" fmla="*/ 72 h 232"/>
                <a:gd name="T108" fmla="*/ 234 w 380"/>
                <a:gd name="T109" fmla="*/ 86 h 232"/>
                <a:gd name="T110" fmla="*/ 242 w 380"/>
                <a:gd name="T111" fmla="*/ 106 h 232"/>
                <a:gd name="T112" fmla="*/ 242 w 380"/>
                <a:gd name="T113" fmla="*/ 1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232">
                  <a:moveTo>
                    <a:pt x="190" y="0"/>
                  </a:moveTo>
                  <a:lnTo>
                    <a:pt x="190" y="0"/>
                  </a:lnTo>
                  <a:lnTo>
                    <a:pt x="160" y="2"/>
                  </a:lnTo>
                  <a:lnTo>
                    <a:pt x="130" y="8"/>
                  </a:lnTo>
                  <a:lnTo>
                    <a:pt x="102" y="18"/>
                  </a:lnTo>
                  <a:lnTo>
                    <a:pt x="78" y="32"/>
                  </a:lnTo>
                  <a:lnTo>
                    <a:pt x="54" y="48"/>
                  </a:lnTo>
                  <a:lnTo>
                    <a:pt x="34" y="68"/>
                  </a:lnTo>
                  <a:lnTo>
                    <a:pt x="16" y="92"/>
                  </a:lnTo>
                  <a:lnTo>
                    <a:pt x="0" y="116"/>
                  </a:lnTo>
                  <a:lnTo>
                    <a:pt x="0" y="116"/>
                  </a:lnTo>
                  <a:lnTo>
                    <a:pt x="16" y="140"/>
                  </a:lnTo>
                  <a:lnTo>
                    <a:pt x="34" y="164"/>
                  </a:lnTo>
                  <a:lnTo>
                    <a:pt x="54" y="184"/>
                  </a:lnTo>
                  <a:lnTo>
                    <a:pt x="78" y="200"/>
                  </a:lnTo>
                  <a:lnTo>
                    <a:pt x="102" y="214"/>
                  </a:lnTo>
                  <a:lnTo>
                    <a:pt x="130" y="224"/>
                  </a:lnTo>
                  <a:lnTo>
                    <a:pt x="160" y="230"/>
                  </a:lnTo>
                  <a:lnTo>
                    <a:pt x="190" y="232"/>
                  </a:lnTo>
                  <a:lnTo>
                    <a:pt x="190" y="232"/>
                  </a:lnTo>
                  <a:lnTo>
                    <a:pt x="220" y="230"/>
                  </a:lnTo>
                  <a:lnTo>
                    <a:pt x="250" y="224"/>
                  </a:lnTo>
                  <a:lnTo>
                    <a:pt x="278" y="214"/>
                  </a:lnTo>
                  <a:lnTo>
                    <a:pt x="302" y="200"/>
                  </a:lnTo>
                  <a:lnTo>
                    <a:pt x="326" y="184"/>
                  </a:lnTo>
                  <a:lnTo>
                    <a:pt x="346" y="164"/>
                  </a:lnTo>
                  <a:lnTo>
                    <a:pt x="364" y="140"/>
                  </a:lnTo>
                  <a:lnTo>
                    <a:pt x="380" y="116"/>
                  </a:lnTo>
                  <a:lnTo>
                    <a:pt x="380" y="116"/>
                  </a:lnTo>
                  <a:lnTo>
                    <a:pt x="364" y="92"/>
                  </a:lnTo>
                  <a:lnTo>
                    <a:pt x="346" y="68"/>
                  </a:lnTo>
                  <a:lnTo>
                    <a:pt x="326" y="48"/>
                  </a:lnTo>
                  <a:lnTo>
                    <a:pt x="302" y="32"/>
                  </a:lnTo>
                  <a:lnTo>
                    <a:pt x="278" y="18"/>
                  </a:lnTo>
                  <a:lnTo>
                    <a:pt x="250" y="8"/>
                  </a:lnTo>
                  <a:lnTo>
                    <a:pt x="220" y="2"/>
                  </a:lnTo>
                  <a:lnTo>
                    <a:pt x="190" y="0"/>
                  </a:lnTo>
                  <a:lnTo>
                    <a:pt x="190" y="0"/>
                  </a:lnTo>
                  <a:close/>
                  <a:moveTo>
                    <a:pt x="190" y="212"/>
                  </a:moveTo>
                  <a:lnTo>
                    <a:pt x="190" y="212"/>
                  </a:lnTo>
                  <a:lnTo>
                    <a:pt x="170" y="210"/>
                  </a:lnTo>
                  <a:lnTo>
                    <a:pt x="152" y="204"/>
                  </a:lnTo>
                  <a:lnTo>
                    <a:pt x="136" y="196"/>
                  </a:lnTo>
                  <a:lnTo>
                    <a:pt x="122" y="184"/>
                  </a:lnTo>
                  <a:lnTo>
                    <a:pt x="110" y="170"/>
                  </a:lnTo>
                  <a:lnTo>
                    <a:pt x="102" y="154"/>
                  </a:lnTo>
                  <a:lnTo>
                    <a:pt x="96" y="136"/>
                  </a:lnTo>
                  <a:lnTo>
                    <a:pt x="94" y="116"/>
                  </a:lnTo>
                  <a:lnTo>
                    <a:pt x="94" y="116"/>
                  </a:lnTo>
                  <a:lnTo>
                    <a:pt x="96" y="96"/>
                  </a:lnTo>
                  <a:lnTo>
                    <a:pt x="102" y="78"/>
                  </a:lnTo>
                  <a:lnTo>
                    <a:pt x="110" y="62"/>
                  </a:lnTo>
                  <a:lnTo>
                    <a:pt x="122" y="48"/>
                  </a:lnTo>
                  <a:lnTo>
                    <a:pt x="136" y="36"/>
                  </a:lnTo>
                  <a:lnTo>
                    <a:pt x="152" y="28"/>
                  </a:lnTo>
                  <a:lnTo>
                    <a:pt x="170" y="22"/>
                  </a:lnTo>
                  <a:lnTo>
                    <a:pt x="190" y="20"/>
                  </a:lnTo>
                  <a:lnTo>
                    <a:pt x="190" y="20"/>
                  </a:lnTo>
                  <a:lnTo>
                    <a:pt x="210" y="22"/>
                  </a:lnTo>
                  <a:lnTo>
                    <a:pt x="228" y="28"/>
                  </a:lnTo>
                  <a:lnTo>
                    <a:pt x="244" y="36"/>
                  </a:lnTo>
                  <a:lnTo>
                    <a:pt x="258" y="48"/>
                  </a:lnTo>
                  <a:lnTo>
                    <a:pt x="270" y="62"/>
                  </a:lnTo>
                  <a:lnTo>
                    <a:pt x="278" y="78"/>
                  </a:lnTo>
                  <a:lnTo>
                    <a:pt x="284" y="96"/>
                  </a:lnTo>
                  <a:lnTo>
                    <a:pt x="286" y="116"/>
                  </a:lnTo>
                  <a:lnTo>
                    <a:pt x="286" y="116"/>
                  </a:lnTo>
                  <a:lnTo>
                    <a:pt x="284" y="136"/>
                  </a:lnTo>
                  <a:lnTo>
                    <a:pt x="278" y="154"/>
                  </a:lnTo>
                  <a:lnTo>
                    <a:pt x="270" y="170"/>
                  </a:lnTo>
                  <a:lnTo>
                    <a:pt x="258" y="184"/>
                  </a:lnTo>
                  <a:lnTo>
                    <a:pt x="244" y="196"/>
                  </a:lnTo>
                  <a:lnTo>
                    <a:pt x="228" y="204"/>
                  </a:lnTo>
                  <a:lnTo>
                    <a:pt x="210" y="210"/>
                  </a:lnTo>
                  <a:lnTo>
                    <a:pt x="190" y="212"/>
                  </a:lnTo>
                  <a:lnTo>
                    <a:pt x="190" y="212"/>
                  </a:lnTo>
                  <a:close/>
                  <a:moveTo>
                    <a:pt x="242" y="116"/>
                  </a:moveTo>
                  <a:lnTo>
                    <a:pt x="242" y="116"/>
                  </a:lnTo>
                  <a:lnTo>
                    <a:pt x="242" y="126"/>
                  </a:lnTo>
                  <a:lnTo>
                    <a:pt x="238" y="136"/>
                  </a:lnTo>
                  <a:lnTo>
                    <a:pt x="234" y="146"/>
                  </a:lnTo>
                  <a:lnTo>
                    <a:pt x="228" y="154"/>
                  </a:lnTo>
                  <a:lnTo>
                    <a:pt x="220" y="160"/>
                  </a:lnTo>
                  <a:lnTo>
                    <a:pt x="210" y="164"/>
                  </a:lnTo>
                  <a:lnTo>
                    <a:pt x="200" y="168"/>
                  </a:lnTo>
                  <a:lnTo>
                    <a:pt x="190" y="168"/>
                  </a:lnTo>
                  <a:lnTo>
                    <a:pt x="190" y="168"/>
                  </a:lnTo>
                  <a:lnTo>
                    <a:pt x="180" y="168"/>
                  </a:lnTo>
                  <a:lnTo>
                    <a:pt x="170" y="164"/>
                  </a:lnTo>
                  <a:lnTo>
                    <a:pt x="160" y="160"/>
                  </a:lnTo>
                  <a:lnTo>
                    <a:pt x="152" y="154"/>
                  </a:lnTo>
                  <a:lnTo>
                    <a:pt x="146" y="146"/>
                  </a:lnTo>
                  <a:lnTo>
                    <a:pt x="142" y="136"/>
                  </a:lnTo>
                  <a:lnTo>
                    <a:pt x="138" y="126"/>
                  </a:lnTo>
                  <a:lnTo>
                    <a:pt x="138" y="116"/>
                  </a:lnTo>
                  <a:lnTo>
                    <a:pt x="138" y="116"/>
                  </a:lnTo>
                  <a:lnTo>
                    <a:pt x="138" y="106"/>
                  </a:lnTo>
                  <a:lnTo>
                    <a:pt x="142" y="96"/>
                  </a:lnTo>
                  <a:lnTo>
                    <a:pt x="146" y="86"/>
                  </a:lnTo>
                  <a:lnTo>
                    <a:pt x="152" y="78"/>
                  </a:lnTo>
                  <a:lnTo>
                    <a:pt x="160" y="72"/>
                  </a:lnTo>
                  <a:lnTo>
                    <a:pt x="170" y="68"/>
                  </a:lnTo>
                  <a:lnTo>
                    <a:pt x="180" y="64"/>
                  </a:lnTo>
                  <a:lnTo>
                    <a:pt x="190" y="64"/>
                  </a:lnTo>
                  <a:lnTo>
                    <a:pt x="190" y="64"/>
                  </a:lnTo>
                  <a:lnTo>
                    <a:pt x="200" y="64"/>
                  </a:lnTo>
                  <a:lnTo>
                    <a:pt x="210" y="68"/>
                  </a:lnTo>
                  <a:lnTo>
                    <a:pt x="220" y="72"/>
                  </a:lnTo>
                  <a:lnTo>
                    <a:pt x="228" y="78"/>
                  </a:lnTo>
                  <a:lnTo>
                    <a:pt x="234" y="86"/>
                  </a:lnTo>
                  <a:lnTo>
                    <a:pt x="238" y="96"/>
                  </a:lnTo>
                  <a:lnTo>
                    <a:pt x="242" y="106"/>
                  </a:lnTo>
                  <a:lnTo>
                    <a:pt x="242" y="116"/>
                  </a:lnTo>
                  <a:lnTo>
                    <a:pt x="242" y="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pic>
        <p:nvPicPr>
          <p:cNvPr id="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827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feil nach rechts 54"/>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6" name="Abgerundetes Rechteck 25"/>
          <p:cNvSpPr/>
          <p:nvPr/>
        </p:nvSpPr>
        <p:spPr>
          <a:xfrm>
            <a:off x="1259632" y="1692011"/>
            <a:ext cx="4824536" cy="1944000"/>
          </a:xfrm>
          <a:prstGeom prst="roundRect">
            <a:avLst>
              <a:gd name="adj" fmla="val 7718"/>
            </a:avLst>
          </a:prstGeom>
          <a:solidFill>
            <a:srgbClr val="80B7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Pfeil nach rechts 53"/>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53" name="Pfeil nach rechts 52"/>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52" name="Pfeil nach rechts 51"/>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51" name="Pfeil nach rechts 50"/>
          <p:cNvSpPr/>
          <p:nvPr/>
        </p:nvSpPr>
        <p:spPr>
          <a:xfrm>
            <a:off x="1943445" y="10406"/>
            <a:ext cx="1548435" cy="396000"/>
          </a:xfrm>
          <a:prstGeom prst="rightArrow">
            <a:avLst>
              <a:gd name="adj1" fmla="val 100000"/>
              <a:gd name="adj2" fmla="val 20711"/>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1" y="6463821"/>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8021" y="10406"/>
            <a:ext cx="1975602" cy="396000"/>
          </a:xfrm>
          <a:prstGeom prst="rightArrow">
            <a:avLst>
              <a:gd name="adj1" fmla="val 100000"/>
              <a:gd name="adj2" fmla="val 10127"/>
            </a:avLst>
          </a:prstGeom>
          <a:solidFill>
            <a:srgbClr val="02A5D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Grundlagenwissen</a:t>
            </a:r>
          </a:p>
        </p:txBody>
      </p:sp>
      <p:sp>
        <p:nvSpPr>
          <p:cNvPr id="29" name="Abgerundetes Rechteck 28"/>
          <p:cNvSpPr/>
          <p:nvPr/>
        </p:nvSpPr>
        <p:spPr>
          <a:xfrm>
            <a:off x="1259632" y="4924621"/>
            <a:ext cx="4824536" cy="648000"/>
          </a:xfrm>
          <a:prstGeom prst="roundRect">
            <a:avLst/>
          </a:prstGeom>
          <a:solidFill>
            <a:srgbClr val="80B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Abgerundetes Rechteck 27"/>
          <p:cNvSpPr/>
          <p:nvPr/>
        </p:nvSpPr>
        <p:spPr>
          <a:xfrm>
            <a:off x="1259632" y="4276477"/>
            <a:ext cx="4824536" cy="648000"/>
          </a:xfrm>
          <a:prstGeom prst="roundRect">
            <a:avLst/>
          </a:prstGeom>
          <a:solidFill>
            <a:srgbClr val="80B72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27" name="Abgerundetes Rechteck 26"/>
          <p:cNvSpPr/>
          <p:nvPr/>
        </p:nvSpPr>
        <p:spPr>
          <a:xfrm>
            <a:off x="1259632" y="3627493"/>
            <a:ext cx="4824536" cy="648000"/>
          </a:xfrm>
          <a:prstGeom prst="roundRect">
            <a:avLst/>
          </a:prstGeom>
          <a:solidFill>
            <a:srgbClr val="80B72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Abgerundetes Rechteck 4"/>
          <p:cNvSpPr/>
          <p:nvPr/>
        </p:nvSpPr>
        <p:spPr>
          <a:xfrm>
            <a:off x="1259632" y="1044011"/>
            <a:ext cx="4824536" cy="648000"/>
          </a:xfrm>
          <a:prstGeom prst="roundRect">
            <a:avLst/>
          </a:prstGeom>
          <a:solidFill>
            <a:srgbClr val="80B72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051720" y="1008499"/>
            <a:ext cx="3924436" cy="4580741"/>
          </a:xfrm>
          <a:prstGeom prst="rect">
            <a:avLst/>
          </a:prstGeom>
          <a:noFill/>
        </p:spPr>
        <p:txBody>
          <a:bodyPr wrap="square" rtlCol="0">
            <a:spAutoFit/>
          </a:bodyPr>
          <a:lstStyle/>
          <a:p>
            <a:pPr>
              <a:lnSpc>
                <a:spcPts val="5000"/>
              </a:lnSpc>
            </a:pPr>
            <a:r>
              <a:rPr lang="de-DE" sz="2200" b="1" dirty="0"/>
              <a:t>Über die ICP-MS</a:t>
            </a:r>
          </a:p>
          <a:p>
            <a:pPr>
              <a:lnSpc>
                <a:spcPts val="5000"/>
              </a:lnSpc>
            </a:pPr>
            <a:r>
              <a:rPr lang="de-DE" sz="2200" b="1" dirty="0"/>
              <a:t>Vorbereitung</a:t>
            </a:r>
          </a:p>
          <a:p>
            <a:pPr>
              <a:lnSpc>
                <a:spcPts val="5000"/>
              </a:lnSpc>
            </a:pPr>
            <a:r>
              <a:rPr lang="de-DE" sz="2200" b="1" dirty="0"/>
              <a:t>	</a:t>
            </a:r>
            <a:r>
              <a:rPr lang="de-DE" sz="2200" dirty="0"/>
              <a:t>Probenvorbereitung</a:t>
            </a:r>
          </a:p>
          <a:p>
            <a:pPr>
              <a:lnSpc>
                <a:spcPts val="5000"/>
              </a:lnSpc>
            </a:pPr>
            <a:r>
              <a:rPr lang="de-DE" sz="2200" dirty="0"/>
              <a:t>	Gerätevorbereitung</a:t>
            </a:r>
          </a:p>
          <a:p>
            <a:pPr>
              <a:lnSpc>
                <a:spcPts val="5000"/>
              </a:lnSpc>
            </a:pPr>
            <a:r>
              <a:rPr lang="de-DE" sz="2200" b="1" dirty="0"/>
              <a:t>Messung</a:t>
            </a:r>
          </a:p>
          <a:p>
            <a:pPr>
              <a:lnSpc>
                <a:spcPts val="5000"/>
              </a:lnSpc>
            </a:pPr>
            <a:r>
              <a:rPr lang="de-DE" sz="2200" b="1" dirty="0"/>
              <a:t>Auswertung</a:t>
            </a:r>
          </a:p>
          <a:p>
            <a:pPr>
              <a:lnSpc>
                <a:spcPts val="5000"/>
              </a:lnSpc>
            </a:pPr>
            <a:r>
              <a:rPr lang="de-DE" sz="2200" b="1" dirty="0"/>
              <a:t>Qualitätssicherung</a:t>
            </a:r>
            <a:r>
              <a:rPr lang="de-DE" sz="2800" b="1" dirty="0"/>
              <a:t>	</a:t>
            </a:r>
            <a:endParaRPr lang="de-DE" sz="1600" dirty="0">
              <a:solidFill>
                <a:schemeClr val="bg1"/>
              </a:solidFill>
            </a:endParaRPr>
          </a:p>
        </p:txBody>
      </p:sp>
      <p:cxnSp>
        <p:nvCxnSpPr>
          <p:cNvPr id="31" name="Gerade Verbindung 30"/>
          <p:cNvCxnSpPr/>
          <p:nvPr/>
        </p:nvCxnSpPr>
        <p:spPr>
          <a:xfrm>
            <a:off x="0" y="6423866"/>
            <a:ext cx="91085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122"/>
          <p:cNvGrpSpPr/>
          <p:nvPr/>
        </p:nvGrpSpPr>
        <p:grpSpPr>
          <a:xfrm>
            <a:off x="1355304" y="1152011"/>
            <a:ext cx="432000" cy="432000"/>
            <a:chOff x="592807" y="5907019"/>
            <a:chExt cx="612000" cy="612000"/>
          </a:xfrm>
        </p:grpSpPr>
        <p:sp>
          <p:nvSpPr>
            <p:cNvPr id="33" name="Oval 327"/>
            <p:cNvSpPr/>
            <p:nvPr/>
          </p:nvSpPr>
          <p:spPr bwMode="ltGray">
            <a:xfrm>
              <a:off x="592807" y="5907019"/>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34" name="Freeform 4926"/>
            <p:cNvSpPr>
              <a:spLocks noEditPoints="1"/>
            </p:cNvSpPr>
            <p:nvPr/>
          </p:nvSpPr>
          <p:spPr bwMode="auto">
            <a:xfrm>
              <a:off x="672351" y="6086312"/>
              <a:ext cx="452913" cy="310775"/>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35" name="Group 14"/>
          <p:cNvGrpSpPr/>
          <p:nvPr/>
        </p:nvGrpSpPr>
        <p:grpSpPr>
          <a:xfrm>
            <a:off x="2505205" y="2487282"/>
            <a:ext cx="432000" cy="432000"/>
            <a:chOff x="4966372" y="2258092"/>
            <a:chExt cx="612000" cy="612000"/>
          </a:xfrm>
        </p:grpSpPr>
        <p:sp>
          <p:nvSpPr>
            <p:cNvPr id="36" name="Oval 119"/>
            <p:cNvSpPr/>
            <p:nvPr/>
          </p:nvSpPr>
          <p:spPr bwMode="ltGray">
            <a:xfrm>
              <a:off x="4966372"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37" name="Freeform 4808"/>
            <p:cNvSpPr>
              <a:spLocks noEditPoints="1"/>
            </p:cNvSpPr>
            <p:nvPr/>
          </p:nvSpPr>
          <p:spPr bwMode="auto">
            <a:xfrm>
              <a:off x="5139993" y="2312827"/>
              <a:ext cx="264759" cy="500101"/>
            </a:xfrm>
            <a:custGeom>
              <a:avLst/>
              <a:gdLst>
                <a:gd name="T0" fmla="*/ 48 w 216"/>
                <a:gd name="T1" fmla="*/ 16 h 408"/>
                <a:gd name="T2" fmla="*/ 56 w 216"/>
                <a:gd name="T3" fmla="*/ 0 h 408"/>
                <a:gd name="T4" fmla="*/ 72 w 216"/>
                <a:gd name="T5" fmla="*/ 12 h 408"/>
                <a:gd name="T6" fmla="*/ 60 w 216"/>
                <a:gd name="T7" fmla="*/ 24 h 408"/>
                <a:gd name="T8" fmla="*/ 198 w 216"/>
                <a:gd name="T9" fmla="*/ 36 h 408"/>
                <a:gd name="T10" fmla="*/ 182 w 216"/>
                <a:gd name="T11" fmla="*/ 24 h 408"/>
                <a:gd name="T12" fmla="*/ 174 w 216"/>
                <a:gd name="T13" fmla="*/ 40 h 408"/>
                <a:gd name="T14" fmla="*/ 190 w 216"/>
                <a:gd name="T15" fmla="*/ 46 h 408"/>
                <a:gd name="T16" fmla="*/ 164 w 216"/>
                <a:gd name="T17" fmla="*/ 58 h 408"/>
                <a:gd name="T18" fmla="*/ 152 w 216"/>
                <a:gd name="T19" fmla="*/ 46 h 408"/>
                <a:gd name="T20" fmla="*/ 140 w 216"/>
                <a:gd name="T21" fmla="*/ 58 h 408"/>
                <a:gd name="T22" fmla="*/ 152 w 216"/>
                <a:gd name="T23" fmla="*/ 70 h 408"/>
                <a:gd name="T24" fmla="*/ 110 w 216"/>
                <a:gd name="T25" fmla="*/ 102 h 408"/>
                <a:gd name="T26" fmla="*/ 102 w 216"/>
                <a:gd name="T27" fmla="*/ 86 h 408"/>
                <a:gd name="T28" fmla="*/ 86 w 216"/>
                <a:gd name="T29" fmla="*/ 96 h 408"/>
                <a:gd name="T30" fmla="*/ 98 w 216"/>
                <a:gd name="T31" fmla="*/ 108 h 408"/>
                <a:gd name="T32" fmla="*/ 128 w 216"/>
                <a:gd name="T33" fmla="*/ 352 h 408"/>
                <a:gd name="T34" fmla="*/ 128 w 216"/>
                <a:gd name="T35" fmla="*/ 322 h 408"/>
                <a:gd name="T36" fmla="*/ 96 w 216"/>
                <a:gd name="T37" fmla="*/ 330 h 408"/>
                <a:gd name="T38" fmla="*/ 108 w 216"/>
                <a:gd name="T39" fmla="*/ 356 h 408"/>
                <a:gd name="T40" fmla="*/ 122 w 216"/>
                <a:gd name="T41" fmla="*/ 44 h 408"/>
                <a:gd name="T42" fmla="*/ 122 w 216"/>
                <a:gd name="T43" fmla="*/ 16 h 408"/>
                <a:gd name="T44" fmla="*/ 94 w 216"/>
                <a:gd name="T45" fmla="*/ 16 h 408"/>
                <a:gd name="T46" fmla="*/ 94 w 216"/>
                <a:gd name="T47" fmla="*/ 44 h 408"/>
                <a:gd name="T48" fmla="*/ 122 w 216"/>
                <a:gd name="T49" fmla="*/ 44 h 408"/>
                <a:gd name="T50" fmla="*/ 60 w 216"/>
                <a:gd name="T51" fmla="*/ 56 h 408"/>
                <a:gd name="T52" fmla="*/ 34 w 216"/>
                <a:gd name="T53" fmla="*/ 52 h 408"/>
                <a:gd name="T54" fmla="*/ 34 w 216"/>
                <a:gd name="T55" fmla="*/ 74 h 408"/>
                <a:gd name="T56" fmla="*/ 56 w 216"/>
                <a:gd name="T57" fmla="*/ 74 h 408"/>
                <a:gd name="T58" fmla="*/ 182 w 216"/>
                <a:gd name="T59" fmla="*/ 406 h 408"/>
                <a:gd name="T60" fmla="*/ 16 w 216"/>
                <a:gd name="T61" fmla="*/ 394 h 408"/>
                <a:gd name="T62" fmla="*/ 4 w 216"/>
                <a:gd name="T63" fmla="*/ 338 h 408"/>
                <a:gd name="T64" fmla="*/ 64 w 216"/>
                <a:gd name="T65" fmla="*/ 132 h 408"/>
                <a:gd name="T66" fmla="*/ 68 w 216"/>
                <a:gd name="T67" fmla="*/ 116 h 408"/>
                <a:gd name="T68" fmla="*/ 148 w 216"/>
                <a:gd name="T69" fmla="*/ 116 h 408"/>
                <a:gd name="T70" fmla="*/ 152 w 216"/>
                <a:gd name="T71" fmla="*/ 132 h 408"/>
                <a:gd name="T72" fmla="*/ 212 w 216"/>
                <a:gd name="T73" fmla="*/ 336 h 408"/>
                <a:gd name="T74" fmla="*/ 102 w 216"/>
                <a:gd name="T75" fmla="*/ 158 h 408"/>
                <a:gd name="T76" fmla="*/ 114 w 216"/>
                <a:gd name="T77" fmla="*/ 170 h 408"/>
                <a:gd name="T78" fmla="*/ 126 w 216"/>
                <a:gd name="T79" fmla="*/ 158 h 408"/>
                <a:gd name="T80" fmla="*/ 114 w 216"/>
                <a:gd name="T81" fmla="*/ 146 h 408"/>
                <a:gd name="T82" fmla="*/ 102 w 216"/>
                <a:gd name="T83" fmla="*/ 158 h 408"/>
                <a:gd name="T84" fmla="*/ 80 w 216"/>
                <a:gd name="T85" fmla="*/ 280 h 408"/>
                <a:gd name="T86" fmla="*/ 106 w 216"/>
                <a:gd name="T87" fmla="*/ 268 h 408"/>
                <a:gd name="T88" fmla="*/ 94 w 216"/>
                <a:gd name="T89" fmla="*/ 242 h 408"/>
                <a:gd name="T90" fmla="*/ 66 w 216"/>
                <a:gd name="T91" fmla="*/ 262 h 408"/>
                <a:gd name="T92" fmla="*/ 136 w 216"/>
                <a:gd name="T93" fmla="*/ 308 h 408"/>
                <a:gd name="T94" fmla="*/ 140 w 216"/>
                <a:gd name="T95" fmla="*/ 298 h 408"/>
                <a:gd name="T96" fmla="*/ 124 w 216"/>
                <a:gd name="T97" fmla="*/ 288 h 408"/>
                <a:gd name="T98" fmla="*/ 116 w 216"/>
                <a:gd name="T99" fmla="*/ 302 h 408"/>
                <a:gd name="T100" fmla="*/ 82 w 216"/>
                <a:gd name="T101" fmla="*/ 298 h 408"/>
                <a:gd name="T102" fmla="*/ 18 w 216"/>
                <a:gd name="T103" fmla="*/ 352 h 408"/>
                <a:gd name="T104" fmla="*/ 32 w 216"/>
                <a:gd name="T105" fmla="*/ 386 h 408"/>
                <a:gd name="T106" fmla="*/ 184 w 216"/>
                <a:gd name="T107" fmla="*/ 386 h 408"/>
                <a:gd name="T108" fmla="*/ 198 w 216"/>
                <a:gd name="T109" fmla="*/ 3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408">
                  <a:moveTo>
                    <a:pt x="60" y="24"/>
                  </a:moveTo>
                  <a:lnTo>
                    <a:pt x="60" y="24"/>
                  </a:lnTo>
                  <a:lnTo>
                    <a:pt x="56" y="22"/>
                  </a:lnTo>
                  <a:lnTo>
                    <a:pt x="52" y="20"/>
                  </a:lnTo>
                  <a:lnTo>
                    <a:pt x="52" y="20"/>
                  </a:lnTo>
                  <a:lnTo>
                    <a:pt x="48" y="16"/>
                  </a:lnTo>
                  <a:lnTo>
                    <a:pt x="48" y="12"/>
                  </a:lnTo>
                  <a:lnTo>
                    <a:pt x="48" y="12"/>
                  </a:lnTo>
                  <a:lnTo>
                    <a:pt x="48" y="6"/>
                  </a:lnTo>
                  <a:lnTo>
                    <a:pt x="52" y="2"/>
                  </a:lnTo>
                  <a:lnTo>
                    <a:pt x="52" y="2"/>
                  </a:lnTo>
                  <a:lnTo>
                    <a:pt x="56" y="0"/>
                  </a:lnTo>
                  <a:lnTo>
                    <a:pt x="60" y="0"/>
                  </a:lnTo>
                  <a:lnTo>
                    <a:pt x="64" y="0"/>
                  </a:lnTo>
                  <a:lnTo>
                    <a:pt x="68" y="2"/>
                  </a:lnTo>
                  <a:lnTo>
                    <a:pt x="68" y="2"/>
                  </a:lnTo>
                  <a:lnTo>
                    <a:pt x="72" y="6"/>
                  </a:lnTo>
                  <a:lnTo>
                    <a:pt x="72" y="12"/>
                  </a:lnTo>
                  <a:lnTo>
                    <a:pt x="72" y="12"/>
                  </a:lnTo>
                  <a:lnTo>
                    <a:pt x="72" y="16"/>
                  </a:lnTo>
                  <a:lnTo>
                    <a:pt x="68" y="20"/>
                  </a:lnTo>
                  <a:lnTo>
                    <a:pt x="68" y="20"/>
                  </a:lnTo>
                  <a:lnTo>
                    <a:pt x="64" y="22"/>
                  </a:lnTo>
                  <a:lnTo>
                    <a:pt x="60" y="24"/>
                  </a:lnTo>
                  <a:lnTo>
                    <a:pt x="60" y="24"/>
                  </a:lnTo>
                  <a:close/>
                  <a:moveTo>
                    <a:pt x="194" y="44"/>
                  </a:moveTo>
                  <a:lnTo>
                    <a:pt x="194" y="44"/>
                  </a:lnTo>
                  <a:lnTo>
                    <a:pt x="196" y="40"/>
                  </a:lnTo>
                  <a:lnTo>
                    <a:pt x="198" y="36"/>
                  </a:lnTo>
                  <a:lnTo>
                    <a:pt x="198" y="36"/>
                  </a:lnTo>
                  <a:lnTo>
                    <a:pt x="196" y="32"/>
                  </a:lnTo>
                  <a:lnTo>
                    <a:pt x="194" y="28"/>
                  </a:lnTo>
                  <a:lnTo>
                    <a:pt x="194" y="28"/>
                  </a:lnTo>
                  <a:lnTo>
                    <a:pt x="190" y="24"/>
                  </a:lnTo>
                  <a:lnTo>
                    <a:pt x="186" y="24"/>
                  </a:lnTo>
                  <a:lnTo>
                    <a:pt x="182" y="24"/>
                  </a:lnTo>
                  <a:lnTo>
                    <a:pt x="178" y="28"/>
                  </a:lnTo>
                  <a:lnTo>
                    <a:pt x="178" y="28"/>
                  </a:lnTo>
                  <a:lnTo>
                    <a:pt x="174" y="32"/>
                  </a:lnTo>
                  <a:lnTo>
                    <a:pt x="174" y="36"/>
                  </a:lnTo>
                  <a:lnTo>
                    <a:pt x="174" y="36"/>
                  </a:lnTo>
                  <a:lnTo>
                    <a:pt x="174" y="40"/>
                  </a:lnTo>
                  <a:lnTo>
                    <a:pt x="178" y="44"/>
                  </a:lnTo>
                  <a:lnTo>
                    <a:pt x="178" y="44"/>
                  </a:lnTo>
                  <a:lnTo>
                    <a:pt x="182" y="46"/>
                  </a:lnTo>
                  <a:lnTo>
                    <a:pt x="186" y="48"/>
                  </a:lnTo>
                  <a:lnTo>
                    <a:pt x="186" y="48"/>
                  </a:lnTo>
                  <a:lnTo>
                    <a:pt x="190" y="46"/>
                  </a:lnTo>
                  <a:lnTo>
                    <a:pt x="194" y="44"/>
                  </a:lnTo>
                  <a:lnTo>
                    <a:pt x="194" y="44"/>
                  </a:lnTo>
                  <a:close/>
                  <a:moveTo>
                    <a:pt x="160" y="66"/>
                  </a:moveTo>
                  <a:lnTo>
                    <a:pt x="160" y="66"/>
                  </a:lnTo>
                  <a:lnTo>
                    <a:pt x="162" y="62"/>
                  </a:lnTo>
                  <a:lnTo>
                    <a:pt x="164" y="58"/>
                  </a:lnTo>
                  <a:lnTo>
                    <a:pt x="164" y="58"/>
                  </a:lnTo>
                  <a:lnTo>
                    <a:pt x="162" y="54"/>
                  </a:lnTo>
                  <a:lnTo>
                    <a:pt x="160" y="50"/>
                  </a:lnTo>
                  <a:lnTo>
                    <a:pt x="160" y="50"/>
                  </a:lnTo>
                  <a:lnTo>
                    <a:pt x="156" y="46"/>
                  </a:lnTo>
                  <a:lnTo>
                    <a:pt x="152" y="46"/>
                  </a:lnTo>
                  <a:lnTo>
                    <a:pt x="146" y="46"/>
                  </a:lnTo>
                  <a:lnTo>
                    <a:pt x="142" y="50"/>
                  </a:lnTo>
                  <a:lnTo>
                    <a:pt x="142" y="50"/>
                  </a:lnTo>
                  <a:lnTo>
                    <a:pt x="140" y="54"/>
                  </a:lnTo>
                  <a:lnTo>
                    <a:pt x="140" y="58"/>
                  </a:lnTo>
                  <a:lnTo>
                    <a:pt x="140" y="58"/>
                  </a:lnTo>
                  <a:lnTo>
                    <a:pt x="140" y="62"/>
                  </a:lnTo>
                  <a:lnTo>
                    <a:pt x="142" y="66"/>
                  </a:lnTo>
                  <a:lnTo>
                    <a:pt x="142" y="66"/>
                  </a:lnTo>
                  <a:lnTo>
                    <a:pt x="146" y="68"/>
                  </a:lnTo>
                  <a:lnTo>
                    <a:pt x="152" y="70"/>
                  </a:lnTo>
                  <a:lnTo>
                    <a:pt x="152" y="70"/>
                  </a:lnTo>
                  <a:lnTo>
                    <a:pt x="156" y="68"/>
                  </a:lnTo>
                  <a:lnTo>
                    <a:pt x="160" y="66"/>
                  </a:lnTo>
                  <a:lnTo>
                    <a:pt x="160" y="66"/>
                  </a:lnTo>
                  <a:close/>
                  <a:moveTo>
                    <a:pt x="106" y="104"/>
                  </a:moveTo>
                  <a:lnTo>
                    <a:pt x="106" y="104"/>
                  </a:lnTo>
                  <a:lnTo>
                    <a:pt x="110" y="102"/>
                  </a:lnTo>
                  <a:lnTo>
                    <a:pt x="110" y="96"/>
                  </a:lnTo>
                  <a:lnTo>
                    <a:pt x="110" y="96"/>
                  </a:lnTo>
                  <a:lnTo>
                    <a:pt x="110" y="92"/>
                  </a:lnTo>
                  <a:lnTo>
                    <a:pt x="106" y="88"/>
                  </a:lnTo>
                  <a:lnTo>
                    <a:pt x="106" y="88"/>
                  </a:lnTo>
                  <a:lnTo>
                    <a:pt x="102" y="86"/>
                  </a:lnTo>
                  <a:lnTo>
                    <a:pt x="98" y="84"/>
                  </a:lnTo>
                  <a:lnTo>
                    <a:pt x="94" y="86"/>
                  </a:lnTo>
                  <a:lnTo>
                    <a:pt x="90" y="88"/>
                  </a:lnTo>
                  <a:lnTo>
                    <a:pt x="90" y="88"/>
                  </a:lnTo>
                  <a:lnTo>
                    <a:pt x="88" y="92"/>
                  </a:lnTo>
                  <a:lnTo>
                    <a:pt x="86" y="96"/>
                  </a:lnTo>
                  <a:lnTo>
                    <a:pt x="86" y="96"/>
                  </a:lnTo>
                  <a:lnTo>
                    <a:pt x="88" y="102"/>
                  </a:lnTo>
                  <a:lnTo>
                    <a:pt x="90" y="104"/>
                  </a:lnTo>
                  <a:lnTo>
                    <a:pt x="90" y="104"/>
                  </a:lnTo>
                  <a:lnTo>
                    <a:pt x="94" y="108"/>
                  </a:lnTo>
                  <a:lnTo>
                    <a:pt x="98" y="108"/>
                  </a:lnTo>
                  <a:lnTo>
                    <a:pt x="98" y="108"/>
                  </a:lnTo>
                  <a:lnTo>
                    <a:pt x="102" y="108"/>
                  </a:lnTo>
                  <a:lnTo>
                    <a:pt x="106" y="104"/>
                  </a:lnTo>
                  <a:lnTo>
                    <a:pt x="106" y="104"/>
                  </a:lnTo>
                  <a:close/>
                  <a:moveTo>
                    <a:pt x="128" y="352"/>
                  </a:moveTo>
                  <a:lnTo>
                    <a:pt x="128" y="352"/>
                  </a:lnTo>
                  <a:lnTo>
                    <a:pt x="134" y="344"/>
                  </a:lnTo>
                  <a:lnTo>
                    <a:pt x="134" y="336"/>
                  </a:lnTo>
                  <a:lnTo>
                    <a:pt x="134" y="336"/>
                  </a:lnTo>
                  <a:lnTo>
                    <a:pt x="134" y="330"/>
                  </a:lnTo>
                  <a:lnTo>
                    <a:pt x="128" y="322"/>
                  </a:lnTo>
                  <a:lnTo>
                    <a:pt x="128" y="322"/>
                  </a:lnTo>
                  <a:lnTo>
                    <a:pt x="122" y="318"/>
                  </a:lnTo>
                  <a:lnTo>
                    <a:pt x="114" y="318"/>
                  </a:lnTo>
                  <a:lnTo>
                    <a:pt x="108" y="318"/>
                  </a:lnTo>
                  <a:lnTo>
                    <a:pt x="100" y="322"/>
                  </a:lnTo>
                  <a:lnTo>
                    <a:pt x="100" y="322"/>
                  </a:lnTo>
                  <a:lnTo>
                    <a:pt x="96" y="330"/>
                  </a:lnTo>
                  <a:lnTo>
                    <a:pt x="94" y="336"/>
                  </a:lnTo>
                  <a:lnTo>
                    <a:pt x="94" y="336"/>
                  </a:lnTo>
                  <a:lnTo>
                    <a:pt x="96" y="344"/>
                  </a:lnTo>
                  <a:lnTo>
                    <a:pt x="100" y="352"/>
                  </a:lnTo>
                  <a:lnTo>
                    <a:pt x="100" y="352"/>
                  </a:lnTo>
                  <a:lnTo>
                    <a:pt x="108" y="356"/>
                  </a:lnTo>
                  <a:lnTo>
                    <a:pt x="114" y="356"/>
                  </a:lnTo>
                  <a:lnTo>
                    <a:pt x="114" y="356"/>
                  </a:lnTo>
                  <a:lnTo>
                    <a:pt x="122" y="356"/>
                  </a:lnTo>
                  <a:lnTo>
                    <a:pt x="128" y="352"/>
                  </a:lnTo>
                  <a:lnTo>
                    <a:pt x="128" y="352"/>
                  </a:lnTo>
                  <a:close/>
                  <a:moveTo>
                    <a:pt x="122" y="44"/>
                  </a:moveTo>
                  <a:lnTo>
                    <a:pt x="122" y="44"/>
                  </a:lnTo>
                  <a:lnTo>
                    <a:pt x="126" y="38"/>
                  </a:lnTo>
                  <a:lnTo>
                    <a:pt x="128" y="30"/>
                  </a:lnTo>
                  <a:lnTo>
                    <a:pt x="128" y="30"/>
                  </a:lnTo>
                  <a:lnTo>
                    <a:pt x="126" y="22"/>
                  </a:lnTo>
                  <a:lnTo>
                    <a:pt x="122" y="16"/>
                  </a:lnTo>
                  <a:lnTo>
                    <a:pt x="122" y="16"/>
                  </a:lnTo>
                  <a:lnTo>
                    <a:pt x="116" y="12"/>
                  </a:lnTo>
                  <a:lnTo>
                    <a:pt x="108" y="10"/>
                  </a:lnTo>
                  <a:lnTo>
                    <a:pt x="100" y="12"/>
                  </a:lnTo>
                  <a:lnTo>
                    <a:pt x="94" y="16"/>
                  </a:lnTo>
                  <a:lnTo>
                    <a:pt x="94" y="16"/>
                  </a:lnTo>
                  <a:lnTo>
                    <a:pt x="90" y="22"/>
                  </a:lnTo>
                  <a:lnTo>
                    <a:pt x="88" y="30"/>
                  </a:lnTo>
                  <a:lnTo>
                    <a:pt x="88" y="30"/>
                  </a:lnTo>
                  <a:lnTo>
                    <a:pt x="90" y="38"/>
                  </a:lnTo>
                  <a:lnTo>
                    <a:pt x="94" y="44"/>
                  </a:lnTo>
                  <a:lnTo>
                    <a:pt x="94" y="44"/>
                  </a:lnTo>
                  <a:lnTo>
                    <a:pt x="100" y="48"/>
                  </a:lnTo>
                  <a:lnTo>
                    <a:pt x="108" y="50"/>
                  </a:lnTo>
                  <a:lnTo>
                    <a:pt x="108" y="50"/>
                  </a:lnTo>
                  <a:lnTo>
                    <a:pt x="116" y="48"/>
                  </a:lnTo>
                  <a:lnTo>
                    <a:pt x="122" y="44"/>
                  </a:lnTo>
                  <a:lnTo>
                    <a:pt x="122" y="44"/>
                  </a:lnTo>
                  <a:close/>
                  <a:moveTo>
                    <a:pt x="56" y="74"/>
                  </a:moveTo>
                  <a:lnTo>
                    <a:pt x="56" y="74"/>
                  </a:lnTo>
                  <a:lnTo>
                    <a:pt x="60" y="68"/>
                  </a:lnTo>
                  <a:lnTo>
                    <a:pt x="60" y="62"/>
                  </a:lnTo>
                  <a:lnTo>
                    <a:pt x="60" y="62"/>
                  </a:lnTo>
                  <a:lnTo>
                    <a:pt x="60" y="56"/>
                  </a:lnTo>
                  <a:lnTo>
                    <a:pt x="56" y="52"/>
                  </a:lnTo>
                  <a:lnTo>
                    <a:pt x="56" y="52"/>
                  </a:lnTo>
                  <a:lnTo>
                    <a:pt x="50" y="48"/>
                  </a:lnTo>
                  <a:lnTo>
                    <a:pt x="44" y="46"/>
                  </a:lnTo>
                  <a:lnTo>
                    <a:pt x="38" y="48"/>
                  </a:lnTo>
                  <a:lnTo>
                    <a:pt x="34" y="52"/>
                  </a:lnTo>
                  <a:lnTo>
                    <a:pt x="34" y="52"/>
                  </a:lnTo>
                  <a:lnTo>
                    <a:pt x="30" y="56"/>
                  </a:lnTo>
                  <a:lnTo>
                    <a:pt x="28" y="62"/>
                  </a:lnTo>
                  <a:lnTo>
                    <a:pt x="28" y="62"/>
                  </a:lnTo>
                  <a:lnTo>
                    <a:pt x="30" y="68"/>
                  </a:lnTo>
                  <a:lnTo>
                    <a:pt x="34" y="74"/>
                  </a:lnTo>
                  <a:lnTo>
                    <a:pt x="34" y="74"/>
                  </a:lnTo>
                  <a:lnTo>
                    <a:pt x="38" y="78"/>
                  </a:lnTo>
                  <a:lnTo>
                    <a:pt x="44" y="78"/>
                  </a:lnTo>
                  <a:lnTo>
                    <a:pt x="44" y="78"/>
                  </a:lnTo>
                  <a:lnTo>
                    <a:pt x="50" y="78"/>
                  </a:lnTo>
                  <a:lnTo>
                    <a:pt x="56" y="74"/>
                  </a:lnTo>
                  <a:lnTo>
                    <a:pt x="56" y="74"/>
                  </a:lnTo>
                  <a:close/>
                  <a:moveTo>
                    <a:pt x="208" y="386"/>
                  </a:moveTo>
                  <a:lnTo>
                    <a:pt x="208" y="386"/>
                  </a:lnTo>
                  <a:lnTo>
                    <a:pt x="200" y="394"/>
                  </a:lnTo>
                  <a:lnTo>
                    <a:pt x="192" y="402"/>
                  </a:lnTo>
                  <a:lnTo>
                    <a:pt x="182" y="406"/>
                  </a:lnTo>
                  <a:lnTo>
                    <a:pt x="172" y="408"/>
                  </a:lnTo>
                  <a:lnTo>
                    <a:pt x="44" y="408"/>
                  </a:lnTo>
                  <a:lnTo>
                    <a:pt x="44" y="408"/>
                  </a:lnTo>
                  <a:lnTo>
                    <a:pt x="34" y="406"/>
                  </a:lnTo>
                  <a:lnTo>
                    <a:pt x="24" y="402"/>
                  </a:lnTo>
                  <a:lnTo>
                    <a:pt x="16" y="394"/>
                  </a:lnTo>
                  <a:lnTo>
                    <a:pt x="8" y="386"/>
                  </a:lnTo>
                  <a:lnTo>
                    <a:pt x="8" y="386"/>
                  </a:lnTo>
                  <a:lnTo>
                    <a:pt x="2" y="374"/>
                  </a:lnTo>
                  <a:lnTo>
                    <a:pt x="0" y="362"/>
                  </a:lnTo>
                  <a:lnTo>
                    <a:pt x="0" y="350"/>
                  </a:lnTo>
                  <a:lnTo>
                    <a:pt x="4" y="338"/>
                  </a:lnTo>
                  <a:lnTo>
                    <a:pt x="76" y="202"/>
                  </a:lnTo>
                  <a:lnTo>
                    <a:pt x="76" y="136"/>
                  </a:lnTo>
                  <a:lnTo>
                    <a:pt x="72" y="136"/>
                  </a:lnTo>
                  <a:lnTo>
                    <a:pt x="72" y="136"/>
                  </a:lnTo>
                  <a:lnTo>
                    <a:pt x="68" y="134"/>
                  </a:lnTo>
                  <a:lnTo>
                    <a:pt x="64" y="132"/>
                  </a:lnTo>
                  <a:lnTo>
                    <a:pt x="62" y="130"/>
                  </a:lnTo>
                  <a:lnTo>
                    <a:pt x="62" y="126"/>
                  </a:lnTo>
                  <a:lnTo>
                    <a:pt x="62" y="126"/>
                  </a:lnTo>
                  <a:lnTo>
                    <a:pt x="62" y="122"/>
                  </a:lnTo>
                  <a:lnTo>
                    <a:pt x="64" y="118"/>
                  </a:lnTo>
                  <a:lnTo>
                    <a:pt x="68" y="116"/>
                  </a:lnTo>
                  <a:lnTo>
                    <a:pt x="72" y="116"/>
                  </a:lnTo>
                  <a:lnTo>
                    <a:pt x="86" y="116"/>
                  </a:lnTo>
                  <a:lnTo>
                    <a:pt x="130" y="116"/>
                  </a:lnTo>
                  <a:lnTo>
                    <a:pt x="144" y="116"/>
                  </a:lnTo>
                  <a:lnTo>
                    <a:pt x="144" y="116"/>
                  </a:lnTo>
                  <a:lnTo>
                    <a:pt x="148" y="116"/>
                  </a:lnTo>
                  <a:lnTo>
                    <a:pt x="152" y="118"/>
                  </a:lnTo>
                  <a:lnTo>
                    <a:pt x="154" y="122"/>
                  </a:lnTo>
                  <a:lnTo>
                    <a:pt x="154" y="126"/>
                  </a:lnTo>
                  <a:lnTo>
                    <a:pt x="154" y="126"/>
                  </a:lnTo>
                  <a:lnTo>
                    <a:pt x="154" y="130"/>
                  </a:lnTo>
                  <a:lnTo>
                    <a:pt x="152" y="132"/>
                  </a:lnTo>
                  <a:lnTo>
                    <a:pt x="148" y="134"/>
                  </a:lnTo>
                  <a:lnTo>
                    <a:pt x="144" y="136"/>
                  </a:lnTo>
                  <a:lnTo>
                    <a:pt x="140" y="136"/>
                  </a:lnTo>
                  <a:lnTo>
                    <a:pt x="140" y="202"/>
                  </a:lnTo>
                  <a:lnTo>
                    <a:pt x="212" y="336"/>
                  </a:lnTo>
                  <a:lnTo>
                    <a:pt x="212" y="336"/>
                  </a:lnTo>
                  <a:lnTo>
                    <a:pt x="216" y="348"/>
                  </a:lnTo>
                  <a:lnTo>
                    <a:pt x="216" y="362"/>
                  </a:lnTo>
                  <a:lnTo>
                    <a:pt x="214" y="374"/>
                  </a:lnTo>
                  <a:lnTo>
                    <a:pt x="208" y="386"/>
                  </a:lnTo>
                  <a:lnTo>
                    <a:pt x="208" y="386"/>
                  </a:lnTo>
                  <a:close/>
                  <a:moveTo>
                    <a:pt x="102" y="158"/>
                  </a:moveTo>
                  <a:lnTo>
                    <a:pt x="102" y="158"/>
                  </a:lnTo>
                  <a:lnTo>
                    <a:pt x="102" y="162"/>
                  </a:lnTo>
                  <a:lnTo>
                    <a:pt x="104" y="166"/>
                  </a:lnTo>
                  <a:lnTo>
                    <a:pt x="104" y="166"/>
                  </a:lnTo>
                  <a:lnTo>
                    <a:pt x="108" y="168"/>
                  </a:lnTo>
                  <a:lnTo>
                    <a:pt x="114" y="170"/>
                  </a:lnTo>
                  <a:lnTo>
                    <a:pt x="114" y="170"/>
                  </a:lnTo>
                  <a:lnTo>
                    <a:pt x="118" y="168"/>
                  </a:lnTo>
                  <a:lnTo>
                    <a:pt x="122" y="166"/>
                  </a:lnTo>
                  <a:lnTo>
                    <a:pt x="122" y="166"/>
                  </a:lnTo>
                  <a:lnTo>
                    <a:pt x="124" y="162"/>
                  </a:lnTo>
                  <a:lnTo>
                    <a:pt x="126" y="158"/>
                  </a:lnTo>
                  <a:lnTo>
                    <a:pt x="126" y="158"/>
                  </a:lnTo>
                  <a:lnTo>
                    <a:pt x="124" y="152"/>
                  </a:lnTo>
                  <a:lnTo>
                    <a:pt x="122" y="148"/>
                  </a:lnTo>
                  <a:lnTo>
                    <a:pt x="122" y="148"/>
                  </a:lnTo>
                  <a:lnTo>
                    <a:pt x="118" y="146"/>
                  </a:lnTo>
                  <a:lnTo>
                    <a:pt x="114" y="146"/>
                  </a:lnTo>
                  <a:lnTo>
                    <a:pt x="108" y="146"/>
                  </a:lnTo>
                  <a:lnTo>
                    <a:pt x="104" y="148"/>
                  </a:lnTo>
                  <a:lnTo>
                    <a:pt x="104" y="148"/>
                  </a:lnTo>
                  <a:lnTo>
                    <a:pt x="102" y="152"/>
                  </a:lnTo>
                  <a:lnTo>
                    <a:pt x="102" y="158"/>
                  </a:lnTo>
                  <a:lnTo>
                    <a:pt x="102" y="158"/>
                  </a:lnTo>
                  <a:close/>
                  <a:moveTo>
                    <a:pt x="66" y="262"/>
                  </a:moveTo>
                  <a:lnTo>
                    <a:pt x="66" y="262"/>
                  </a:lnTo>
                  <a:lnTo>
                    <a:pt x="68" y="268"/>
                  </a:lnTo>
                  <a:lnTo>
                    <a:pt x="72" y="276"/>
                  </a:lnTo>
                  <a:lnTo>
                    <a:pt x="72" y="276"/>
                  </a:lnTo>
                  <a:lnTo>
                    <a:pt x="80" y="280"/>
                  </a:lnTo>
                  <a:lnTo>
                    <a:pt x="86" y="282"/>
                  </a:lnTo>
                  <a:lnTo>
                    <a:pt x="86" y="282"/>
                  </a:lnTo>
                  <a:lnTo>
                    <a:pt x="94" y="280"/>
                  </a:lnTo>
                  <a:lnTo>
                    <a:pt x="100" y="276"/>
                  </a:lnTo>
                  <a:lnTo>
                    <a:pt x="100" y="276"/>
                  </a:lnTo>
                  <a:lnTo>
                    <a:pt x="106" y="268"/>
                  </a:lnTo>
                  <a:lnTo>
                    <a:pt x="106" y="262"/>
                  </a:lnTo>
                  <a:lnTo>
                    <a:pt x="106" y="262"/>
                  </a:lnTo>
                  <a:lnTo>
                    <a:pt x="106" y="254"/>
                  </a:lnTo>
                  <a:lnTo>
                    <a:pt x="100" y="248"/>
                  </a:lnTo>
                  <a:lnTo>
                    <a:pt x="100" y="248"/>
                  </a:lnTo>
                  <a:lnTo>
                    <a:pt x="94" y="242"/>
                  </a:lnTo>
                  <a:lnTo>
                    <a:pt x="86" y="242"/>
                  </a:lnTo>
                  <a:lnTo>
                    <a:pt x="80" y="242"/>
                  </a:lnTo>
                  <a:lnTo>
                    <a:pt x="72" y="248"/>
                  </a:lnTo>
                  <a:lnTo>
                    <a:pt x="72" y="248"/>
                  </a:lnTo>
                  <a:lnTo>
                    <a:pt x="68" y="254"/>
                  </a:lnTo>
                  <a:lnTo>
                    <a:pt x="66" y="262"/>
                  </a:lnTo>
                  <a:lnTo>
                    <a:pt x="66" y="262"/>
                  </a:lnTo>
                  <a:close/>
                  <a:moveTo>
                    <a:pt x="196" y="344"/>
                  </a:moveTo>
                  <a:lnTo>
                    <a:pt x="174" y="304"/>
                  </a:lnTo>
                  <a:lnTo>
                    <a:pt x="174" y="304"/>
                  </a:lnTo>
                  <a:lnTo>
                    <a:pt x="156" y="306"/>
                  </a:lnTo>
                  <a:lnTo>
                    <a:pt x="136" y="308"/>
                  </a:lnTo>
                  <a:lnTo>
                    <a:pt x="136" y="308"/>
                  </a:lnTo>
                  <a:lnTo>
                    <a:pt x="136" y="308"/>
                  </a:lnTo>
                  <a:lnTo>
                    <a:pt x="136" y="308"/>
                  </a:lnTo>
                  <a:lnTo>
                    <a:pt x="138" y="304"/>
                  </a:lnTo>
                  <a:lnTo>
                    <a:pt x="140" y="298"/>
                  </a:lnTo>
                  <a:lnTo>
                    <a:pt x="140" y="298"/>
                  </a:lnTo>
                  <a:lnTo>
                    <a:pt x="138" y="294"/>
                  </a:lnTo>
                  <a:lnTo>
                    <a:pt x="136" y="290"/>
                  </a:lnTo>
                  <a:lnTo>
                    <a:pt x="136" y="290"/>
                  </a:lnTo>
                  <a:lnTo>
                    <a:pt x="132" y="288"/>
                  </a:lnTo>
                  <a:lnTo>
                    <a:pt x="128" y="288"/>
                  </a:lnTo>
                  <a:lnTo>
                    <a:pt x="124" y="288"/>
                  </a:lnTo>
                  <a:lnTo>
                    <a:pt x="120" y="290"/>
                  </a:lnTo>
                  <a:lnTo>
                    <a:pt x="120" y="290"/>
                  </a:lnTo>
                  <a:lnTo>
                    <a:pt x="116" y="294"/>
                  </a:lnTo>
                  <a:lnTo>
                    <a:pt x="116" y="298"/>
                  </a:lnTo>
                  <a:lnTo>
                    <a:pt x="116" y="298"/>
                  </a:lnTo>
                  <a:lnTo>
                    <a:pt x="116" y="302"/>
                  </a:lnTo>
                  <a:lnTo>
                    <a:pt x="118" y="306"/>
                  </a:lnTo>
                  <a:lnTo>
                    <a:pt x="118" y="306"/>
                  </a:lnTo>
                  <a:lnTo>
                    <a:pt x="100" y="302"/>
                  </a:lnTo>
                  <a:lnTo>
                    <a:pt x="100" y="302"/>
                  </a:lnTo>
                  <a:lnTo>
                    <a:pt x="82" y="298"/>
                  </a:lnTo>
                  <a:lnTo>
                    <a:pt x="82" y="298"/>
                  </a:lnTo>
                  <a:lnTo>
                    <a:pt x="60" y="296"/>
                  </a:lnTo>
                  <a:lnTo>
                    <a:pt x="60" y="296"/>
                  </a:lnTo>
                  <a:lnTo>
                    <a:pt x="46" y="298"/>
                  </a:lnTo>
                  <a:lnTo>
                    <a:pt x="20" y="346"/>
                  </a:lnTo>
                  <a:lnTo>
                    <a:pt x="20" y="346"/>
                  </a:lnTo>
                  <a:lnTo>
                    <a:pt x="18" y="352"/>
                  </a:lnTo>
                  <a:lnTo>
                    <a:pt x="18" y="360"/>
                  </a:lnTo>
                  <a:lnTo>
                    <a:pt x="20" y="368"/>
                  </a:lnTo>
                  <a:lnTo>
                    <a:pt x="24" y="376"/>
                  </a:lnTo>
                  <a:lnTo>
                    <a:pt x="24" y="376"/>
                  </a:lnTo>
                  <a:lnTo>
                    <a:pt x="28" y="382"/>
                  </a:lnTo>
                  <a:lnTo>
                    <a:pt x="32" y="386"/>
                  </a:lnTo>
                  <a:lnTo>
                    <a:pt x="38" y="388"/>
                  </a:lnTo>
                  <a:lnTo>
                    <a:pt x="44" y="390"/>
                  </a:lnTo>
                  <a:lnTo>
                    <a:pt x="172" y="390"/>
                  </a:lnTo>
                  <a:lnTo>
                    <a:pt x="172" y="390"/>
                  </a:lnTo>
                  <a:lnTo>
                    <a:pt x="178" y="388"/>
                  </a:lnTo>
                  <a:lnTo>
                    <a:pt x="184" y="386"/>
                  </a:lnTo>
                  <a:lnTo>
                    <a:pt x="188" y="382"/>
                  </a:lnTo>
                  <a:lnTo>
                    <a:pt x="192" y="376"/>
                  </a:lnTo>
                  <a:lnTo>
                    <a:pt x="192" y="376"/>
                  </a:lnTo>
                  <a:lnTo>
                    <a:pt x="196" y="368"/>
                  </a:lnTo>
                  <a:lnTo>
                    <a:pt x="198" y="360"/>
                  </a:lnTo>
                  <a:lnTo>
                    <a:pt x="198" y="352"/>
                  </a:lnTo>
                  <a:lnTo>
                    <a:pt x="196" y="344"/>
                  </a:lnTo>
                  <a:lnTo>
                    <a:pt x="196" y="3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38" name="Group 6319"/>
          <p:cNvGrpSpPr/>
          <p:nvPr/>
        </p:nvGrpSpPr>
        <p:grpSpPr>
          <a:xfrm>
            <a:off x="2505205" y="3082869"/>
            <a:ext cx="432000" cy="432000"/>
            <a:chOff x="7867755" y="3474401"/>
            <a:chExt cx="612000" cy="612000"/>
          </a:xfrm>
        </p:grpSpPr>
        <p:sp>
          <p:nvSpPr>
            <p:cNvPr id="39" name="Oval 159"/>
            <p:cNvSpPr/>
            <p:nvPr/>
          </p:nvSpPr>
          <p:spPr bwMode="ltGray">
            <a:xfrm>
              <a:off x="7867755"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0" name="Freeform 4846"/>
            <p:cNvSpPr>
              <a:spLocks noEditPoints="1"/>
            </p:cNvSpPr>
            <p:nvPr/>
          </p:nvSpPr>
          <p:spPr bwMode="auto">
            <a:xfrm>
              <a:off x="7936974" y="3599197"/>
              <a:ext cx="472787" cy="389928"/>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41" name="Group 1882"/>
          <p:cNvGrpSpPr/>
          <p:nvPr/>
        </p:nvGrpSpPr>
        <p:grpSpPr>
          <a:xfrm>
            <a:off x="1355304" y="3740538"/>
            <a:ext cx="432000" cy="432000"/>
            <a:chOff x="592807" y="3474401"/>
            <a:chExt cx="612000" cy="612000"/>
          </a:xfrm>
        </p:grpSpPr>
        <p:sp>
          <p:nvSpPr>
            <p:cNvPr id="42" name="Oval 252"/>
            <p:cNvSpPr/>
            <p:nvPr/>
          </p:nvSpPr>
          <p:spPr bwMode="ltGray">
            <a:xfrm>
              <a:off x="592807"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3" name="Freeform 4901"/>
            <p:cNvSpPr>
              <a:spLocks noEditPoints="1"/>
            </p:cNvSpPr>
            <p:nvPr/>
          </p:nvSpPr>
          <p:spPr bwMode="auto">
            <a:xfrm>
              <a:off x="754527" y="3549195"/>
              <a:ext cx="288561" cy="443753"/>
            </a:xfrm>
            <a:custGeom>
              <a:avLst/>
              <a:gdLst>
                <a:gd name="T0" fmla="*/ 232 w 238"/>
                <a:gd name="T1" fmla="*/ 242 h 366"/>
                <a:gd name="T2" fmla="*/ 216 w 238"/>
                <a:gd name="T3" fmla="*/ 290 h 366"/>
                <a:gd name="T4" fmla="*/ 206 w 238"/>
                <a:gd name="T5" fmla="*/ 274 h 366"/>
                <a:gd name="T6" fmla="*/ 188 w 238"/>
                <a:gd name="T7" fmla="*/ 268 h 366"/>
                <a:gd name="T8" fmla="*/ 186 w 238"/>
                <a:gd name="T9" fmla="*/ 260 h 366"/>
                <a:gd name="T10" fmla="*/ 192 w 238"/>
                <a:gd name="T11" fmla="*/ 224 h 366"/>
                <a:gd name="T12" fmla="*/ 184 w 238"/>
                <a:gd name="T13" fmla="*/ 186 h 366"/>
                <a:gd name="T14" fmla="*/ 164 w 238"/>
                <a:gd name="T15" fmla="*/ 154 h 366"/>
                <a:gd name="T16" fmla="*/ 184 w 238"/>
                <a:gd name="T17" fmla="*/ 130 h 366"/>
                <a:gd name="T18" fmla="*/ 196 w 238"/>
                <a:gd name="T19" fmla="*/ 130 h 366"/>
                <a:gd name="T20" fmla="*/ 220 w 238"/>
                <a:gd name="T21" fmla="*/ 166 h 366"/>
                <a:gd name="T22" fmla="*/ 232 w 238"/>
                <a:gd name="T23" fmla="*/ 208 h 366"/>
                <a:gd name="T24" fmla="*/ 188 w 238"/>
                <a:gd name="T25" fmla="*/ 310 h 366"/>
                <a:gd name="T26" fmla="*/ 200 w 238"/>
                <a:gd name="T27" fmla="*/ 306 h 366"/>
                <a:gd name="T28" fmla="*/ 204 w 238"/>
                <a:gd name="T29" fmla="*/ 296 h 366"/>
                <a:gd name="T30" fmla="*/ 194 w 238"/>
                <a:gd name="T31" fmla="*/ 282 h 366"/>
                <a:gd name="T32" fmla="*/ 182 w 238"/>
                <a:gd name="T33" fmla="*/ 282 h 366"/>
                <a:gd name="T34" fmla="*/ 174 w 238"/>
                <a:gd name="T35" fmla="*/ 296 h 366"/>
                <a:gd name="T36" fmla="*/ 178 w 238"/>
                <a:gd name="T37" fmla="*/ 306 h 366"/>
                <a:gd name="T38" fmla="*/ 188 w 238"/>
                <a:gd name="T39" fmla="*/ 310 h 366"/>
                <a:gd name="T40" fmla="*/ 140 w 238"/>
                <a:gd name="T41" fmla="*/ 98 h 366"/>
                <a:gd name="T42" fmla="*/ 126 w 238"/>
                <a:gd name="T43" fmla="*/ 120 h 366"/>
                <a:gd name="T44" fmla="*/ 132 w 238"/>
                <a:gd name="T45" fmla="*/ 134 h 366"/>
                <a:gd name="T46" fmla="*/ 148 w 238"/>
                <a:gd name="T47" fmla="*/ 142 h 366"/>
                <a:gd name="T48" fmla="*/ 168 w 238"/>
                <a:gd name="T49" fmla="*/ 128 h 366"/>
                <a:gd name="T50" fmla="*/ 168 w 238"/>
                <a:gd name="T51" fmla="*/ 110 h 366"/>
                <a:gd name="T52" fmla="*/ 148 w 238"/>
                <a:gd name="T53" fmla="*/ 98 h 366"/>
                <a:gd name="T54" fmla="*/ 192 w 238"/>
                <a:gd name="T55" fmla="*/ 322 h 366"/>
                <a:gd name="T56" fmla="*/ 188 w 238"/>
                <a:gd name="T57" fmla="*/ 322 h 366"/>
                <a:gd name="T58" fmla="*/ 164 w 238"/>
                <a:gd name="T59" fmla="*/ 306 h 366"/>
                <a:gd name="T60" fmla="*/ 150 w 238"/>
                <a:gd name="T61" fmla="*/ 306 h 366"/>
                <a:gd name="T62" fmla="*/ 106 w 238"/>
                <a:gd name="T63" fmla="*/ 322 h 366"/>
                <a:gd name="T64" fmla="*/ 6 w 238"/>
                <a:gd name="T65" fmla="*/ 322 h 366"/>
                <a:gd name="T66" fmla="*/ 0 w 238"/>
                <a:gd name="T67" fmla="*/ 332 h 366"/>
                <a:gd name="T68" fmla="*/ 0 w 238"/>
                <a:gd name="T69" fmla="*/ 360 h 366"/>
                <a:gd name="T70" fmla="*/ 10 w 238"/>
                <a:gd name="T71" fmla="*/ 366 h 366"/>
                <a:gd name="T72" fmla="*/ 232 w 238"/>
                <a:gd name="T73" fmla="*/ 366 h 366"/>
                <a:gd name="T74" fmla="*/ 238 w 238"/>
                <a:gd name="T75" fmla="*/ 356 h 366"/>
                <a:gd name="T76" fmla="*/ 236 w 238"/>
                <a:gd name="T77" fmla="*/ 328 h 366"/>
                <a:gd name="T78" fmla="*/ 228 w 238"/>
                <a:gd name="T79" fmla="*/ 322 h 366"/>
                <a:gd name="T80" fmla="*/ 16 w 238"/>
                <a:gd name="T81" fmla="*/ 206 h 366"/>
                <a:gd name="T82" fmla="*/ 114 w 238"/>
                <a:gd name="T83" fmla="*/ 262 h 366"/>
                <a:gd name="T84" fmla="*/ 96 w 238"/>
                <a:gd name="T85" fmla="*/ 236 h 366"/>
                <a:gd name="T86" fmla="*/ 106 w 238"/>
                <a:gd name="T87" fmla="*/ 238 h 366"/>
                <a:gd name="T88" fmla="*/ 154 w 238"/>
                <a:gd name="T89" fmla="*/ 156 h 366"/>
                <a:gd name="T90" fmla="*/ 140 w 238"/>
                <a:gd name="T91" fmla="*/ 156 h 366"/>
                <a:gd name="T92" fmla="*/ 120 w 238"/>
                <a:gd name="T93" fmla="*/ 146 h 366"/>
                <a:gd name="T94" fmla="*/ 110 w 238"/>
                <a:gd name="T95" fmla="*/ 126 h 366"/>
                <a:gd name="T96" fmla="*/ 110 w 238"/>
                <a:gd name="T97" fmla="*/ 112 h 366"/>
                <a:gd name="T98" fmla="*/ 120 w 238"/>
                <a:gd name="T99" fmla="*/ 92 h 366"/>
                <a:gd name="T100" fmla="*/ 140 w 238"/>
                <a:gd name="T101" fmla="*/ 82 h 366"/>
                <a:gd name="T102" fmla="*/ 160 w 238"/>
                <a:gd name="T103" fmla="*/ 84 h 366"/>
                <a:gd name="T104" fmla="*/ 184 w 238"/>
                <a:gd name="T105" fmla="*/ 106 h 366"/>
                <a:gd name="T106" fmla="*/ 202 w 238"/>
                <a:gd name="T107" fmla="*/ 76 h 366"/>
                <a:gd name="T108" fmla="*/ 200 w 238"/>
                <a:gd name="T109" fmla="*/ 68 h 366"/>
                <a:gd name="T110" fmla="*/ 196 w 238"/>
                <a:gd name="T111" fmla="*/ 40 h 366"/>
                <a:gd name="T112" fmla="*/ 166 w 238"/>
                <a:gd name="T113" fmla="*/ 0 h 366"/>
                <a:gd name="T114" fmla="*/ 156 w 238"/>
                <a:gd name="T115" fmla="*/ 42 h 366"/>
                <a:gd name="T116" fmla="*/ 142 w 238"/>
                <a:gd name="T117" fmla="*/ 34 h 366"/>
                <a:gd name="T118" fmla="*/ 132 w 238"/>
                <a:gd name="T119" fmla="*/ 40 h 366"/>
                <a:gd name="T120" fmla="*/ 40 w 238"/>
                <a:gd name="T121" fmla="*/ 198 h 366"/>
                <a:gd name="T122" fmla="*/ 42 w 238"/>
                <a:gd name="T123" fmla="*/ 2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366">
                  <a:moveTo>
                    <a:pt x="232" y="224"/>
                  </a:moveTo>
                  <a:lnTo>
                    <a:pt x="232" y="224"/>
                  </a:lnTo>
                  <a:lnTo>
                    <a:pt x="232" y="242"/>
                  </a:lnTo>
                  <a:lnTo>
                    <a:pt x="228" y="260"/>
                  </a:lnTo>
                  <a:lnTo>
                    <a:pt x="222" y="276"/>
                  </a:lnTo>
                  <a:lnTo>
                    <a:pt x="216" y="290"/>
                  </a:lnTo>
                  <a:lnTo>
                    <a:pt x="216" y="290"/>
                  </a:lnTo>
                  <a:lnTo>
                    <a:pt x="212" y="282"/>
                  </a:lnTo>
                  <a:lnTo>
                    <a:pt x="206" y="274"/>
                  </a:lnTo>
                  <a:lnTo>
                    <a:pt x="198" y="270"/>
                  </a:lnTo>
                  <a:lnTo>
                    <a:pt x="188" y="268"/>
                  </a:lnTo>
                  <a:lnTo>
                    <a:pt x="188" y="268"/>
                  </a:lnTo>
                  <a:lnTo>
                    <a:pt x="182" y="270"/>
                  </a:lnTo>
                  <a:lnTo>
                    <a:pt x="182" y="270"/>
                  </a:lnTo>
                  <a:lnTo>
                    <a:pt x="186" y="260"/>
                  </a:lnTo>
                  <a:lnTo>
                    <a:pt x="190" y="248"/>
                  </a:lnTo>
                  <a:lnTo>
                    <a:pt x="192" y="236"/>
                  </a:lnTo>
                  <a:lnTo>
                    <a:pt x="192" y="224"/>
                  </a:lnTo>
                  <a:lnTo>
                    <a:pt x="192" y="224"/>
                  </a:lnTo>
                  <a:lnTo>
                    <a:pt x="190" y="204"/>
                  </a:lnTo>
                  <a:lnTo>
                    <a:pt x="184" y="186"/>
                  </a:lnTo>
                  <a:lnTo>
                    <a:pt x="176" y="168"/>
                  </a:lnTo>
                  <a:lnTo>
                    <a:pt x="164" y="154"/>
                  </a:lnTo>
                  <a:lnTo>
                    <a:pt x="164" y="154"/>
                  </a:lnTo>
                  <a:lnTo>
                    <a:pt x="172" y="148"/>
                  </a:lnTo>
                  <a:lnTo>
                    <a:pt x="180" y="140"/>
                  </a:lnTo>
                  <a:lnTo>
                    <a:pt x="184" y="130"/>
                  </a:lnTo>
                  <a:lnTo>
                    <a:pt x="186" y="120"/>
                  </a:lnTo>
                  <a:lnTo>
                    <a:pt x="186" y="120"/>
                  </a:lnTo>
                  <a:lnTo>
                    <a:pt x="196" y="130"/>
                  </a:lnTo>
                  <a:lnTo>
                    <a:pt x="206" y="142"/>
                  </a:lnTo>
                  <a:lnTo>
                    <a:pt x="214" y="154"/>
                  </a:lnTo>
                  <a:lnTo>
                    <a:pt x="220" y="166"/>
                  </a:lnTo>
                  <a:lnTo>
                    <a:pt x="226" y="180"/>
                  </a:lnTo>
                  <a:lnTo>
                    <a:pt x="230" y="194"/>
                  </a:lnTo>
                  <a:lnTo>
                    <a:pt x="232" y="208"/>
                  </a:lnTo>
                  <a:lnTo>
                    <a:pt x="232" y="224"/>
                  </a:lnTo>
                  <a:lnTo>
                    <a:pt x="232" y="224"/>
                  </a:lnTo>
                  <a:close/>
                  <a:moveTo>
                    <a:pt x="188" y="310"/>
                  </a:moveTo>
                  <a:lnTo>
                    <a:pt x="188" y="310"/>
                  </a:lnTo>
                  <a:lnTo>
                    <a:pt x="194" y="310"/>
                  </a:lnTo>
                  <a:lnTo>
                    <a:pt x="200" y="306"/>
                  </a:lnTo>
                  <a:lnTo>
                    <a:pt x="202" y="302"/>
                  </a:lnTo>
                  <a:lnTo>
                    <a:pt x="204" y="296"/>
                  </a:lnTo>
                  <a:lnTo>
                    <a:pt x="204" y="296"/>
                  </a:lnTo>
                  <a:lnTo>
                    <a:pt x="202" y="290"/>
                  </a:lnTo>
                  <a:lnTo>
                    <a:pt x="200" y="284"/>
                  </a:lnTo>
                  <a:lnTo>
                    <a:pt x="194" y="282"/>
                  </a:lnTo>
                  <a:lnTo>
                    <a:pt x="188" y="280"/>
                  </a:lnTo>
                  <a:lnTo>
                    <a:pt x="188" y="280"/>
                  </a:lnTo>
                  <a:lnTo>
                    <a:pt x="182" y="282"/>
                  </a:lnTo>
                  <a:lnTo>
                    <a:pt x="178" y="284"/>
                  </a:lnTo>
                  <a:lnTo>
                    <a:pt x="174" y="290"/>
                  </a:lnTo>
                  <a:lnTo>
                    <a:pt x="174" y="296"/>
                  </a:lnTo>
                  <a:lnTo>
                    <a:pt x="174" y="296"/>
                  </a:lnTo>
                  <a:lnTo>
                    <a:pt x="174" y="302"/>
                  </a:lnTo>
                  <a:lnTo>
                    <a:pt x="178" y="306"/>
                  </a:lnTo>
                  <a:lnTo>
                    <a:pt x="182" y="310"/>
                  </a:lnTo>
                  <a:lnTo>
                    <a:pt x="188" y="310"/>
                  </a:lnTo>
                  <a:lnTo>
                    <a:pt x="188" y="310"/>
                  </a:lnTo>
                  <a:close/>
                  <a:moveTo>
                    <a:pt x="148" y="98"/>
                  </a:moveTo>
                  <a:lnTo>
                    <a:pt x="148" y="98"/>
                  </a:lnTo>
                  <a:lnTo>
                    <a:pt x="140" y="98"/>
                  </a:lnTo>
                  <a:lnTo>
                    <a:pt x="132" y="104"/>
                  </a:lnTo>
                  <a:lnTo>
                    <a:pt x="128" y="110"/>
                  </a:lnTo>
                  <a:lnTo>
                    <a:pt x="126" y="120"/>
                  </a:lnTo>
                  <a:lnTo>
                    <a:pt x="126" y="120"/>
                  </a:lnTo>
                  <a:lnTo>
                    <a:pt x="128" y="128"/>
                  </a:lnTo>
                  <a:lnTo>
                    <a:pt x="132" y="134"/>
                  </a:lnTo>
                  <a:lnTo>
                    <a:pt x="140" y="140"/>
                  </a:lnTo>
                  <a:lnTo>
                    <a:pt x="148" y="142"/>
                  </a:lnTo>
                  <a:lnTo>
                    <a:pt x="148" y="142"/>
                  </a:lnTo>
                  <a:lnTo>
                    <a:pt x="156" y="140"/>
                  </a:lnTo>
                  <a:lnTo>
                    <a:pt x="164" y="134"/>
                  </a:lnTo>
                  <a:lnTo>
                    <a:pt x="168" y="128"/>
                  </a:lnTo>
                  <a:lnTo>
                    <a:pt x="170" y="120"/>
                  </a:lnTo>
                  <a:lnTo>
                    <a:pt x="170" y="120"/>
                  </a:lnTo>
                  <a:lnTo>
                    <a:pt x="168" y="110"/>
                  </a:lnTo>
                  <a:lnTo>
                    <a:pt x="164" y="104"/>
                  </a:lnTo>
                  <a:lnTo>
                    <a:pt x="156" y="98"/>
                  </a:lnTo>
                  <a:lnTo>
                    <a:pt x="148" y="98"/>
                  </a:lnTo>
                  <a:lnTo>
                    <a:pt x="148" y="98"/>
                  </a:lnTo>
                  <a:close/>
                  <a:moveTo>
                    <a:pt x="228" y="322"/>
                  </a:moveTo>
                  <a:lnTo>
                    <a:pt x="192" y="322"/>
                  </a:lnTo>
                  <a:lnTo>
                    <a:pt x="192" y="322"/>
                  </a:lnTo>
                  <a:lnTo>
                    <a:pt x="188" y="322"/>
                  </a:lnTo>
                  <a:lnTo>
                    <a:pt x="188" y="322"/>
                  </a:lnTo>
                  <a:lnTo>
                    <a:pt x="178" y="320"/>
                  </a:lnTo>
                  <a:lnTo>
                    <a:pt x="170" y="314"/>
                  </a:lnTo>
                  <a:lnTo>
                    <a:pt x="164" y="306"/>
                  </a:lnTo>
                  <a:lnTo>
                    <a:pt x="162" y="296"/>
                  </a:lnTo>
                  <a:lnTo>
                    <a:pt x="162" y="296"/>
                  </a:lnTo>
                  <a:lnTo>
                    <a:pt x="150" y="306"/>
                  </a:lnTo>
                  <a:lnTo>
                    <a:pt x="136" y="314"/>
                  </a:lnTo>
                  <a:lnTo>
                    <a:pt x="122" y="318"/>
                  </a:lnTo>
                  <a:lnTo>
                    <a:pt x="106" y="322"/>
                  </a:lnTo>
                  <a:lnTo>
                    <a:pt x="10" y="322"/>
                  </a:lnTo>
                  <a:lnTo>
                    <a:pt x="10" y="322"/>
                  </a:lnTo>
                  <a:lnTo>
                    <a:pt x="6" y="322"/>
                  </a:lnTo>
                  <a:lnTo>
                    <a:pt x="2" y="326"/>
                  </a:lnTo>
                  <a:lnTo>
                    <a:pt x="0" y="328"/>
                  </a:lnTo>
                  <a:lnTo>
                    <a:pt x="0" y="332"/>
                  </a:lnTo>
                  <a:lnTo>
                    <a:pt x="0" y="356"/>
                  </a:lnTo>
                  <a:lnTo>
                    <a:pt x="0" y="356"/>
                  </a:lnTo>
                  <a:lnTo>
                    <a:pt x="0" y="360"/>
                  </a:lnTo>
                  <a:lnTo>
                    <a:pt x="2" y="362"/>
                  </a:lnTo>
                  <a:lnTo>
                    <a:pt x="6" y="366"/>
                  </a:lnTo>
                  <a:lnTo>
                    <a:pt x="10" y="366"/>
                  </a:lnTo>
                  <a:lnTo>
                    <a:pt x="228" y="366"/>
                  </a:lnTo>
                  <a:lnTo>
                    <a:pt x="228" y="366"/>
                  </a:lnTo>
                  <a:lnTo>
                    <a:pt x="232" y="366"/>
                  </a:lnTo>
                  <a:lnTo>
                    <a:pt x="234" y="362"/>
                  </a:lnTo>
                  <a:lnTo>
                    <a:pt x="236" y="360"/>
                  </a:lnTo>
                  <a:lnTo>
                    <a:pt x="238" y="356"/>
                  </a:lnTo>
                  <a:lnTo>
                    <a:pt x="238" y="332"/>
                  </a:lnTo>
                  <a:lnTo>
                    <a:pt x="238" y="332"/>
                  </a:lnTo>
                  <a:lnTo>
                    <a:pt x="236" y="328"/>
                  </a:lnTo>
                  <a:lnTo>
                    <a:pt x="234" y="326"/>
                  </a:lnTo>
                  <a:lnTo>
                    <a:pt x="232" y="322"/>
                  </a:lnTo>
                  <a:lnTo>
                    <a:pt x="228" y="322"/>
                  </a:lnTo>
                  <a:lnTo>
                    <a:pt x="228" y="322"/>
                  </a:lnTo>
                  <a:close/>
                  <a:moveTo>
                    <a:pt x="114" y="262"/>
                  </a:moveTo>
                  <a:lnTo>
                    <a:pt x="16" y="206"/>
                  </a:lnTo>
                  <a:lnTo>
                    <a:pt x="6" y="222"/>
                  </a:lnTo>
                  <a:lnTo>
                    <a:pt x="104" y="278"/>
                  </a:lnTo>
                  <a:lnTo>
                    <a:pt x="114" y="262"/>
                  </a:lnTo>
                  <a:close/>
                  <a:moveTo>
                    <a:pt x="46" y="208"/>
                  </a:moveTo>
                  <a:lnTo>
                    <a:pt x="96" y="236"/>
                  </a:lnTo>
                  <a:lnTo>
                    <a:pt x="96" y="236"/>
                  </a:lnTo>
                  <a:lnTo>
                    <a:pt x="102" y="238"/>
                  </a:lnTo>
                  <a:lnTo>
                    <a:pt x="102" y="238"/>
                  </a:lnTo>
                  <a:lnTo>
                    <a:pt x="106" y="238"/>
                  </a:lnTo>
                  <a:lnTo>
                    <a:pt x="110" y="234"/>
                  </a:lnTo>
                  <a:lnTo>
                    <a:pt x="154" y="156"/>
                  </a:lnTo>
                  <a:lnTo>
                    <a:pt x="154" y="156"/>
                  </a:lnTo>
                  <a:lnTo>
                    <a:pt x="148" y="158"/>
                  </a:lnTo>
                  <a:lnTo>
                    <a:pt x="148" y="158"/>
                  </a:lnTo>
                  <a:lnTo>
                    <a:pt x="140" y="156"/>
                  </a:lnTo>
                  <a:lnTo>
                    <a:pt x="132" y="154"/>
                  </a:lnTo>
                  <a:lnTo>
                    <a:pt x="126" y="150"/>
                  </a:lnTo>
                  <a:lnTo>
                    <a:pt x="120" y="146"/>
                  </a:lnTo>
                  <a:lnTo>
                    <a:pt x="116" y="140"/>
                  </a:lnTo>
                  <a:lnTo>
                    <a:pt x="112" y="134"/>
                  </a:lnTo>
                  <a:lnTo>
                    <a:pt x="110" y="126"/>
                  </a:lnTo>
                  <a:lnTo>
                    <a:pt x="110" y="120"/>
                  </a:lnTo>
                  <a:lnTo>
                    <a:pt x="110" y="120"/>
                  </a:lnTo>
                  <a:lnTo>
                    <a:pt x="110" y="112"/>
                  </a:lnTo>
                  <a:lnTo>
                    <a:pt x="112" y="104"/>
                  </a:lnTo>
                  <a:lnTo>
                    <a:pt x="116" y="98"/>
                  </a:lnTo>
                  <a:lnTo>
                    <a:pt x="120" y="92"/>
                  </a:lnTo>
                  <a:lnTo>
                    <a:pt x="126" y="88"/>
                  </a:lnTo>
                  <a:lnTo>
                    <a:pt x="132" y="84"/>
                  </a:lnTo>
                  <a:lnTo>
                    <a:pt x="140" y="82"/>
                  </a:lnTo>
                  <a:lnTo>
                    <a:pt x="148" y="82"/>
                  </a:lnTo>
                  <a:lnTo>
                    <a:pt x="148" y="82"/>
                  </a:lnTo>
                  <a:lnTo>
                    <a:pt x="160" y="84"/>
                  </a:lnTo>
                  <a:lnTo>
                    <a:pt x="170" y="88"/>
                  </a:lnTo>
                  <a:lnTo>
                    <a:pt x="178" y="96"/>
                  </a:lnTo>
                  <a:lnTo>
                    <a:pt x="184" y="106"/>
                  </a:lnTo>
                  <a:lnTo>
                    <a:pt x="200" y="78"/>
                  </a:lnTo>
                  <a:lnTo>
                    <a:pt x="200" y="78"/>
                  </a:lnTo>
                  <a:lnTo>
                    <a:pt x="202" y="76"/>
                  </a:lnTo>
                  <a:lnTo>
                    <a:pt x="200" y="72"/>
                  </a:lnTo>
                  <a:lnTo>
                    <a:pt x="200" y="72"/>
                  </a:lnTo>
                  <a:lnTo>
                    <a:pt x="200" y="68"/>
                  </a:lnTo>
                  <a:lnTo>
                    <a:pt x="196" y="66"/>
                  </a:lnTo>
                  <a:lnTo>
                    <a:pt x="184" y="58"/>
                  </a:lnTo>
                  <a:lnTo>
                    <a:pt x="196" y="40"/>
                  </a:lnTo>
                  <a:lnTo>
                    <a:pt x="206" y="46"/>
                  </a:lnTo>
                  <a:lnTo>
                    <a:pt x="216" y="30"/>
                  </a:lnTo>
                  <a:lnTo>
                    <a:pt x="166" y="0"/>
                  </a:lnTo>
                  <a:lnTo>
                    <a:pt x="156" y="16"/>
                  </a:lnTo>
                  <a:lnTo>
                    <a:pt x="168" y="24"/>
                  </a:lnTo>
                  <a:lnTo>
                    <a:pt x="156" y="42"/>
                  </a:lnTo>
                  <a:lnTo>
                    <a:pt x="144" y="36"/>
                  </a:lnTo>
                  <a:lnTo>
                    <a:pt x="144" y="36"/>
                  </a:lnTo>
                  <a:lnTo>
                    <a:pt x="142" y="34"/>
                  </a:lnTo>
                  <a:lnTo>
                    <a:pt x="138" y="34"/>
                  </a:lnTo>
                  <a:lnTo>
                    <a:pt x="134" y="36"/>
                  </a:lnTo>
                  <a:lnTo>
                    <a:pt x="132" y="40"/>
                  </a:lnTo>
                  <a:lnTo>
                    <a:pt x="42" y="194"/>
                  </a:lnTo>
                  <a:lnTo>
                    <a:pt x="42" y="194"/>
                  </a:lnTo>
                  <a:lnTo>
                    <a:pt x="40" y="198"/>
                  </a:lnTo>
                  <a:lnTo>
                    <a:pt x="42" y="202"/>
                  </a:lnTo>
                  <a:lnTo>
                    <a:pt x="42" y="202"/>
                  </a:lnTo>
                  <a:lnTo>
                    <a:pt x="42" y="204"/>
                  </a:lnTo>
                  <a:lnTo>
                    <a:pt x="46" y="208"/>
                  </a:lnTo>
                  <a:lnTo>
                    <a:pt x="46" y="2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44" name="Group 6320"/>
          <p:cNvGrpSpPr/>
          <p:nvPr/>
        </p:nvGrpSpPr>
        <p:grpSpPr>
          <a:xfrm>
            <a:off x="1355304" y="4384477"/>
            <a:ext cx="432000" cy="432000"/>
            <a:chOff x="7867755" y="4690710"/>
            <a:chExt cx="612000" cy="612000"/>
          </a:xfrm>
        </p:grpSpPr>
        <p:sp>
          <p:nvSpPr>
            <p:cNvPr id="45" name="Oval 161"/>
            <p:cNvSpPr/>
            <p:nvPr/>
          </p:nvSpPr>
          <p:spPr bwMode="ltGray">
            <a:xfrm>
              <a:off x="786775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6" name="Freeform 4849"/>
            <p:cNvSpPr>
              <a:spLocks noEditPoints="1"/>
            </p:cNvSpPr>
            <p:nvPr/>
          </p:nvSpPr>
          <p:spPr bwMode="auto">
            <a:xfrm>
              <a:off x="7975966" y="4844837"/>
              <a:ext cx="394802" cy="319253"/>
            </a:xfrm>
            <a:custGeom>
              <a:avLst/>
              <a:gdLst>
                <a:gd name="T0" fmla="*/ 0 w 324"/>
                <a:gd name="T1" fmla="*/ 136 h 262"/>
                <a:gd name="T2" fmla="*/ 0 w 324"/>
                <a:gd name="T3" fmla="*/ 132 h 262"/>
                <a:gd name="T4" fmla="*/ 6 w 324"/>
                <a:gd name="T5" fmla="*/ 126 h 262"/>
                <a:gd name="T6" fmla="*/ 46 w 324"/>
                <a:gd name="T7" fmla="*/ 126 h 262"/>
                <a:gd name="T8" fmla="*/ 50 w 324"/>
                <a:gd name="T9" fmla="*/ 126 h 262"/>
                <a:gd name="T10" fmla="*/ 56 w 324"/>
                <a:gd name="T11" fmla="*/ 132 h 262"/>
                <a:gd name="T12" fmla="*/ 56 w 324"/>
                <a:gd name="T13" fmla="*/ 212 h 262"/>
                <a:gd name="T14" fmla="*/ 56 w 324"/>
                <a:gd name="T15" fmla="*/ 216 h 262"/>
                <a:gd name="T16" fmla="*/ 50 w 324"/>
                <a:gd name="T17" fmla="*/ 220 h 262"/>
                <a:gd name="T18" fmla="*/ 10 w 324"/>
                <a:gd name="T19" fmla="*/ 222 h 262"/>
                <a:gd name="T20" fmla="*/ 6 w 324"/>
                <a:gd name="T21" fmla="*/ 220 h 262"/>
                <a:gd name="T22" fmla="*/ 0 w 324"/>
                <a:gd name="T23" fmla="*/ 216 h 262"/>
                <a:gd name="T24" fmla="*/ 0 w 324"/>
                <a:gd name="T25" fmla="*/ 212 h 262"/>
                <a:gd name="T26" fmla="*/ 136 w 324"/>
                <a:gd name="T27" fmla="*/ 222 h 262"/>
                <a:gd name="T28" fmla="*/ 140 w 324"/>
                <a:gd name="T29" fmla="*/ 220 h 262"/>
                <a:gd name="T30" fmla="*/ 144 w 324"/>
                <a:gd name="T31" fmla="*/ 216 h 262"/>
                <a:gd name="T32" fmla="*/ 146 w 324"/>
                <a:gd name="T33" fmla="*/ 58 h 262"/>
                <a:gd name="T34" fmla="*/ 144 w 324"/>
                <a:gd name="T35" fmla="*/ 54 h 262"/>
                <a:gd name="T36" fmla="*/ 140 w 324"/>
                <a:gd name="T37" fmla="*/ 50 h 262"/>
                <a:gd name="T38" fmla="*/ 100 w 324"/>
                <a:gd name="T39" fmla="*/ 48 h 262"/>
                <a:gd name="T40" fmla="*/ 96 w 324"/>
                <a:gd name="T41" fmla="*/ 50 h 262"/>
                <a:gd name="T42" fmla="*/ 90 w 324"/>
                <a:gd name="T43" fmla="*/ 54 h 262"/>
                <a:gd name="T44" fmla="*/ 90 w 324"/>
                <a:gd name="T45" fmla="*/ 212 h 262"/>
                <a:gd name="T46" fmla="*/ 90 w 324"/>
                <a:gd name="T47" fmla="*/ 216 h 262"/>
                <a:gd name="T48" fmla="*/ 96 w 324"/>
                <a:gd name="T49" fmla="*/ 220 h 262"/>
                <a:gd name="T50" fmla="*/ 100 w 324"/>
                <a:gd name="T51" fmla="*/ 222 h 262"/>
                <a:gd name="T52" fmla="*/ 224 w 324"/>
                <a:gd name="T53" fmla="*/ 222 h 262"/>
                <a:gd name="T54" fmla="*/ 228 w 324"/>
                <a:gd name="T55" fmla="*/ 220 h 262"/>
                <a:gd name="T56" fmla="*/ 234 w 324"/>
                <a:gd name="T57" fmla="*/ 216 h 262"/>
                <a:gd name="T58" fmla="*/ 234 w 324"/>
                <a:gd name="T59" fmla="*/ 86 h 262"/>
                <a:gd name="T60" fmla="*/ 234 w 324"/>
                <a:gd name="T61" fmla="*/ 82 h 262"/>
                <a:gd name="T62" fmla="*/ 228 w 324"/>
                <a:gd name="T63" fmla="*/ 76 h 262"/>
                <a:gd name="T64" fmla="*/ 188 w 324"/>
                <a:gd name="T65" fmla="*/ 76 h 262"/>
                <a:gd name="T66" fmla="*/ 184 w 324"/>
                <a:gd name="T67" fmla="*/ 76 h 262"/>
                <a:gd name="T68" fmla="*/ 180 w 324"/>
                <a:gd name="T69" fmla="*/ 82 h 262"/>
                <a:gd name="T70" fmla="*/ 178 w 324"/>
                <a:gd name="T71" fmla="*/ 212 h 262"/>
                <a:gd name="T72" fmla="*/ 180 w 324"/>
                <a:gd name="T73" fmla="*/ 216 h 262"/>
                <a:gd name="T74" fmla="*/ 184 w 324"/>
                <a:gd name="T75" fmla="*/ 220 h 262"/>
                <a:gd name="T76" fmla="*/ 188 w 324"/>
                <a:gd name="T77" fmla="*/ 222 h 262"/>
                <a:gd name="T78" fmla="*/ 278 w 324"/>
                <a:gd name="T79" fmla="*/ 0 h 262"/>
                <a:gd name="T80" fmla="*/ 274 w 324"/>
                <a:gd name="T81" fmla="*/ 0 h 262"/>
                <a:gd name="T82" fmla="*/ 268 w 324"/>
                <a:gd name="T83" fmla="*/ 6 h 262"/>
                <a:gd name="T84" fmla="*/ 268 w 324"/>
                <a:gd name="T85" fmla="*/ 212 h 262"/>
                <a:gd name="T86" fmla="*/ 268 w 324"/>
                <a:gd name="T87" fmla="*/ 216 h 262"/>
                <a:gd name="T88" fmla="*/ 274 w 324"/>
                <a:gd name="T89" fmla="*/ 220 h 262"/>
                <a:gd name="T90" fmla="*/ 314 w 324"/>
                <a:gd name="T91" fmla="*/ 222 h 262"/>
                <a:gd name="T92" fmla="*/ 318 w 324"/>
                <a:gd name="T93" fmla="*/ 220 h 262"/>
                <a:gd name="T94" fmla="*/ 324 w 324"/>
                <a:gd name="T95" fmla="*/ 216 h 262"/>
                <a:gd name="T96" fmla="*/ 324 w 324"/>
                <a:gd name="T97" fmla="*/ 10 h 262"/>
                <a:gd name="T98" fmla="*/ 324 w 324"/>
                <a:gd name="T99" fmla="*/ 6 h 262"/>
                <a:gd name="T100" fmla="*/ 318 w 324"/>
                <a:gd name="T101" fmla="*/ 0 h 262"/>
                <a:gd name="T102" fmla="*/ 314 w 324"/>
                <a:gd name="T103" fmla="*/ 0 h 262"/>
                <a:gd name="T104" fmla="*/ 0 w 324"/>
                <a:gd name="T105" fmla="*/ 242 h 262"/>
                <a:gd name="T106" fmla="*/ 324 w 324"/>
                <a:gd name="T10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262">
                  <a:moveTo>
                    <a:pt x="0" y="212"/>
                  </a:moveTo>
                  <a:lnTo>
                    <a:pt x="0" y="136"/>
                  </a:lnTo>
                  <a:lnTo>
                    <a:pt x="0" y="136"/>
                  </a:lnTo>
                  <a:lnTo>
                    <a:pt x="0" y="132"/>
                  </a:lnTo>
                  <a:lnTo>
                    <a:pt x="2" y="128"/>
                  </a:lnTo>
                  <a:lnTo>
                    <a:pt x="6" y="126"/>
                  </a:lnTo>
                  <a:lnTo>
                    <a:pt x="10" y="126"/>
                  </a:lnTo>
                  <a:lnTo>
                    <a:pt x="46" y="126"/>
                  </a:lnTo>
                  <a:lnTo>
                    <a:pt x="46" y="126"/>
                  </a:lnTo>
                  <a:lnTo>
                    <a:pt x="50" y="126"/>
                  </a:lnTo>
                  <a:lnTo>
                    <a:pt x="54" y="128"/>
                  </a:lnTo>
                  <a:lnTo>
                    <a:pt x="56" y="132"/>
                  </a:lnTo>
                  <a:lnTo>
                    <a:pt x="56" y="136"/>
                  </a:lnTo>
                  <a:lnTo>
                    <a:pt x="56" y="212"/>
                  </a:lnTo>
                  <a:lnTo>
                    <a:pt x="56" y="212"/>
                  </a:lnTo>
                  <a:lnTo>
                    <a:pt x="56" y="216"/>
                  </a:lnTo>
                  <a:lnTo>
                    <a:pt x="54" y="218"/>
                  </a:lnTo>
                  <a:lnTo>
                    <a:pt x="50" y="220"/>
                  </a:lnTo>
                  <a:lnTo>
                    <a:pt x="46" y="222"/>
                  </a:lnTo>
                  <a:lnTo>
                    <a:pt x="10" y="222"/>
                  </a:lnTo>
                  <a:lnTo>
                    <a:pt x="10" y="222"/>
                  </a:lnTo>
                  <a:lnTo>
                    <a:pt x="6" y="220"/>
                  </a:lnTo>
                  <a:lnTo>
                    <a:pt x="2" y="218"/>
                  </a:lnTo>
                  <a:lnTo>
                    <a:pt x="0" y="216"/>
                  </a:lnTo>
                  <a:lnTo>
                    <a:pt x="0" y="212"/>
                  </a:lnTo>
                  <a:lnTo>
                    <a:pt x="0" y="212"/>
                  </a:lnTo>
                  <a:close/>
                  <a:moveTo>
                    <a:pt x="100" y="222"/>
                  </a:moveTo>
                  <a:lnTo>
                    <a:pt x="136" y="222"/>
                  </a:lnTo>
                  <a:lnTo>
                    <a:pt x="136" y="222"/>
                  </a:lnTo>
                  <a:lnTo>
                    <a:pt x="140" y="220"/>
                  </a:lnTo>
                  <a:lnTo>
                    <a:pt x="142" y="218"/>
                  </a:lnTo>
                  <a:lnTo>
                    <a:pt x="144" y="216"/>
                  </a:lnTo>
                  <a:lnTo>
                    <a:pt x="146" y="212"/>
                  </a:lnTo>
                  <a:lnTo>
                    <a:pt x="146" y="58"/>
                  </a:lnTo>
                  <a:lnTo>
                    <a:pt x="146" y="58"/>
                  </a:lnTo>
                  <a:lnTo>
                    <a:pt x="144" y="54"/>
                  </a:lnTo>
                  <a:lnTo>
                    <a:pt x="142" y="52"/>
                  </a:lnTo>
                  <a:lnTo>
                    <a:pt x="140" y="50"/>
                  </a:lnTo>
                  <a:lnTo>
                    <a:pt x="136" y="48"/>
                  </a:lnTo>
                  <a:lnTo>
                    <a:pt x="100" y="48"/>
                  </a:lnTo>
                  <a:lnTo>
                    <a:pt x="100" y="48"/>
                  </a:lnTo>
                  <a:lnTo>
                    <a:pt x="96" y="50"/>
                  </a:lnTo>
                  <a:lnTo>
                    <a:pt x="92" y="52"/>
                  </a:lnTo>
                  <a:lnTo>
                    <a:pt x="90" y="54"/>
                  </a:lnTo>
                  <a:lnTo>
                    <a:pt x="90" y="58"/>
                  </a:lnTo>
                  <a:lnTo>
                    <a:pt x="90" y="212"/>
                  </a:lnTo>
                  <a:lnTo>
                    <a:pt x="90" y="212"/>
                  </a:lnTo>
                  <a:lnTo>
                    <a:pt x="90" y="216"/>
                  </a:lnTo>
                  <a:lnTo>
                    <a:pt x="92" y="218"/>
                  </a:lnTo>
                  <a:lnTo>
                    <a:pt x="96" y="220"/>
                  </a:lnTo>
                  <a:lnTo>
                    <a:pt x="100" y="222"/>
                  </a:lnTo>
                  <a:lnTo>
                    <a:pt x="100" y="222"/>
                  </a:lnTo>
                  <a:close/>
                  <a:moveTo>
                    <a:pt x="188" y="222"/>
                  </a:moveTo>
                  <a:lnTo>
                    <a:pt x="224" y="222"/>
                  </a:lnTo>
                  <a:lnTo>
                    <a:pt x="224" y="222"/>
                  </a:lnTo>
                  <a:lnTo>
                    <a:pt x="228" y="220"/>
                  </a:lnTo>
                  <a:lnTo>
                    <a:pt x="232" y="218"/>
                  </a:lnTo>
                  <a:lnTo>
                    <a:pt x="234" y="216"/>
                  </a:lnTo>
                  <a:lnTo>
                    <a:pt x="234" y="212"/>
                  </a:lnTo>
                  <a:lnTo>
                    <a:pt x="234" y="86"/>
                  </a:lnTo>
                  <a:lnTo>
                    <a:pt x="234" y="86"/>
                  </a:lnTo>
                  <a:lnTo>
                    <a:pt x="234" y="82"/>
                  </a:lnTo>
                  <a:lnTo>
                    <a:pt x="232" y="78"/>
                  </a:lnTo>
                  <a:lnTo>
                    <a:pt x="228" y="76"/>
                  </a:lnTo>
                  <a:lnTo>
                    <a:pt x="224" y="76"/>
                  </a:lnTo>
                  <a:lnTo>
                    <a:pt x="188" y="76"/>
                  </a:lnTo>
                  <a:lnTo>
                    <a:pt x="188" y="76"/>
                  </a:lnTo>
                  <a:lnTo>
                    <a:pt x="184" y="76"/>
                  </a:lnTo>
                  <a:lnTo>
                    <a:pt x="182" y="78"/>
                  </a:lnTo>
                  <a:lnTo>
                    <a:pt x="180" y="82"/>
                  </a:lnTo>
                  <a:lnTo>
                    <a:pt x="178" y="86"/>
                  </a:lnTo>
                  <a:lnTo>
                    <a:pt x="178" y="212"/>
                  </a:lnTo>
                  <a:lnTo>
                    <a:pt x="178" y="212"/>
                  </a:lnTo>
                  <a:lnTo>
                    <a:pt x="180" y="216"/>
                  </a:lnTo>
                  <a:lnTo>
                    <a:pt x="182" y="218"/>
                  </a:lnTo>
                  <a:lnTo>
                    <a:pt x="184" y="220"/>
                  </a:lnTo>
                  <a:lnTo>
                    <a:pt x="188" y="222"/>
                  </a:lnTo>
                  <a:lnTo>
                    <a:pt x="188" y="222"/>
                  </a:lnTo>
                  <a:close/>
                  <a:moveTo>
                    <a:pt x="314" y="0"/>
                  </a:moveTo>
                  <a:lnTo>
                    <a:pt x="278" y="0"/>
                  </a:lnTo>
                  <a:lnTo>
                    <a:pt x="278" y="0"/>
                  </a:lnTo>
                  <a:lnTo>
                    <a:pt x="274" y="0"/>
                  </a:lnTo>
                  <a:lnTo>
                    <a:pt x="270" y="2"/>
                  </a:lnTo>
                  <a:lnTo>
                    <a:pt x="268" y="6"/>
                  </a:lnTo>
                  <a:lnTo>
                    <a:pt x="268" y="10"/>
                  </a:lnTo>
                  <a:lnTo>
                    <a:pt x="268" y="212"/>
                  </a:lnTo>
                  <a:lnTo>
                    <a:pt x="268" y="212"/>
                  </a:lnTo>
                  <a:lnTo>
                    <a:pt x="268" y="216"/>
                  </a:lnTo>
                  <a:lnTo>
                    <a:pt x="270" y="218"/>
                  </a:lnTo>
                  <a:lnTo>
                    <a:pt x="274" y="220"/>
                  </a:lnTo>
                  <a:lnTo>
                    <a:pt x="278" y="222"/>
                  </a:lnTo>
                  <a:lnTo>
                    <a:pt x="314" y="222"/>
                  </a:lnTo>
                  <a:lnTo>
                    <a:pt x="314" y="222"/>
                  </a:lnTo>
                  <a:lnTo>
                    <a:pt x="318" y="220"/>
                  </a:lnTo>
                  <a:lnTo>
                    <a:pt x="322" y="218"/>
                  </a:lnTo>
                  <a:lnTo>
                    <a:pt x="324" y="216"/>
                  </a:lnTo>
                  <a:lnTo>
                    <a:pt x="324" y="212"/>
                  </a:lnTo>
                  <a:lnTo>
                    <a:pt x="324" y="10"/>
                  </a:lnTo>
                  <a:lnTo>
                    <a:pt x="324" y="10"/>
                  </a:lnTo>
                  <a:lnTo>
                    <a:pt x="324" y="6"/>
                  </a:lnTo>
                  <a:lnTo>
                    <a:pt x="322" y="2"/>
                  </a:lnTo>
                  <a:lnTo>
                    <a:pt x="318" y="0"/>
                  </a:lnTo>
                  <a:lnTo>
                    <a:pt x="314" y="0"/>
                  </a:lnTo>
                  <a:lnTo>
                    <a:pt x="314" y="0"/>
                  </a:lnTo>
                  <a:close/>
                  <a:moveTo>
                    <a:pt x="324" y="242"/>
                  </a:moveTo>
                  <a:lnTo>
                    <a:pt x="0" y="242"/>
                  </a:lnTo>
                  <a:lnTo>
                    <a:pt x="0" y="262"/>
                  </a:lnTo>
                  <a:lnTo>
                    <a:pt x="324" y="262"/>
                  </a:lnTo>
                  <a:lnTo>
                    <a:pt x="324" y="2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47" name="Group 104"/>
          <p:cNvGrpSpPr/>
          <p:nvPr/>
        </p:nvGrpSpPr>
        <p:grpSpPr>
          <a:xfrm>
            <a:off x="1355304" y="5032621"/>
            <a:ext cx="432000" cy="432000"/>
            <a:chOff x="9322641" y="2258092"/>
            <a:chExt cx="612000" cy="612000"/>
          </a:xfrm>
        </p:grpSpPr>
        <p:sp>
          <p:nvSpPr>
            <p:cNvPr id="48" name="Oval 338"/>
            <p:cNvSpPr/>
            <p:nvPr/>
          </p:nvSpPr>
          <p:spPr bwMode="ltGray">
            <a:xfrm>
              <a:off x="9322641"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49" name="Freeform 4959"/>
            <p:cNvSpPr>
              <a:spLocks noEditPoints="1"/>
            </p:cNvSpPr>
            <p:nvPr/>
          </p:nvSpPr>
          <p:spPr bwMode="auto">
            <a:xfrm>
              <a:off x="9411821" y="2426874"/>
              <a:ext cx="433640" cy="337276"/>
            </a:xfrm>
            <a:custGeom>
              <a:avLst/>
              <a:gdLst>
                <a:gd name="T0" fmla="*/ 348 w 360"/>
                <a:gd name="T1" fmla="*/ 0 h 280"/>
                <a:gd name="T2" fmla="*/ 8 w 360"/>
                <a:gd name="T3" fmla="*/ 0 h 280"/>
                <a:gd name="T4" fmla="*/ 0 w 360"/>
                <a:gd name="T5" fmla="*/ 8 h 280"/>
                <a:gd name="T6" fmla="*/ 8 w 360"/>
                <a:gd name="T7" fmla="*/ 242 h 280"/>
                <a:gd name="T8" fmla="*/ 180 w 360"/>
                <a:gd name="T9" fmla="*/ 280 h 280"/>
                <a:gd name="T10" fmla="*/ 358 w 360"/>
                <a:gd name="T11" fmla="*/ 238 h 280"/>
                <a:gd name="T12" fmla="*/ 360 w 360"/>
                <a:gd name="T13" fmla="*/ 4 h 280"/>
                <a:gd name="T14" fmla="*/ 20 w 360"/>
                <a:gd name="T15" fmla="*/ 224 h 280"/>
                <a:gd name="T16" fmla="*/ 200 w 360"/>
                <a:gd name="T17" fmla="*/ 54 h 280"/>
                <a:gd name="T18" fmla="*/ 334 w 360"/>
                <a:gd name="T19" fmla="*/ 26 h 280"/>
                <a:gd name="T20" fmla="*/ 338 w 360"/>
                <a:gd name="T21" fmla="*/ 36 h 280"/>
                <a:gd name="T22" fmla="*/ 204 w 360"/>
                <a:gd name="T23" fmla="*/ 72 h 280"/>
                <a:gd name="T24" fmla="*/ 196 w 360"/>
                <a:gd name="T25" fmla="*/ 72 h 280"/>
                <a:gd name="T26" fmla="*/ 194 w 360"/>
                <a:gd name="T27" fmla="*/ 58 h 280"/>
                <a:gd name="T28" fmla="*/ 200 w 360"/>
                <a:gd name="T29" fmla="*/ 90 h 280"/>
                <a:gd name="T30" fmla="*/ 270 w 360"/>
                <a:gd name="T31" fmla="*/ 76 h 280"/>
                <a:gd name="T32" fmla="*/ 274 w 360"/>
                <a:gd name="T33" fmla="*/ 86 h 280"/>
                <a:gd name="T34" fmla="*/ 204 w 360"/>
                <a:gd name="T35" fmla="*/ 108 h 280"/>
                <a:gd name="T36" fmla="*/ 196 w 360"/>
                <a:gd name="T37" fmla="*/ 106 h 280"/>
                <a:gd name="T38" fmla="*/ 194 w 360"/>
                <a:gd name="T39" fmla="*/ 94 h 280"/>
                <a:gd name="T40" fmla="*/ 340 w 360"/>
                <a:gd name="T41" fmla="*/ 168 h 280"/>
                <a:gd name="T42" fmla="*/ 336 w 360"/>
                <a:gd name="T43" fmla="*/ 174 h 280"/>
                <a:gd name="T44" fmla="*/ 326 w 360"/>
                <a:gd name="T45" fmla="*/ 172 h 280"/>
                <a:gd name="T46" fmla="*/ 284 w 360"/>
                <a:gd name="T47" fmla="*/ 192 h 280"/>
                <a:gd name="T48" fmla="*/ 210 w 360"/>
                <a:gd name="T49" fmla="*/ 242 h 280"/>
                <a:gd name="T50" fmla="*/ 196 w 360"/>
                <a:gd name="T51" fmla="*/ 246 h 280"/>
                <a:gd name="T52" fmla="*/ 192 w 360"/>
                <a:gd name="T53" fmla="*/ 236 h 280"/>
                <a:gd name="T54" fmla="*/ 234 w 360"/>
                <a:gd name="T55" fmla="*/ 156 h 280"/>
                <a:gd name="T56" fmla="*/ 280 w 360"/>
                <a:gd name="T57" fmla="*/ 170 h 280"/>
                <a:gd name="T58" fmla="*/ 290 w 360"/>
                <a:gd name="T59" fmla="*/ 134 h 280"/>
                <a:gd name="T60" fmla="*/ 298 w 360"/>
                <a:gd name="T61" fmla="*/ 124 h 280"/>
                <a:gd name="T62" fmla="*/ 336 w 360"/>
                <a:gd name="T63" fmla="*/ 124 h 280"/>
                <a:gd name="T64" fmla="*/ 340 w 360"/>
                <a:gd name="T65" fmla="*/ 168 h 280"/>
                <a:gd name="T66" fmla="*/ 46 w 360"/>
                <a:gd name="T67" fmla="*/ 68 h 280"/>
                <a:gd name="T68" fmla="*/ 38 w 360"/>
                <a:gd name="T69" fmla="*/ 60 h 280"/>
                <a:gd name="T70" fmla="*/ 42 w 360"/>
                <a:gd name="T71" fmla="*/ 50 h 280"/>
                <a:gd name="T72" fmla="*/ 140 w 360"/>
                <a:gd name="T73" fmla="*/ 68 h 280"/>
                <a:gd name="T74" fmla="*/ 148 w 360"/>
                <a:gd name="T75" fmla="*/ 80 h 280"/>
                <a:gd name="T76" fmla="*/ 138 w 360"/>
                <a:gd name="T77" fmla="*/ 88 h 280"/>
                <a:gd name="T78" fmla="*/ 70 w 360"/>
                <a:gd name="T79" fmla="*/ 126 h 280"/>
                <a:gd name="T80" fmla="*/ 44 w 360"/>
                <a:gd name="T81" fmla="*/ 142 h 280"/>
                <a:gd name="T82" fmla="*/ 38 w 360"/>
                <a:gd name="T83" fmla="*/ 168 h 280"/>
                <a:gd name="T84" fmla="*/ 50 w 360"/>
                <a:gd name="T85" fmla="*/ 202 h 280"/>
                <a:gd name="T86" fmla="*/ 78 w 360"/>
                <a:gd name="T87" fmla="*/ 218 h 280"/>
                <a:gd name="T88" fmla="*/ 98 w 360"/>
                <a:gd name="T89" fmla="*/ 212 h 280"/>
                <a:gd name="T90" fmla="*/ 116 w 360"/>
                <a:gd name="T91" fmla="*/ 186 h 280"/>
                <a:gd name="T92" fmla="*/ 128 w 360"/>
                <a:gd name="T93" fmla="*/ 166 h 280"/>
                <a:gd name="T94" fmla="*/ 116 w 360"/>
                <a:gd name="T95" fmla="*/ 132 h 280"/>
                <a:gd name="T96" fmla="*/ 88 w 360"/>
                <a:gd name="T97"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8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7" name="Foliennummernplatzhalter 6"/>
          <p:cNvSpPr>
            <a:spLocks noGrp="1"/>
          </p:cNvSpPr>
          <p:nvPr>
            <p:ph type="sldNum" sz="quarter" idx="12"/>
          </p:nvPr>
        </p:nvSpPr>
        <p:spPr/>
        <p:txBody>
          <a:bodyPr/>
          <a:lstStyle/>
          <a:p>
            <a:fld id="{2659F4AC-A489-4D32-A4BF-9838DA534B96}" type="slidenum">
              <a:rPr lang="de-DE" smtClean="0"/>
              <a:t>2</a:t>
            </a:fld>
            <a:endParaRPr lang="de-DE" dirty="0"/>
          </a:p>
        </p:txBody>
      </p:sp>
      <p:sp>
        <p:nvSpPr>
          <p:cNvPr id="9" name="Fußzeilenplatzhalter 8"/>
          <p:cNvSpPr>
            <a:spLocks noGrp="1"/>
          </p:cNvSpPr>
          <p:nvPr>
            <p:ph type="ftr" sz="quarter" idx="11"/>
          </p:nvPr>
        </p:nvSpPr>
        <p:spPr/>
        <p:txBody>
          <a:bodyPr/>
          <a:lstStyle/>
          <a:p>
            <a:r>
              <a:rPr lang="de-DE" dirty="0"/>
              <a:t>ICP-MS SAA-026-50</a:t>
            </a:r>
          </a:p>
        </p:txBody>
      </p:sp>
    </p:spTree>
    <p:extLst>
      <p:ext uri="{BB962C8B-B14F-4D97-AF65-F5344CB8AC3E}">
        <p14:creationId xmlns:p14="http://schemas.microsoft.com/office/powerpoint/2010/main" val="2213681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65928" y="610997"/>
            <a:ext cx="4968552" cy="830997"/>
          </a:xfrm>
          <a:prstGeom prst="rect">
            <a:avLst/>
          </a:prstGeom>
          <a:noFill/>
        </p:spPr>
        <p:txBody>
          <a:bodyPr wrap="square" rtlCol="0">
            <a:spAutoFit/>
          </a:bodyPr>
          <a:lstStyle/>
          <a:p>
            <a:r>
              <a:rPr lang="de-DE" sz="2400" b="1" dirty="0" err="1"/>
              <a:t>Inductively</a:t>
            </a:r>
            <a:r>
              <a:rPr lang="de-DE" sz="2400" b="1" dirty="0"/>
              <a:t> </a:t>
            </a:r>
            <a:r>
              <a:rPr lang="de-DE" sz="2400" b="1" dirty="0" err="1"/>
              <a:t>Coupled</a:t>
            </a:r>
            <a:r>
              <a:rPr lang="de-DE" sz="2400" b="1" dirty="0"/>
              <a:t> Plasma – </a:t>
            </a:r>
            <a:r>
              <a:rPr lang="de-DE" sz="2400" b="1" dirty="0" err="1"/>
              <a:t>Mass</a:t>
            </a:r>
            <a:r>
              <a:rPr lang="de-DE" sz="2400" b="1" dirty="0"/>
              <a:t> </a:t>
            </a:r>
            <a:r>
              <a:rPr lang="de-DE" sz="2400" b="1" dirty="0" err="1"/>
              <a:t>Spectrometry</a:t>
            </a:r>
            <a:r>
              <a:rPr lang="de-DE" sz="2400" b="1" dirty="0"/>
              <a:t> (ICP-MS)</a:t>
            </a:r>
          </a:p>
        </p:txBody>
      </p:sp>
      <p:cxnSp>
        <p:nvCxnSpPr>
          <p:cNvPr id="19" name="Gerade Verbindung 18"/>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32" name="Gruppieren 1031"/>
          <p:cNvGrpSpPr/>
          <p:nvPr/>
        </p:nvGrpSpPr>
        <p:grpSpPr>
          <a:xfrm>
            <a:off x="68720" y="3813368"/>
            <a:ext cx="8371660" cy="1944626"/>
            <a:chOff x="90348" y="3640087"/>
            <a:chExt cx="8371660" cy="1944626"/>
          </a:xfrm>
        </p:grpSpPr>
        <p:sp>
          <p:nvSpPr>
            <p:cNvPr id="150" name="Abgerundetes Rechteck 149"/>
            <p:cNvSpPr/>
            <p:nvPr/>
          </p:nvSpPr>
          <p:spPr>
            <a:xfrm>
              <a:off x="7090704" y="4119462"/>
              <a:ext cx="1371304" cy="1203602"/>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8" name="Abgerundetes Rechteck 107"/>
            <p:cNvSpPr/>
            <p:nvPr/>
          </p:nvSpPr>
          <p:spPr>
            <a:xfrm>
              <a:off x="4275089" y="3803317"/>
              <a:ext cx="2442113" cy="1775690"/>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3" name="Ellipse 102"/>
            <p:cNvSpPr/>
            <p:nvPr/>
          </p:nvSpPr>
          <p:spPr>
            <a:xfrm>
              <a:off x="3400402" y="4659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7" name="Abgerundetes Rechteck 6"/>
            <p:cNvSpPr/>
            <p:nvPr/>
          </p:nvSpPr>
          <p:spPr>
            <a:xfrm>
              <a:off x="1817848" y="3809023"/>
              <a:ext cx="2255436" cy="1775690"/>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11" name="Gruppieren 10"/>
            <p:cNvGrpSpPr/>
            <p:nvPr/>
          </p:nvGrpSpPr>
          <p:grpSpPr>
            <a:xfrm>
              <a:off x="2156898" y="4322832"/>
              <a:ext cx="1098081" cy="686854"/>
              <a:chOff x="2343172" y="3848223"/>
              <a:chExt cx="1098081" cy="686854"/>
            </a:xfrm>
          </p:grpSpPr>
          <p:sp>
            <p:nvSpPr>
              <p:cNvPr id="9" name="Gewitterblitz 8"/>
              <p:cNvSpPr/>
              <p:nvPr/>
            </p:nvSpPr>
            <p:spPr>
              <a:xfrm rot="18909816">
                <a:off x="2360114" y="3912139"/>
                <a:ext cx="1081139" cy="589618"/>
              </a:xfrm>
              <a:prstGeom prst="lightningBol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 name="Halbbogen 9"/>
              <p:cNvSpPr/>
              <p:nvPr/>
            </p:nvSpPr>
            <p:spPr>
              <a:xfrm rot="16818768">
                <a:off x="2222335" y="3969060"/>
                <a:ext cx="673722" cy="432048"/>
              </a:xfrm>
              <a:prstGeom prst="blockArc">
                <a:avLst>
                  <a:gd name="adj1" fmla="val 9530255"/>
                  <a:gd name="adj2" fmla="val 1779653"/>
                  <a:gd name="adj3" fmla="val 18597"/>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59" name="Halbbogen 58"/>
              <p:cNvSpPr/>
              <p:nvPr/>
            </p:nvSpPr>
            <p:spPr>
              <a:xfrm rot="16818768">
                <a:off x="2368598" y="3969060"/>
                <a:ext cx="673722" cy="432048"/>
              </a:xfrm>
              <a:prstGeom prst="blockArc">
                <a:avLst>
                  <a:gd name="adj1" fmla="val 9596005"/>
                  <a:gd name="adj2" fmla="val 1779653"/>
                  <a:gd name="adj3" fmla="val 18597"/>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0" name="Halbbogen 59"/>
              <p:cNvSpPr/>
              <p:nvPr/>
            </p:nvSpPr>
            <p:spPr>
              <a:xfrm rot="16818768">
                <a:off x="2522139" y="3982192"/>
                <a:ext cx="673722" cy="432048"/>
              </a:xfrm>
              <a:prstGeom prst="blockArc">
                <a:avLst>
                  <a:gd name="adj1" fmla="val 8499324"/>
                  <a:gd name="adj2" fmla="val 1779653"/>
                  <a:gd name="adj3" fmla="val 18597"/>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2" name="Gruppieren 11"/>
            <p:cNvGrpSpPr/>
            <p:nvPr/>
          </p:nvGrpSpPr>
          <p:grpSpPr>
            <a:xfrm>
              <a:off x="1137404" y="3640087"/>
              <a:ext cx="301855" cy="649513"/>
              <a:chOff x="1060059" y="4219647"/>
              <a:chExt cx="301855" cy="649513"/>
            </a:xfrm>
          </p:grpSpPr>
          <p:sp>
            <p:nvSpPr>
              <p:cNvPr id="61" name="Flussdiagramm: Magnetplattenspeicher 60"/>
              <p:cNvSpPr/>
              <p:nvPr/>
            </p:nvSpPr>
            <p:spPr>
              <a:xfrm>
                <a:off x="1060059" y="4437112"/>
                <a:ext cx="301855" cy="432048"/>
              </a:xfrm>
              <a:prstGeom prst="flowChartMagneticDisk">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Flussdiagramm: Magnetplattenspeicher 61"/>
              <p:cNvSpPr/>
              <p:nvPr/>
            </p:nvSpPr>
            <p:spPr>
              <a:xfrm>
                <a:off x="1060059" y="4219647"/>
                <a:ext cx="301855" cy="361361"/>
              </a:xfrm>
              <a:prstGeom prst="flowChartMagneticDisk">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4" name="Textfeld 63"/>
            <p:cNvSpPr txBox="1"/>
            <p:nvPr/>
          </p:nvSpPr>
          <p:spPr>
            <a:xfrm>
              <a:off x="90348" y="4472770"/>
              <a:ext cx="913528" cy="400110"/>
            </a:xfrm>
            <a:prstGeom prst="rect">
              <a:avLst/>
            </a:prstGeom>
            <a:noFill/>
          </p:spPr>
          <p:txBody>
            <a:bodyPr wrap="square" rtlCol="0">
              <a:spAutoFit/>
            </a:bodyPr>
            <a:lstStyle/>
            <a:p>
              <a:r>
                <a:rPr lang="de-DE" sz="2000" dirty="0"/>
                <a:t>Argon</a:t>
              </a:r>
            </a:p>
          </p:txBody>
        </p:sp>
        <p:grpSp>
          <p:nvGrpSpPr>
            <p:cNvPr id="32" name="Gruppieren 31"/>
            <p:cNvGrpSpPr/>
            <p:nvPr/>
          </p:nvGrpSpPr>
          <p:grpSpPr>
            <a:xfrm>
              <a:off x="905852" y="3767157"/>
              <a:ext cx="1245032" cy="914400"/>
              <a:chOff x="1143974" y="3292548"/>
              <a:chExt cx="1245032" cy="914400"/>
            </a:xfrm>
          </p:grpSpPr>
          <p:cxnSp>
            <p:nvCxnSpPr>
              <p:cNvPr id="27" name="Gerade Verbindung mit Pfeil 26"/>
              <p:cNvCxnSpPr/>
              <p:nvPr/>
            </p:nvCxnSpPr>
            <p:spPr>
              <a:xfrm>
                <a:off x="1143974" y="4206948"/>
                <a:ext cx="1165513"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Bogen 30"/>
              <p:cNvSpPr/>
              <p:nvPr/>
            </p:nvSpPr>
            <p:spPr>
              <a:xfrm rot="10800000">
                <a:off x="1474606" y="3292548"/>
                <a:ext cx="914400" cy="914400"/>
              </a:xfrm>
              <a:prstGeom prst="arc">
                <a:avLst>
                  <a:gd name="adj1" fmla="val 16200000"/>
                  <a:gd name="adj2" fmla="val 2047552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cxnSp>
          <p:nvCxnSpPr>
            <p:cNvPr id="72" name="Gerade Verbindung mit Pfeil 71"/>
            <p:cNvCxnSpPr/>
            <p:nvPr/>
          </p:nvCxnSpPr>
          <p:spPr>
            <a:xfrm>
              <a:off x="4004214" y="4637162"/>
              <a:ext cx="432314"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3355391" y="4347456"/>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76" name="Ellipse 75"/>
            <p:cNvSpPr/>
            <p:nvPr/>
          </p:nvSpPr>
          <p:spPr>
            <a:xfrm>
              <a:off x="3005016" y="4606268"/>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77" name="Ellipse 76"/>
            <p:cNvSpPr/>
            <p:nvPr/>
          </p:nvSpPr>
          <p:spPr>
            <a:xfrm>
              <a:off x="3518619" y="4484762"/>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79" name="Ellipse 78"/>
            <p:cNvSpPr/>
            <p:nvPr/>
          </p:nvSpPr>
          <p:spPr>
            <a:xfrm>
              <a:off x="3218375" y="4614117"/>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80" name="Ellipse 79"/>
            <p:cNvSpPr/>
            <p:nvPr/>
          </p:nvSpPr>
          <p:spPr>
            <a:xfrm>
              <a:off x="3168590" y="4405152"/>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81" name="Ellipse 80"/>
            <p:cNvSpPr/>
            <p:nvPr/>
          </p:nvSpPr>
          <p:spPr>
            <a:xfrm>
              <a:off x="3631049" y="4601009"/>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82" name="Ellipse 81"/>
            <p:cNvSpPr/>
            <p:nvPr/>
          </p:nvSpPr>
          <p:spPr>
            <a:xfrm>
              <a:off x="3384407" y="4551693"/>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83" name="Ellipse 82"/>
            <p:cNvSpPr/>
            <p:nvPr/>
          </p:nvSpPr>
          <p:spPr>
            <a:xfrm>
              <a:off x="3819745" y="4529162"/>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85" name="Ellipse 84"/>
            <p:cNvSpPr/>
            <p:nvPr/>
          </p:nvSpPr>
          <p:spPr>
            <a:xfrm>
              <a:off x="3038889" y="4473805"/>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86" name="Ellipse 85"/>
            <p:cNvSpPr/>
            <p:nvPr/>
          </p:nvSpPr>
          <p:spPr>
            <a:xfrm>
              <a:off x="3534475" y="4324016"/>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87" name="Ellipse 86"/>
            <p:cNvSpPr/>
            <p:nvPr/>
          </p:nvSpPr>
          <p:spPr>
            <a:xfrm>
              <a:off x="3779019" y="4691162"/>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88" name="Ellipse 87"/>
            <p:cNvSpPr/>
            <p:nvPr/>
          </p:nvSpPr>
          <p:spPr>
            <a:xfrm>
              <a:off x="3671019" y="4637162"/>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89" name="Ellipse 88"/>
            <p:cNvSpPr/>
            <p:nvPr/>
          </p:nvSpPr>
          <p:spPr>
            <a:xfrm>
              <a:off x="3251606" y="4558911"/>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93" name="Ellipse 92"/>
            <p:cNvSpPr/>
            <p:nvPr/>
          </p:nvSpPr>
          <p:spPr>
            <a:xfrm>
              <a:off x="3125603" y="456186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95" name="Ellipse 94"/>
            <p:cNvSpPr/>
            <p:nvPr/>
          </p:nvSpPr>
          <p:spPr>
            <a:xfrm>
              <a:off x="3380310" y="4448691"/>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96" name="Ellipse 95"/>
            <p:cNvSpPr/>
            <p:nvPr/>
          </p:nvSpPr>
          <p:spPr>
            <a:xfrm>
              <a:off x="3545541" y="4720048"/>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97" name="Ellipse 96"/>
            <p:cNvSpPr/>
            <p:nvPr/>
          </p:nvSpPr>
          <p:spPr>
            <a:xfrm>
              <a:off x="3698153" y="4382134"/>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98" name="Ellipse 97"/>
            <p:cNvSpPr/>
            <p:nvPr/>
          </p:nvSpPr>
          <p:spPr>
            <a:xfrm>
              <a:off x="3373829" y="4654706"/>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99" name="Ellipse 98"/>
            <p:cNvSpPr/>
            <p:nvPr/>
          </p:nvSpPr>
          <p:spPr>
            <a:xfrm>
              <a:off x="3265829" y="4416109"/>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00" name="Ellipse 99"/>
            <p:cNvSpPr/>
            <p:nvPr/>
          </p:nvSpPr>
          <p:spPr>
            <a:xfrm>
              <a:off x="3492407" y="4592762"/>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01" name="Ellipse 100"/>
            <p:cNvSpPr/>
            <p:nvPr/>
          </p:nvSpPr>
          <p:spPr>
            <a:xfrm>
              <a:off x="3573004" y="4382134"/>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02" name="Ellipse 101"/>
            <p:cNvSpPr/>
            <p:nvPr/>
          </p:nvSpPr>
          <p:spPr>
            <a:xfrm>
              <a:off x="3700744" y="4515248"/>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04" name="Ellipse 103"/>
            <p:cNvSpPr/>
            <p:nvPr/>
          </p:nvSpPr>
          <p:spPr>
            <a:xfrm>
              <a:off x="3700744" y="469742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05" name="Ellipse 104"/>
            <p:cNvSpPr/>
            <p:nvPr/>
          </p:nvSpPr>
          <p:spPr>
            <a:xfrm>
              <a:off x="2868000" y="4557859"/>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06" name="Ellipse 105"/>
            <p:cNvSpPr/>
            <p:nvPr/>
          </p:nvSpPr>
          <p:spPr>
            <a:xfrm>
              <a:off x="3742005" y="4255363"/>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07" name="Ellipse 106"/>
            <p:cNvSpPr/>
            <p:nvPr/>
          </p:nvSpPr>
          <p:spPr>
            <a:xfrm>
              <a:off x="3710511" y="4809121"/>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09" name="Abgerundetes Rechteck 108"/>
            <p:cNvSpPr/>
            <p:nvPr/>
          </p:nvSpPr>
          <p:spPr>
            <a:xfrm>
              <a:off x="4556963" y="4421799"/>
              <a:ext cx="948308" cy="117859"/>
            </a:xfrm>
            <a:prstGeom prst="round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0" name="Abgerundetes Rechteck 109"/>
            <p:cNvSpPr/>
            <p:nvPr/>
          </p:nvSpPr>
          <p:spPr>
            <a:xfrm>
              <a:off x="4556963" y="4735303"/>
              <a:ext cx="948308" cy="117859"/>
            </a:xfrm>
            <a:prstGeom prst="round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14" name="Ellipse 113"/>
            <p:cNvSpPr/>
            <p:nvPr/>
          </p:nvSpPr>
          <p:spPr>
            <a:xfrm>
              <a:off x="5690793" y="4493009"/>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15" name="Ellipse 114"/>
            <p:cNvSpPr/>
            <p:nvPr/>
          </p:nvSpPr>
          <p:spPr>
            <a:xfrm>
              <a:off x="5964331" y="4220978"/>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16" name="Ellipse 115"/>
            <p:cNvSpPr/>
            <p:nvPr/>
          </p:nvSpPr>
          <p:spPr>
            <a:xfrm>
              <a:off x="5260993" y="4579040"/>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17" name="Ellipse 116"/>
            <p:cNvSpPr/>
            <p:nvPr/>
          </p:nvSpPr>
          <p:spPr>
            <a:xfrm>
              <a:off x="5676285" y="4675593"/>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18" name="Ellipse 117"/>
            <p:cNvSpPr/>
            <p:nvPr/>
          </p:nvSpPr>
          <p:spPr>
            <a:xfrm>
              <a:off x="6069131" y="4974265"/>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20" name="Ellipse 119"/>
            <p:cNvSpPr/>
            <p:nvPr/>
          </p:nvSpPr>
          <p:spPr>
            <a:xfrm>
              <a:off x="5061019" y="4593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1" name="Ellipse 120"/>
            <p:cNvSpPr/>
            <p:nvPr/>
          </p:nvSpPr>
          <p:spPr>
            <a:xfrm>
              <a:off x="5614800" y="4593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2" name="Ellipse 121"/>
            <p:cNvSpPr/>
            <p:nvPr/>
          </p:nvSpPr>
          <p:spPr>
            <a:xfrm>
              <a:off x="5929754" y="4593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3" name="Ellipse 122"/>
            <p:cNvSpPr/>
            <p:nvPr/>
          </p:nvSpPr>
          <p:spPr>
            <a:xfrm>
              <a:off x="6107666" y="4593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4" name="Ellipse 123"/>
            <p:cNvSpPr/>
            <p:nvPr/>
          </p:nvSpPr>
          <p:spPr>
            <a:xfrm>
              <a:off x="4953019" y="4593693"/>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5" name="Ellipse 124"/>
            <p:cNvSpPr/>
            <p:nvPr/>
          </p:nvSpPr>
          <p:spPr>
            <a:xfrm>
              <a:off x="5854116" y="4340691"/>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6" name="Ellipse 125"/>
            <p:cNvSpPr/>
            <p:nvPr/>
          </p:nvSpPr>
          <p:spPr>
            <a:xfrm>
              <a:off x="6028997" y="4091353"/>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27" name="Ellipse 126"/>
            <p:cNvSpPr/>
            <p:nvPr/>
          </p:nvSpPr>
          <p:spPr>
            <a:xfrm>
              <a:off x="5881315" y="4800074"/>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28" name="Ellipse 127"/>
            <p:cNvSpPr/>
            <p:nvPr/>
          </p:nvSpPr>
          <p:spPr>
            <a:xfrm>
              <a:off x="6191639" y="5173313"/>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29" name="Ellipse 128"/>
            <p:cNvSpPr/>
            <p:nvPr/>
          </p:nvSpPr>
          <p:spPr>
            <a:xfrm>
              <a:off x="4700979" y="4579040"/>
              <a:ext cx="137016" cy="13730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600" b="1" dirty="0"/>
                <a:t>-</a:t>
              </a:r>
            </a:p>
          </p:txBody>
        </p:sp>
        <p:sp>
          <p:nvSpPr>
            <p:cNvPr id="130" name="Ellipse 129"/>
            <p:cNvSpPr/>
            <p:nvPr/>
          </p:nvSpPr>
          <p:spPr>
            <a:xfrm>
              <a:off x="4813195" y="4581136"/>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132" name="Ellipse 131"/>
            <p:cNvSpPr/>
            <p:nvPr/>
          </p:nvSpPr>
          <p:spPr>
            <a:xfrm>
              <a:off x="5809503" y="4490134"/>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133" name="Ellipse 132"/>
            <p:cNvSpPr/>
            <p:nvPr/>
          </p:nvSpPr>
          <p:spPr>
            <a:xfrm>
              <a:off x="5126306" y="4581136"/>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134" name="Ellipse 133"/>
            <p:cNvSpPr/>
            <p:nvPr/>
          </p:nvSpPr>
          <p:spPr>
            <a:xfrm>
              <a:off x="6037754" y="4378016"/>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135" name="Ellipse 134"/>
            <p:cNvSpPr/>
            <p:nvPr/>
          </p:nvSpPr>
          <p:spPr>
            <a:xfrm>
              <a:off x="6258743" y="4214342"/>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136" name="Ellipse 135"/>
            <p:cNvSpPr/>
            <p:nvPr/>
          </p:nvSpPr>
          <p:spPr>
            <a:xfrm>
              <a:off x="4556963" y="4581136"/>
              <a:ext cx="139824" cy="1331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b="1" dirty="0"/>
                <a:t>+</a:t>
              </a:r>
            </a:p>
          </p:txBody>
        </p:sp>
        <p:sp>
          <p:nvSpPr>
            <p:cNvPr id="137" name="Ellipse 136"/>
            <p:cNvSpPr/>
            <p:nvPr/>
          </p:nvSpPr>
          <p:spPr>
            <a:xfrm>
              <a:off x="6263809" y="4593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66" name="Flussdiagramm: Zusammenstellen 65"/>
            <p:cNvSpPr/>
            <p:nvPr/>
          </p:nvSpPr>
          <p:spPr>
            <a:xfrm>
              <a:off x="6501179" y="4489889"/>
              <a:ext cx="95381" cy="315608"/>
            </a:xfrm>
            <a:prstGeom prst="flowChartCol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solidFill>
                  <a:schemeClr val="tx1"/>
                </a:solidFill>
              </a:endParaRPr>
            </a:p>
          </p:txBody>
        </p:sp>
        <p:sp>
          <p:nvSpPr>
            <p:cNvPr id="138" name="Ellipse 137"/>
            <p:cNvSpPr/>
            <p:nvPr/>
          </p:nvSpPr>
          <p:spPr>
            <a:xfrm>
              <a:off x="6402391" y="4593693"/>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39" name="Ellipse 138"/>
            <p:cNvSpPr/>
            <p:nvPr/>
          </p:nvSpPr>
          <p:spPr>
            <a:xfrm>
              <a:off x="4642787" y="4594682"/>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40" name="Ellipse 139"/>
            <p:cNvSpPr/>
            <p:nvPr/>
          </p:nvSpPr>
          <p:spPr>
            <a:xfrm>
              <a:off x="5388145" y="4600706"/>
              <a:ext cx="108000" cy="10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sp>
          <p:nvSpPr>
            <p:cNvPr id="112" name="Ellipse 111"/>
            <p:cNvSpPr/>
            <p:nvPr/>
          </p:nvSpPr>
          <p:spPr>
            <a:xfrm>
              <a:off x="5451271" y="4593693"/>
              <a:ext cx="108000" cy="108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400" b="1" dirty="0"/>
                <a:t>+</a:t>
              </a:r>
            </a:p>
          </p:txBody>
        </p:sp>
        <p:cxnSp>
          <p:nvCxnSpPr>
            <p:cNvPr id="1024" name="Gerade Verbindung mit Pfeil 1023"/>
            <p:cNvCxnSpPr/>
            <p:nvPr/>
          </p:nvCxnSpPr>
          <p:spPr>
            <a:xfrm flipV="1">
              <a:off x="7308304" y="4289600"/>
              <a:ext cx="0" cy="8358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Gerade Verbindung mit Pfeil 142"/>
            <p:cNvCxnSpPr/>
            <p:nvPr/>
          </p:nvCxnSpPr>
          <p:spPr>
            <a:xfrm flipV="1">
              <a:off x="7236296" y="5057637"/>
              <a:ext cx="1080120"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9" name="Gerade Verbindung 1028"/>
            <p:cNvCxnSpPr/>
            <p:nvPr/>
          </p:nvCxnSpPr>
          <p:spPr>
            <a:xfrm>
              <a:off x="7884368" y="4553461"/>
              <a:ext cx="0" cy="51887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51" name="Gerade Verbindung mit Pfeil 150"/>
            <p:cNvCxnSpPr/>
            <p:nvPr/>
          </p:nvCxnSpPr>
          <p:spPr>
            <a:xfrm>
              <a:off x="6658390" y="4675593"/>
              <a:ext cx="432314"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2" name="Textfeld 151"/>
          <p:cNvSpPr txBox="1"/>
          <p:nvPr/>
        </p:nvSpPr>
        <p:spPr>
          <a:xfrm>
            <a:off x="809016" y="3476835"/>
            <a:ext cx="915373" cy="369332"/>
          </a:xfrm>
          <a:prstGeom prst="rect">
            <a:avLst/>
          </a:prstGeom>
          <a:noFill/>
        </p:spPr>
        <p:txBody>
          <a:bodyPr wrap="square" rtlCol="0">
            <a:spAutoFit/>
          </a:bodyPr>
          <a:lstStyle/>
          <a:p>
            <a:pPr algn="ctr"/>
            <a:r>
              <a:rPr lang="de-DE" dirty="0"/>
              <a:t>Probe</a:t>
            </a:r>
          </a:p>
        </p:txBody>
      </p:sp>
      <p:sp>
        <p:nvSpPr>
          <p:cNvPr id="153" name="Textfeld 152"/>
          <p:cNvSpPr txBox="1"/>
          <p:nvPr/>
        </p:nvSpPr>
        <p:spPr>
          <a:xfrm>
            <a:off x="2067663" y="5757994"/>
            <a:ext cx="1472536" cy="646331"/>
          </a:xfrm>
          <a:prstGeom prst="rect">
            <a:avLst/>
          </a:prstGeom>
          <a:noFill/>
        </p:spPr>
        <p:txBody>
          <a:bodyPr wrap="square" rtlCol="0">
            <a:spAutoFit/>
          </a:bodyPr>
          <a:lstStyle/>
          <a:p>
            <a:pPr algn="ctr"/>
            <a:r>
              <a:rPr lang="de-DE" b="1" dirty="0"/>
              <a:t>ICP</a:t>
            </a:r>
          </a:p>
          <a:p>
            <a:pPr algn="ctr"/>
            <a:r>
              <a:rPr lang="de-DE" dirty="0"/>
              <a:t>Ionisierung</a:t>
            </a:r>
          </a:p>
        </p:txBody>
      </p:sp>
      <p:sp>
        <p:nvSpPr>
          <p:cNvPr id="154" name="Textfeld 153"/>
          <p:cNvSpPr txBox="1"/>
          <p:nvPr/>
        </p:nvSpPr>
        <p:spPr>
          <a:xfrm>
            <a:off x="4669635" y="5757994"/>
            <a:ext cx="1289734" cy="646331"/>
          </a:xfrm>
          <a:prstGeom prst="rect">
            <a:avLst/>
          </a:prstGeom>
          <a:noFill/>
        </p:spPr>
        <p:txBody>
          <a:bodyPr wrap="square" rtlCol="0">
            <a:spAutoFit/>
          </a:bodyPr>
          <a:lstStyle/>
          <a:p>
            <a:pPr algn="ctr"/>
            <a:r>
              <a:rPr lang="de-DE" b="1" dirty="0"/>
              <a:t>MS</a:t>
            </a:r>
          </a:p>
          <a:p>
            <a:pPr algn="ctr"/>
            <a:r>
              <a:rPr lang="de-DE" dirty="0"/>
              <a:t>Trennung</a:t>
            </a:r>
          </a:p>
        </p:txBody>
      </p:sp>
      <p:sp>
        <p:nvSpPr>
          <p:cNvPr id="155" name="Textfeld 154"/>
          <p:cNvSpPr txBox="1"/>
          <p:nvPr/>
        </p:nvSpPr>
        <p:spPr>
          <a:xfrm>
            <a:off x="6947227" y="5757994"/>
            <a:ext cx="1336511" cy="646331"/>
          </a:xfrm>
          <a:prstGeom prst="rect">
            <a:avLst/>
          </a:prstGeom>
          <a:noFill/>
        </p:spPr>
        <p:txBody>
          <a:bodyPr wrap="square" rtlCol="0">
            <a:spAutoFit/>
          </a:bodyPr>
          <a:lstStyle/>
          <a:p>
            <a:pPr algn="ctr"/>
            <a:r>
              <a:rPr lang="de-DE" b="1" dirty="0"/>
              <a:t>PC </a:t>
            </a:r>
            <a:r>
              <a:rPr lang="de-DE" dirty="0"/>
              <a:t>Darstellung</a:t>
            </a:r>
          </a:p>
        </p:txBody>
      </p:sp>
      <p:sp>
        <p:nvSpPr>
          <p:cNvPr id="111" name="Textfeld 110"/>
          <p:cNvSpPr txBox="1"/>
          <p:nvPr/>
        </p:nvSpPr>
        <p:spPr>
          <a:xfrm>
            <a:off x="665928" y="2986507"/>
            <a:ext cx="915373" cy="369332"/>
          </a:xfrm>
          <a:prstGeom prst="rect">
            <a:avLst/>
          </a:prstGeom>
          <a:noFill/>
        </p:spPr>
        <p:txBody>
          <a:bodyPr wrap="square" rtlCol="0">
            <a:spAutoFit/>
          </a:bodyPr>
          <a:lstStyle/>
          <a:p>
            <a:r>
              <a:rPr lang="de-DE" b="1" dirty="0"/>
              <a:t>Prinzip</a:t>
            </a:r>
          </a:p>
        </p:txBody>
      </p:sp>
      <p:sp>
        <p:nvSpPr>
          <p:cNvPr id="145" name="Pfeil nach rechts 144"/>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146" name="Pfeil nach rechts 145"/>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147" name="Pfeil nach rechts 146"/>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148" name="Pfeil nach rechts 147"/>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149" name="Pfeil nach rechts 148"/>
          <p:cNvSpPr/>
          <p:nvPr/>
        </p:nvSpPr>
        <p:spPr>
          <a:xfrm>
            <a:off x="1943445" y="10406"/>
            <a:ext cx="1548435" cy="396000"/>
          </a:xfrm>
          <a:prstGeom prst="rightArrow">
            <a:avLst>
              <a:gd name="adj1" fmla="val 100000"/>
              <a:gd name="adj2" fmla="val 20711"/>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156" name="Pfeil nach rechts 155"/>
          <p:cNvSpPr/>
          <p:nvPr/>
        </p:nvSpPr>
        <p:spPr>
          <a:xfrm>
            <a:off x="8021" y="10406"/>
            <a:ext cx="1975602" cy="396000"/>
          </a:xfrm>
          <a:prstGeom prst="rightArrow">
            <a:avLst>
              <a:gd name="adj1" fmla="val 100000"/>
              <a:gd name="adj2" fmla="val 10127"/>
            </a:avLst>
          </a:prstGeom>
          <a:solidFill>
            <a:srgbClr val="02A5DF"/>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Grundlagenwissen</a:t>
            </a:r>
          </a:p>
        </p:txBody>
      </p:sp>
      <p:grpSp>
        <p:nvGrpSpPr>
          <p:cNvPr id="13" name="Gruppieren 12"/>
          <p:cNvGrpSpPr/>
          <p:nvPr/>
        </p:nvGrpSpPr>
        <p:grpSpPr>
          <a:xfrm>
            <a:off x="7169454" y="1870996"/>
            <a:ext cx="612000" cy="612000"/>
            <a:chOff x="7169454" y="1870996"/>
            <a:chExt cx="612000" cy="612000"/>
          </a:xfrm>
        </p:grpSpPr>
        <p:sp>
          <p:nvSpPr>
            <p:cNvPr id="160" name="Oval 254"/>
            <p:cNvSpPr/>
            <p:nvPr/>
          </p:nvSpPr>
          <p:spPr bwMode="ltGray">
            <a:xfrm>
              <a:off x="7169454" y="1870996"/>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pic>
          <p:nvPicPr>
            <p:cNvPr id="1026" name="Picture 2" descr="Symbol für externen link - Kostenlose schnittstelle-Icons">
              <a:hlinkClick r:id="rId4"/>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282461" y="1984003"/>
              <a:ext cx="385985" cy="385985"/>
            </a:xfrm>
            <a:prstGeom prst="rect">
              <a:avLst/>
            </a:prstGeom>
            <a:noFill/>
            <a:extLst>
              <a:ext uri="{909E8E84-426E-40DD-AFC4-6F175D3DCCD1}">
                <a14:hiddenFill xmlns:a14="http://schemas.microsoft.com/office/drawing/2010/main">
                  <a:solidFill>
                    <a:srgbClr val="FFFFFF"/>
                  </a:solidFill>
                </a14:hiddenFill>
              </a:ext>
            </a:extLst>
          </p:spPr>
        </p:pic>
      </p:grpSp>
      <p:sp>
        <p:nvSpPr>
          <p:cNvPr id="161" name="Abgerundetes Rechteck 160"/>
          <p:cNvSpPr/>
          <p:nvPr/>
        </p:nvSpPr>
        <p:spPr>
          <a:xfrm>
            <a:off x="572215" y="1480355"/>
            <a:ext cx="6229684" cy="1363277"/>
          </a:xfrm>
          <a:prstGeom prst="roundRect">
            <a:avLst>
              <a:gd name="adj" fmla="val 7718"/>
            </a:avLst>
          </a:prstGeom>
          <a:solidFill>
            <a:srgbClr val="80B7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lnSpc>
                <a:spcPct val="150000"/>
              </a:lnSpc>
            </a:pPr>
            <a:r>
              <a:rPr lang="de-DE" dirty="0">
                <a:solidFill>
                  <a:schemeClr val="tx1">
                    <a:lumMod val="75000"/>
                    <a:lumOff val="25000"/>
                  </a:schemeClr>
                </a:solidFill>
              </a:rPr>
              <a:t>Robuste, empfindliche Analysenmethode der anorganischen Elementanalytik. Wird u.a. in der Schwermetallanalytik eingesetzt. </a:t>
            </a:r>
          </a:p>
        </p:txBody>
      </p:sp>
      <p:sp>
        <p:nvSpPr>
          <p:cNvPr id="5" name="Foliennummernplatzhalter 4"/>
          <p:cNvSpPr>
            <a:spLocks noGrp="1"/>
          </p:cNvSpPr>
          <p:nvPr>
            <p:ph type="sldNum" sz="quarter" idx="12"/>
          </p:nvPr>
        </p:nvSpPr>
        <p:spPr/>
        <p:txBody>
          <a:bodyPr/>
          <a:lstStyle/>
          <a:p>
            <a:fld id="{2659F4AC-A489-4D32-A4BF-9838DA534B96}" type="slidenum">
              <a:rPr lang="de-DE" smtClean="0"/>
              <a:t>3</a:t>
            </a:fld>
            <a:endParaRPr lang="de-DE" dirty="0"/>
          </a:p>
        </p:txBody>
      </p:sp>
      <p:sp>
        <p:nvSpPr>
          <p:cNvPr id="8" name="Fußzeilenplatzhalter 7"/>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2726506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201333" y="597367"/>
            <a:ext cx="4968552" cy="461665"/>
          </a:xfrm>
          <a:prstGeom prst="rect">
            <a:avLst/>
          </a:prstGeom>
          <a:noFill/>
        </p:spPr>
        <p:txBody>
          <a:bodyPr wrap="square" rtlCol="0">
            <a:spAutoFit/>
          </a:bodyPr>
          <a:lstStyle/>
          <a:p>
            <a:r>
              <a:rPr lang="de-DE" sz="2400" b="1" dirty="0" err="1"/>
              <a:t>Inductively</a:t>
            </a:r>
            <a:r>
              <a:rPr lang="de-DE" sz="2400" b="1" dirty="0"/>
              <a:t> </a:t>
            </a:r>
            <a:r>
              <a:rPr lang="de-DE" sz="2400" b="1" dirty="0" err="1"/>
              <a:t>Coupled</a:t>
            </a:r>
            <a:r>
              <a:rPr lang="de-DE" sz="2400" b="1" dirty="0"/>
              <a:t> (ICP)</a:t>
            </a:r>
          </a:p>
        </p:txBody>
      </p:sp>
      <p:cxnSp>
        <p:nvCxnSpPr>
          <p:cNvPr id="19" name="Gerade Verbindung 18"/>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l="13434" t="18890" r="17658" b="20002"/>
          <a:stretch/>
        </p:blipFill>
        <p:spPr bwMode="auto">
          <a:xfrm>
            <a:off x="5940152" y="1295669"/>
            <a:ext cx="2557482" cy="30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Plasma at the entry of the sampler"/>
          <p:cNvPicPr>
            <a:picLocks noChangeAspect="1" noChangeArrowheads="1"/>
          </p:cNvPicPr>
          <p:nvPr/>
        </p:nvPicPr>
        <p:blipFill rotWithShape="1">
          <a:blip r:embed="rId6">
            <a:extLst>
              <a:ext uri="{28A0092B-C50C-407E-A947-70E740481C1C}">
                <a14:useLocalDpi xmlns:a14="http://schemas.microsoft.com/office/drawing/2010/main" val="0"/>
              </a:ext>
            </a:extLst>
          </a:blip>
          <a:srcRect t="10502" b="10502"/>
          <a:stretch/>
        </p:blipFill>
        <p:spPr bwMode="auto">
          <a:xfrm>
            <a:off x="1919397" y="4385628"/>
            <a:ext cx="5236147" cy="1923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Abgerundetes Rechteck 23"/>
          <p:cNvSpPr/>
          <p:nvPr/>
        </p:nvSpPr>
        <p:spPr>
          <a:xfrm>
            <a:off x="570767" y="1268759"/>
            <a:ext cx="5225369" cy="3024000"/>
          </a:xfrm>
          <a:prstGeom prst="roundRect">
            <a:avLst>
              <a:gd name="adj" fmla="val 7718"/>
            </a:avLst>
          </a:prstGeom>
          <a:solidFill>
            <a:srgbClr val="80B7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lnSpc>
                <a:spcPct val="150000"/>
              </a:lnSpc>
            </a:pPr>
            <a:r>
              <a:rPr lang="de-DE" dirty="0">
                <a:solidFill>
                  <a:schemeClr val="tx1">
                    <a:lumMod val="75000"/>
                    <a:lumOff val="25000"/>
                  </a:schemeClr>
                </a:solidFill>
              </a:rPr>
              <a:t>Die Ionisierung der Probe erfolgt über das Trägergas (Argon) in der Induktionsspule mittels Hochfrequenz (HF) Generator.</a:t>
            </a:r>
          </a:p>
          <a:p>
            <a:pPr hangingPunct="0">
              <a:lnSpc>
                <a:spcPct val="150000"/>
              </a:lnSpc>
            </a:pPr>
            <a:r>
              <a:rPr lang="de-DE" dirty="0">
                <a:solidFill>
                  <a:schemeClr val="tx1">
                    <a:lumMod val="75000"/>
                    <a:lumOff val="25000"/>
                  </a:schemeClr>
                </a:solidFill>
              </a:rPr>
              <a:t>Durch das HF-Feld, Gasströmung und Geometrie des Brenners bildet sich ein Plasma mit 6000-8000 K aus.</a:t>
            </a:r>
          </a:p>
          <a:p>
            <a:pPr hangingPunct="0">
              <a:lnSpc>
                <a:spcPct val="150000"/>
              </a:lnSpc>
            </a:pPr>
            <a:r>
              <a:rPr lang="de-DE" dirty="0">
                <a:solidFill>
                  <a:schemeClr val="tx1">
                    <a:lumMod val="75000"/>
                    <a:lumOff val="25000"/>
                  </a:schemeClr>
                </a:solidFill>
              </a:rPr>
              <a:t>Die </a:t>
            </a:r>
            <a:r>
              <a:rPr lang="de-DE" dirty="0" err="1">
                <a:solidFill>
                  <a:schemeClr val="tx1">
                    <a:lumMod val="75000"/>
                    <a:lumOff val="25000"/>
                  </a:schemeClr>
                </a:solidFill>
              </a:rPr>
              <a:t>Analyte</a:t>
            </a:r>
            <a:r>
              <a:rPr lang="de-DE" dirty="0">
                <a:solidFill>
                  <a:schemeClr val="tx1">
                    <a:lumMod val="75000"/>
                    <a:lumOff val="25000"/>
                  </a:schemeClr>
                </a:solidFill>
              </a:rPr>
              <a:t> werden durch Blenden (Sampler &amp; </a:t>
            </a:r>
            <a:r>
              <a:rPr lang="de-DE" dirty="0" err="1">
                <a:solidFill>
                  <a:schemeClr val="tx1">
                    <a:lumMod val="75000"/>
                    <a:lumOff val="25000"/>
                  </a:schemeClr>
                </a:solidFill>
              </a:rPr>
              <a:t>Skimmer</a:t>
            </a:r>
            <a:r>
              <a:rPr lang="de-DE" dirty="0">
                <a:solidFill>
                  <a:schemeClr val="tx1">
                    <a:lumMod val="75000"/>
                    <a:lumOff val="25000"/>
                  </a:schemeClr>
                </a:solidFill>
              </a:rPr>
              <a:t>) zum Vakuum der MS überführt.</a:t>
            </a:r>
          </a:p>
        </p:txBody>
      </p:sp>
      <p:grpSp>
        <p:nvGrpSpPr>
          <p:cNvPr id="25" name="Group 122"/>
          <p:cNvGrpSpPr/>
          <p:nvPr/>
        </p:nvGrpSpPr>
        <p:grpSpPr>
          <a:xfrm>
            <a:off x="724251" y="612199"/>
            <a:ext cx="432000" cy="432000"/>
            <a:chOff x="592807" y="5907019"/>
            <a:chExt cx="612000" cy="612000"/>
          </a:xfrm>
        </p:grpSpPr>
        <p:sp>
          <p:nvSpPr>
            <p:cNvPr id="26" name="Oval 327"/>
            <p:cNvSpPr/>
            <p:nvPr/>
          </p:nvSpPr>
          <p:spPr bwMode="ltGray">
            <a:xfrm>
              <a:off x="592807" y="5907019"/>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27" name="Freeform 4926"/>
            <p:cNvSpPr>
              <a:spLocks noEditPoints="1"/>
            </p:cNvSpPr>
            <p:nvPr/>
          </p:nvSpPr>
          <p:spPr bwMode="auto">
            <a:xfrm>
              <a:off x="672351" y="6086312"/>
              <a:ext cx="452913" cy="310775"/>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8" name="Pfeil nach rechts 27"/>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9" name="Pfeil nach rechts 28"/>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30" name="Pfeil nach rechts 29"/>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31" name="Pfeil nach rechts 30"/>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2" name="Pfeil nach rechts 31"/>
          <p:cNvSpPr/>
          <p:nvPr/>
        </p:nvSpPr>
        <p:spPr>
          <a:xfrm>
            <a:off x="1943445" y="10406"/>
            <a:ext cx="1548435" cy="396000"/>
          </a:xfrm>
          <a:prstGeom prst="rightArrow">
            <a:avLst>
              <a:gd name="adj1" fmla="val 100000"/>
              <a:gd name="adj2" fmla="val 20711"/>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33" name="Pfeil nach rechts 32"/>
          <p:cNvSpPr/>
          <p:nvPr/>
        </p:nvSpPr>
        <p:spPr>
          <a:xfrm>
            <a:off x="8021" y="10406"/>
            <a:ext cx="1975602" cy="396000"/>
          </a:xfrm>
          <a:prstGeom prst="rightArrow">
            <a:avLst>
              <a:gd name="adj1" fmla="val 100000"/>
              <a:gd name="adj2" fmla="val 10127"/>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Grundlagenwissen</a:t>
            </a:r>
          </a:p>
        </p:txBody>
      </p:sp>
      <p:sp>
        <p:nvSpPr>
          <p:cNvPr id="5" name="Foliennummernplatzhalter 4"/>
          <p:cNvSpPr>
            <a:spLocks noGrp="1"/>
          </p:cNvSpPr>
          <p:nvPr>
            <p:ph type="sldNum" sz="quarter" idx="12"/>
          </p:nvPr>
        </p:nvSpPr>
        <p:spPr/>
        <p:txBody>
          <a:bodyPr/>
          <a:lstStyle/>
          <a:p>
            <a:fld id="{2659F4AC-A489-4D32-A4BF-9838DA534B96}" type="slidenum">
              <a:rPr lang="de-DE" smtClean="0"/>
              <a:t>4</a:t>
            </a:fld>
            <a:endParaRPr lang="de-DE"/>
          </a:p>
        </p:txBody>
      </p:sp>
      <p:sp>
        <p:nvSpPr>
          <p:cNvPr id="7" name="Fußzeilenplatzhalter 6"/>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3667762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201333" y="597367"/>
            <a:ext cx="4968552" cy="461665"/>
          </a:xfrm>
          <a:prstGeom prst="rect">
            <a:avLst/>
          </a:prstGeom>
          <a:noFill/>
        </p:spPr>
        <p:txBody>
          <a:bodyPr wrap="square" rtlCol="0">
            <a:spAutoFit/>
          </a:bodyPr>
          <a:lstStyle/>
          <a:p>
            <a:r>
              <a:rPr lang="de-DE" sz="2400" b="1" dirty="0" err="1"/>
              <a:t>Massenspektrometrie</a:t>
            </a:r>
            <a:r>
              <a:rPr lang="de-DE" sz="2400" b="1" dirty="0"/>
              <a:t> (MS)</a:t>
            </a:r>
          </a:p>
        </p:txBody>
      </p:sp>
      <p:cxnSp>
        <p:nvCxnSpPr>
          <p:cNvPr id="19" name="Gerade Verbindung 18"/>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59" y="3140968"/>
            <a:ext cx="459552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2698" y="3174182"/>
            <a:ext cx="3776050" cy="263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Pfeil nach rechts 23"/>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5" name="Pfeil nach rechts 24"/>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26" name="Pfeil nach rechts 25"/>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27" name="Pfeil nach rechts 26"/>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28" name="Pfeil nach rechts 27"/>
          <p:cNvSpPr/>
          <p:nvPr/>
        </p:nvSpPr>
        <p:spPr>
          <a:xfrm>
            <a:off x="1943445" y="10406"/>
            <a:ext cx="1548435" cy="396000"/>
          </a:xfrm>
          <a:prstGeom prst="rightArrow">
            <a:avLst>
              <a:gd name="adj1" fmla="val 100000"/>
              <a:gd name="adj2" fmla="val 20711"/>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Vorbereitung</a:t>
            </a:r>
          </a:p>
        </p:txBody>
      </p:sp>
      <p:sp>
        <p:nvSpPr>
          <p:cNvPr id="29" name="Pfeil nach rechts 28"/>
          <p:cNvSpPr/>
          <p:nvPr/>
        </p:nvSpPr>
        <p:spPr>
          <a:xfrm>
            <a:off x="8021" y="10406"/>
            <a:ext cx="1975602" cy="396000"/>
          </a:xfrm>
          <a:prstGeom prst="rightArrow">
            <a:avLst>
              <a:gd name="adj1" fmla="val 100000"/>
              <a:gd name="adj2" fmla="val 10127"/>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Grundlagenwissen</a:t>
            </a:r>
          </a:p>
        </p:txBody>
      </p:sp>
      <p:sp>
        <p:nvSpPr>
          <p:cNvPr id="30" name="Abgerundetes Rechteck 29"/>
          <p:cNvSpPr/>
          <p:nvPr/>
        </p:nvSpPr>
        <p:spPr>
          <a:xfrm>
            <a:off x="570767" y="1268759"/>
            <a:ext cx="8057981" cy="1656185"/>
          </a:xfrm>
          <a:prstGeom prst="roundRect">
            <a:avLst>
              <a:gd name="adj" fmla="val 7718"/>
            </a:avLst>
          </a:prstGeom>
          <a:solidFill>
            <a:srgbClr val="80B7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lnSpc>
                <a:spcPct val="150000"/>
              </a:lnSpc>
            </a:pPr>
            <a:r>
              <a:rPr lang="de-DE" dirty="0">
                <a:solidFill>
                  <a:schemeClr val="tx1">
                    <a:lumMod val="75000"/>
                    <a:lumOff val="25000"/>
                  </a:schemeClr>
                </a:solidFill>
              </a:rPr>
              <a:t>Die MS nutzt die unterschiedlichen Massen von Molekülen und Atomen zur Trennung und Identifizierung. Das Verhältnis von Ladung (aus der Ionisierung) zur Masse ist charakteristisch für jedes Atom, damit ist eine qualitative und quantitative Aussage zu allen Metallen und einigen Nichtmetallen möglich.</a:t>
            </a:r>
          </a:p>
        </p:txBody>
      </p:sp>
      <p:grpSp>
        <p:nvGrpSpPr>
          <p:cNvPr id="31" name="Group 122"/>
          <p:cNvGrpSpPr/>
          <p:nvPr/>
        </p:nvGrpSpPr>
        <p:grpSpPr>
          <a:xfrm>
            <a:off x="646635" y="627032"/>
            <a:ext cx="432000" cy="432000"/>
            <a:chOff x="592807" y="5907019"/>
            <a:chExt cx="612000" cy="612000"/>
          </a:xfrm>
        </p:grpSpPr>
        <p:sp>
          <p:nvSpPr>
            <p:cNvPr id="32" name="Oval 327"/>
            <p:cNvSpPr/>
            <p:nvPr/>
          </p:nvSpPr>
          <p:spPr bwMode="ltGray">
            <a:xfrm>
              <a:off x="592807" y="5907019"/>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33" name="Freeform 4926"/>
            <p:cNvSpPr>
              <a:spLocks noEditPoints="1"/>
            </p:cNvSpPr>
            <p:nvPr/>
          </p:nvSpPr>
          <p:spPr bwMode="auto">
            <a:xfrm>
              <a:off x="672351" y="6086312"/>
              <a:ext cx="452913" cy="310775"/>
            </a:xfrm>
            <a:custGeom>
              <a:avLst/>
              <a:gdLst>
                <a:gd name="T0" fmla="*/ 306 w 376"/>
                <a:gd name="T1" fmla="*/ 112 h 258"/>
                <a:gd name="T2" fmla="*/ 306 w 376"/>
                <a:gd name="T3" fmla="*/ 178 h 258"/>
                <a:gd name="T4" fmla="*/ 282 w 376"/>
                <a:gd name="T5" fmla="*/ 200 h 258"/>
                <a:gd name="T6" fmla="*/ 254 w 376"/>
                <a:gd name="T7" fmla="*/ 216 h 258"/>
                <a:gd name="T8" fmla="*/ 222 w 376"/>
                <a:gd name="T9" fmla="*/ 226 h 258"/>
                <a:gd name="T10" fmla="*/ 190 w 376"/>
                <a:gd name="T11" fmla="*/ 230 h 258"/>
                <a:gd name="T12" fmla="*/ 172 w 376"/>
                <a:gd name="T13" fmla="*/ 230 h 258"/>
                <a:gd name="T14" fmla="*/ 138 w 376"/>
                <a:gd name="T15" fmla="*/ 222 h 258"/>
                <a:gd name="T16" fmla="*/ 108 w 376"/>
                <a:gd name="T17" fmla="*/ 208 h 258"/>
                <a:gd name="T18" fmla="*/ 82 w 376"/>
                <a:gd name="T19" fmla="*/ 188 h 258"/>
                <a:gd name="T20" fmla="*/ 70 w 376"/>
                <a:gd name="T21" fmla="*/ 112 h 258"/>
                <a:gd name="T22" fmla="*/ 176 w 376"/>
                <a:gd name="T23" fmla="*/ 148 h 258"/>
                <a:gd name="T24" fmla="*/ 188 w 376"/>
                <a:gd name="T25" fmla="*/ 150 h 258"/>
                <a:gd name="T26" fmla="*/ 200 w 376"/>
                <a:gd name="T27" fmla="*/ 148 h 258"/>
                <a:gd name="T28" fmla="*/ 190 w 376"/>
                <a:gd name="T29" fmla="*/ 0 h 258"/>
                <a:gd name="T30" fmla="*/ 186 w 376"/>
                <a:gd name="T31" fmla="*/ 0 h 258"/>
                <a:gd name="T32" fmla="*/ 8 w 376"/>
                <a:gd name="T33" fmla="*/ 44 h 258"/>
                <a:gd name="T34" fmla="*/ 0 w 376"/>
                <a:gd name="T35" fmla="*/ 54 h 258"/>
                <a:gd name="T36" fmla="*/ 2 w 376"/>
                <a:gd name="T37" fmla="*/ 60 h 258"/>
                <a:gd name="T38" fmla="*/ 184 w 376"/>
                <a:gd name="T39" fmla="*/ 124 h 258"/>
                <a:gd name="T40" fmla="*/ 188 w 376"/>
                <a:gd name="T41" fmla="*/ 124 h 258"/>
                <a:gd name="T42" fmla="*/ 192 w 376"/>
                <a:gd name="T43" fmla="*/ 124 h 258"/>
                <a:gd name="T44" fmla="*/ 370 w 376"/>
                <a:gd name="T45" fmla="*/ 64 h 258"/>
                <a:gd name="T46" fmla="*/ 376 w 376"/>
                <a:gd name="T47" fmla="*/ 54 h 258"/>
                <a:gd name="T48" fmla="*/ 374 w 376"/>
                <a:gd name="T49" fmla="*/ 48 h 258"/>
                <a:gd name="T50" fmla="*/ 368 w 376"/>
                <a:gd name="T51" fmla="*/ 44 h 258"/>
                <a:gd name="T52" fmla="*/ 348 w 376"/>
                <a:gd name="T53" fmla="*/ 98 h 258"/>
                <a:gd name="T54" fmla="*/ 328 w 376"/>
                <a:gd name="T55" fmla="*/ 172 h 258"/>
                <a:gd name="T56" fmla="*/ 332 w 376"/>
                <a:gd name="T57" fmla="*/ 170 h 258"/>
                <a:gd name="T58" fmla="*/ 338 w 376"/>
                <a:gd name="T59" fmla="*/ 170 h 258"/>
                <a:gd name="T60" fmla="*/ 348 w 376"/>
                <a:gd name="T61" fmla="*/ 172 h 258"/>
                <a:gd name="T62" fmla="*/ 338 w 376"/>
                <a:gd name="T63" fmla="*/ 200 h 258"/>
                <a:gd name="T64" fmla="*/ 332 w 376"/>
                <a:gd name="T65" fmla="*/ 198 h 258"/>
                <a:gd name="T66" fmla="*/ 318 w 376"/>
                <a:gd name="T67" fmla="*/ 258 h 258"/>
                <a:gd name="T68" fmla="*/ 348 w 376"/>
                <a:gd name="T69" fmla="*/ 194 h 258"/>
                <a:gd name="T70" fmla="*/ 344 w 376"/>
                <a:gd name="T71" fmla="*/ 198 h 258"/>
                <a:gd name="T72" fmla="*/ 338 w 376"/>
                <a:gd name="T73" fmla="*/ 20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 h="258">
                  <a:moveTo>
                    <a:pt x="200" y="148"/>
                  </a:moveTo>
                  <a:lnTo>
                    <a:pt x="306" y="112"/>
                  </a:lnTo>
                  <a:lnTo>
                    <a:pt x="306" y="178"/>
                  </a:lnTo>
                  <a:lnTo>
                    <a:pt x="306" y="178"/>
                  </a:lnTo>
                  <a:lnTo>
                    <a:pt x="294" y="188"/>
                  </a:lnTo>
                  <a:lnTo>
                    <a:pt x="282" y="200"/>
                  </a:lnTo>
                  <a:lnTo>
                    <a:pt x="268" y="208"/>
                  </a:lnTo>
                  <a:lnTo>
                    <a:pt x="254" y="216"/>
                  </a:lnTo>
                  <a:lnTo>
                    <a:pt x="238" y="222"/>
                  </a:lnTo>
                  <a:lnTo>
                    <a:pt x="222" y="226"/>
                  </a:lnTo>
                  <a:lnTo>
                    <a:pt x="206" y="230"/>
                  </a:lnTo>
                  <a:lnTo>
                    <a:pt x="190" y="230"/>
                  </a:lnTo>
                  <a:lnTo>
                    <a:pt x="190" y="230"/>
                  </a:lnTo>
                  <a:lnTo>
                    <a:pt x="172" y="230"/>
                  </a:lnTo>
                  <a:lnTo>
                    <a:pt x="154" y="226"/>
                  </a:lnTo>
                  <a:lnTo>
                    <a:pt x="138" y="222"/>
                  </a:lnTo>
                  <a:lnTo>
                    <a:pt x="122" y="216"/>
                  </a:lnTo>
                  <a:lnTo>
                    <a:pt x="108" y="208"/>
                  </a:lnTo>
                  <a:lnTo>
                    <a:pt x="94" y="198"/>
                  </a:lnTo>
                  <a:lnTo>
                    <a:pt x="82" y="188"/>
                  </a:lnTo>
                  <a:lnTo>
                    <a:pt x="70" y="176"/>
                  </a:lnTo>
                  <a:lnTo>
                    <a:pt x="70" y="112"/>
                  </a:lnTo>
                  <a:lnTo>
                    <a:pt x="176" y="148"/>
                  </a:lnTo>
                  <a:lnTo>
                    <a:pt x="176" y="148"/>
                  </a:lnTo>
                  <a:lnTo>
                    <a:pt x="188" y="150"/>
                  </a:lnTo>
                  <a:lnTo>
                    <a:pt x="188" y="150"/>
                  </a:lnTo>
                  <a:lnTo>
                    <a:pt x="200" y="148"/>
                  </a:lnTo>
                  <a:lnTo>
                    <a:pt x="200" y="148"/>
                  </a:lnTo>
                  <a:close/>
                  <a:moveTo>
                    <a:pt x="368" y="44"/>
                  </a:moveTo>
                  <a:lnTo>
                    <a:pt x="190" y="0"/>
                  </a:lnTo>
                  <a:lnTo>
                    <a:pt x="190" y="0"/>
                  </a:lnTo>
                  <a:lnTo>
                    <a:pt x="186" y="0"/>
                  </a:lnTo>
                  <a:lnTo>
                    <a:pt x="8" y="44"/>
                  </a:lnTo>
                  <a:lnTo>
                    <a:pt x="8" y="44"/>
                  </a:lnTo>
                  <a:lnTo>
                    <a:pt x="2" y="48"/>
                  </a:lnTo>
                  <a:lnTo>
                    <a:pt x="0" y="54"/>
                  </a:lnTo>
                  <a:lnTo>
                    <a:pt x="0" y="54"/>
                  </a:lnTo>
                  <a:lnTo>
                    <a:pt x="2" y="60"/>
                  </a:lnTo>
                  <a:lnTo>
                    <a:pt x="6" y="64"/>
                  </a:lnTo>
                  <a:lnTo>
                    <a:pt x="184" y="124"/>
                  </a:lnTo>
                  <a:lnTo>
                    <a:pt x="184" y="124"/>
                  </a:lnTo>
                  <a:lnTo>
                    <a:pt x="188" y="124"/>
                  </a:lnTo>
                  <a:lnTo>
                    <a:pt x="188" y="124"/>
                  </a:lnTo>
                  <a:lnTo>
                    <a:pt x="192" y="124"/>
                  </a:lnTo>
                  <a:lnTo>
                    <a:pt x="370" y="64"/>
                  </a:lnTo>
                  <a:lnTo>
                    <a:pt x="370" y="64"/>
                  </a:lnTo>
                  <a:lnTo>
                    <a:pt x="374" y="60"/>
                  </a:lnTo>
                  <a:lnTo>
                    <a:pt x="376" y="54"/>
                  </a:lnTo>
                  <a:lnTo>
                    <a:pt x="376" y="54"/>
                  </a:lnTo>
                  <a:lnTo>
                    <a:pt x="374" y="48"/>
                  </a:lnTo>
                  <a:lnTo>
                    <a:pt x="368" y="44"/>
                  </a:lnTo>
                  <a:lnTo>
                    <a:pt x="368" y="44"/>
                  </a:lnTo>
                  <a:close/>
                  <a:moveTo>
                    <a:pt x="348" y="172"/>
                  </a:moveTo>
                  <a:lnTo>
                    <a:pt x="348" y="98"/>
                  </a:lnTo>
                  <a:lnTo>
                    <a:pt x="328" y="106"/>
                  </a:lnTo>
                  <a:lnTo>
                    <a:pt x="328" y="172"/>
                  </a:lnTo>
                  <a:lnTo>
                    <a:pt x="328" y="172"/>
                  </a:lnTo>
                  <a:lnTo>
                    <a:pt x="332" y="170"/>
                  </a:lnTo>
                  <a:lnTo>
                    <a:pt x="338" y="170"/>
                  </a:lnTo>
                  <a:lnTo>
                    <a:pt x="338" y="170"/>
                  </a:lnTo>
                  <a:lnTo>
                    <a:pt x="344" y="170"/>
                  </a:lnTo>
                  <a:lnTo>
                    <a:pt x="348" y="172"/>
                  </a:lnTo>
                  <a:lnTo>
                    <a:pt x="348" y="172"/>
                  </a:lnTo>
                  <a:close/>
                  <a:moveTo>
                    <a:pt x="338" y="200"/>
                  </a:moveTo>
                  <a:lnTo>
                    <a:pt x="338" y="200"/>
                  </a:lnTo>
                  <a:lnTo>
                    <a:pt x="332" y="198"/>
                  </a:lnTo>
                  <a:lnTo>
                    <a:pt x="326" y="194"/>
                  </a:lnTo>
                  <a:lnTo>
                    <a:pt x="318" y="258"/>
                  </a:lnTo>
                  <a:lnTo>
                    <a:pt x="356" y="258"/>
                  </a:lnTo>
                  <a:lnTo>
                    <a:pt x="348" y="194"/>
                  </a:lnTo>
                  <a:lnTo>
                    <a:pt x="348" y="194"/>
                  </a:lnTo>
                  <a:lnTo>
                    <a:pt x="344" y="198"/>
                  </a:lnTo>
                  <a:lnTo>
                    <a:pt x="338" y="200"/>
                  </a:lnTo>
                  <a:lnTo>
                    <a:pt x="338" y="20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5" name="Foliennummernplatzhalter 4"/>
          <p:cNvSpPr>
            <a:spLocks noGrp="1"/>
          </p:cNvSpPr>
          <p:nvPr>
            <p:ph type="sldNum" sz="quarter" idx="12"/>
          </p:nvPr>
        </p:nvSpPr>
        <p:spPr/>
        <p:txBody>
          <a:bodyPr/>
          <a:lstStyle/>
          <a:p>
            <a:fld id="{2659F4AC-A489-4D32-A4BF-9838DA534B96}" type="slidenum">
              <a:rPr lang="de-DE" smtClean="0"/>
              <a:t>5</a:t>
            </a:fld>
            <a:endParaRPr lang="de-DE"/>
          </a:p>
        </p:txBody>
      </p:sp>
      <p:sp>
        <p:nvSpPr>
          <p:cNvPr id="7" name="Fußzeilenplatzhalter 6"/>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1492313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5916603" y="2652084"/>
            <a:ext cx="2736304" cy="11079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Abgerundetes Rechteck 53"/>
          <p:cNvSpPr/>
          <p:nvPr/>
        </p:nvSpPr>
        <p:spPr>
          <a:xfrm>
            <a:off x="2879167" y="4090987"/>
            <a:ext cx="3210309" cy="150157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lnSpc>
                <a:spcPct val="150000"/>
              </a:lnSpc>
            </a:pPr>
            <a:r>
              <a:rPr lang="de-DE" b="1" dirty="0">
                <a:solidFill>
                  <a:schemeClr val="tx1"/>
                </a:solidFill>
              </a:rPr>
              <a:t>Lagerung</a:t>
            </a:r>
          </a:p>
          <a:p>
            <a:pPr hangingPunct="0"/>
            <a:r>
              <a:rPr lang="de-DE" dirty="0">
                <a:solidFill>
                  <a:schemeClr val="tx1"/>
                </a:solidFill>
              </a:rPr>
              <a:t>In Flaschen aus FEP </a:t>
            </a:r>
          </a:p>
          <a:p>
            <a:pPr hangingPunct="0"/>
            <a:r>
              <a:rPr lang="de-DE" dirty="0">
                <a:solidFill>
                  <a:schemeClr val="tx1"/>
                </a:solidFill>
              </a:rPr>
              <a:t>oder PFA</a:t>
            </a:r>
          </a:p>
          <a:p>
            <a:pPr hangingPunct="0">
              <a:lnSpc>
                <a:spcPct val="150000"/>
              </a:lnSpc>
            </a:pPr>
            <a:endParaRPr lang="de-DE" baseline="-25000" dirty="0">
              <a:solidFill>
                <a:schemeClr val="tx1"/>
              </a:solidFill>
            </a:endParaRPr>
          </a:p>
        </p:txBody>
      </p:sp>
      <p:sp>
        <p:nvSpPr>
          <p:cNvPr id="53" name="Abgerundetes Rechteck 52"/>
          <p:cNvSpPr/>
          <p:nvPr/>
        </p:nvSpPr>
        <p:spPr>
          <a:xfrm>
            <a:off x="2879168" y="2829282"/>
            <a:ext cx="3210308" cy="110799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lnSpc>
                <a:spcPct val="150000"/>
              </a:lnSpc>
            </a:pPr>
            <a:r>
              <a:rPr lang="de-DE" b="1" dirty="0">
                <a:solidFill>
                  <a:schemeClr val="tx1"/>
                </a:solidFill>
              </a:rPr>
              <a:t>Ansäuern</a:t>
            </a:r>
          </a:p>
          <a:p>
            <a:pPr hangingPunct="0"/>
            <a:r>
              <a:rPr lang="de-DE" dirty="0">
                <a:solidFill>
                  <a:schemeClr val="tx1"/>
                </a:solidFill>
              </a:rPr>
              <a:t>Auf 1,0 Vol.% mit HNO</a:t>
            </a:r>
            <a:r>
              <a:rPr lang="de-DE" baseline="-25000" dirty="0">
                <a:solidFill>
                  <a:schemeClr val="tx1"/>
                </a:solidFill>
              </a:rPr>
              <a:t>3</a:t>
            </a:r>
          </a:p>
        </p:txBody>
      </p:sp>
      <p:sp>
        <p:nvSpPr>
          <p:cNvPr id="52" name="Abgerundetes Rechteck 51"/>
          <p:cNvSpPr/>
          <p:nvPr/>
        </p:nvSpPr>
        <p:spPr>
          <a:xfrm>
            <a:off x="553143" y="1541189"/>
            <a:ext cx="4012877" cy="988008"/>
          </a:xfrm>
          <a:prstGeom prst="roundRect">
            <a:avLst>
              <a:gd name="adj" fmla="val 7718"/>
            </a:avLst>
          </a:prstGeom>
          <a:solidFill>
            <a:srgbClr val="02A5D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hangingPunct="0">
              <a:lnSpc>
                <a:spcPct val="150000"/>
              </a:lnSpc>
            </a:pPr>
            <a:r>
              <a:rPr lang="de-DE" b="1" dirty="0">
                <a:solidFill>
                  <a:schemeClr val="tx1"/>
                </a:solidFill>
              </a:rPr>
              <a:t>Trinkwasser bei Trübung  filtrieren </a:t>
            </a:r>
          </a:p>
          <a:p>
            <a:pPr algn="r" hangingPunct="0">
              <a:lnSpc>
                <a:spcPct val="150000"/>
              </a:lnSpc>
            </a:pPr>
            <a:r>
              <a:rPr lang="de-DE" dirty="0">
                <a:solidFill>
                  <a:schemeClr val="tx1"/>
                </a:solidFill>
              </a:rPr>
              <a:t>Mit 0,45 µm Membranfilter</a:t>
            </a:r>
          </a:p>
        </p:txBody>
      </p:sp>
      <p:sp>
        <p:nvSpPr>
          <p:cNvPr id="51" name="Abgerundetes Rechteck 50"/>
          <p:cNvSpPr/>
          <p:nvPr/>
        </p:nvSpPr>
        <p:spPr>
          <a:xfrm>
            <a:off x="4640030" y="1541189"/>
            <a:ext cx="4012877" cy="988008"/>
          </a:xfrm>
          <a:prstGeom prst="roundRect">
            <a:avLst>
              <a:gd name="adj" fmla="val 7718"/>
            </a:avLst>
          </a:prstGeom>
          <a:solidFill>
            <a:srgbClr val="80B7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lnSpc>
                <a:spcPct val="150000"/>
              </a:lnSpc>
            </a:pPr>
            <a:r>
              <a:rPr lang="de-DE" b="1" dirty="0">
                <a:solidFill>
                  <a:schemeClr val="tx1"/>
                </a:solidFill>
              </a:rPr>
              <a:t>Abwasser - Aufschluss </a:t>
            </a:r>
          </a:p>
          <a:p>
            <a:pPr hangingPunct="0">
              <a:lnSpc>
                <a:spcPct val="150000"/>
              </a:lnSpc>
            </a:pPr>
            <a:r>
              <a:rPr lang="de-DE" dirty="0">
                <a:solidFill>
                  <a:schemeClr val="tx1"/>
                </a:solidFill>
              </a:rPr>
              <a:t>(siehe SAA ##)</a:t>
            </a:r>
          </a:p>
        </p:txBody>
      </p:sp>
      <p:sp>
        <p:nvSpPr>
          <p:cNvPr id="12" name="Textfeld 11"/>
          <p:cNvSpPr txBox="1"/>
          <p:nvPr/>
        </p:nvSpPr>
        <p:spPr>
          <a:xfrm>
            <a:off x="1120923" y="644895"/>
            <a:ext cx="4968552" cy="430887"/>
          </a:xfrm>
          <a:prstGeom prst="rect">
            <a:avLst/>
          </a:prstGeom>
          <a:noFill/>
        </p:spPr>
        <p:txBody>
          <a:bodyPr wrap="square" rtlCol="0">
            <a:spAutoFit/>
          </a:bodyPr>
          <a:lstStyle/>
          <a:p>
            <a:r>
              <a:rPr lang="de-DE" sz="2200" b="1" dirty="0"/>
              <a:t>Probenvorbereitung</a:t>
            </a:r>
          </a:p>
        </p:txBody>
      </p:sp>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7.200+ Grafiken, lizenzfreie Vektorgrafiken und Clipart zu Abwasser -  iStock | Kläranlage, Kanalisation, Gulli"/>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1373" y1="76634" x2="31373" y2="76634"/>
                      </a14:backgroundRemoval>
                    </a14:imgEffect>
                  </a14:imgLayer>
                </a14:imgProps>
              </a:ext>
              <a:ext uri="{28A0092B-C50C-407E-A947-70E740481C1C}">
                <a14:useLocalDpi xmlns:a14="http://schemas.microsoft.com/office/drawing/2010/main" val="0"/>
              </a:ext>
            </a:extLst>
          </a:blip>
          <a:srcRect/>
          <a:stretch>
            <a:fillRect/>
          </a:stretch>
        </p:blipFill>
        <p:spPr bwMode="auto">
          <a:xfrm>
            <a:off x="7399071" y="1398248"/>
            <a:ext cx="1253836" cy="12538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fotos.verwaltungsportal.de/news/4/4/5/1/2/2/gross/2878011584.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7895" y1="76541" x2="37895" y2="76541"/>
                        <a14:foregroundMark x1="40150" y1="73083" x2="40150" y2="73083"/>
                        <a14:foregroundMark x1="38496" y1="69023" x2="38496" y2="69023"/>
                        <a14:foregroundMark x1="36391" y1="66917" x2="36391" y2="66917"/>
                        <a14:foregroundMark x1="23459" y1="57444" x2="44962" y2="5759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3143" y="1521137"/>
            <a:ext cx="1009099" cy="1008059"/>
          </a:xfrm>
          <a:prstGeom prst="rect">
            <a:avLst/>
          </a:prstGeom>
          <a:noFill/>
          <a:extLst>
            <a:ext uri="{909E8E84-426E-40DD-AFC4-6F175D3DCCD1}">
              <a14:hiddenFill xmlns:a14="http://schemas.microsoft.com/office/drawing/2010/main">
                <a:solidFill>
                  <a:srgbClr val="FFFFFF"/>
                </a:solidFill>
              </a14:hiddenFill>
            </a:ext>
          </a:extLst>
        </p:spPr>
      </p:pic>
      <p:sp>
        <p:nvSpPr>
          <p:cNvPr id="5" name="Träne 4"/>
          <p:cNvSpPr/>
          <p:nvPr/>
        </p:nvSpPr>
        <p:spPr>
          <a:xfrm rot="18825469">
            <a:off x="5324983" y="3255644"/>
            <a:ext cx="550819" cy="552949"/>
          </a:xfrm>
          <a:prstGeom prst="teardrop">
            <a:avLst>
              <a:gd name="adj" fmla="val 138831"/>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9" name="Gruppieren 38"/>
          <p:cNvGrpSpPr/>
          <p:nvPr/>
        </p:nvGrpSpPr>
        <p:grpSpPr>
          <a:xfrm>
            <a:off x="5210226" y="4178445"/>
            <a:ext cx="611576" cy="1328272"/>
            <a:chOff x="1619672" y="3573016"/>
            <a:chExt cx="1224136" cy="2550089"/>
          </a:xfrm>
          <a:solidFill>
            <a:schemeClr val="tx2">
              <a:lumMod val="20000"/>
              <a:lumOff val="80000"/>
            </a:schemeClr>
          </a:solidFill>
        </p:grpSpPr>
        <p:sp>
          <p:nvSpPr>
            <p:cNvPr id="40" name="Abgerundetes Rechteck 39"/>
            <p:cNvSpPr/>
            <p:nvPr/>
          </p:nvSpPr>
          <p:spPr>
            <a:xfrm>
              <a:off x="1619672" y="3573016"/>
              <a:ext cx="1224136" cy="792088"/>
            </a:xfrm>
            <a:prstGeom prst="roundRect">
              <a:avLst>
                <a:gd name="adj" fmla="val 10895"/>
              </a:avLst>
            </a:prstGeom>
            <a:grp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
          <p:nvSpPr>
            <p:cNvPr id="41" name="Abgerundetes Rechteck 40"/>
            <p:cNvSpPr/>
            <p:nvPr/>
          </p:nvSpPr>
          <p:spPr>
            <a:xfrm>
              <a:off x="1619672" y="4365104"/>
              <a:ext cx="1224136" cy="1656184"/>
            </a:xfrm>
            <a:prstGeom prst="roundRect">
              <a:avLst>
                <a:gd name="adj" fmla="val 9197"/>
              </a:avLst>
            </a:prstGeom>
            <a:grp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de-DE" sz="1400" b="1" dirty="0"/>
                <a:t>4°C</a:t>
              </a:r>
              <a:endParaRPr lang="de-DE" sz="2400" b="1" dirty="0"/>
            </a:p>
          </p:txBody>
        </p:sp>
        <p:sp>
          <p:nvSpPr>
            <p:cNvPr id="42" name="Abgerundetes Rechteck 41"/>
            <p:cNvSpPr/>
            <p:nvPr/>
          </p:nvSpPr>
          <p:spPr>
            <a:xfrm>
              <a:off x="2716643" y="3867243"/>
              <a:ext cx="45719" cy="203634"/>
            </a:xfrm>
            <a:prstGeom prst="roundRect">
              <a:avLst/>
            </a:prstGeom>
            <a:grp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
          <p:nvSpPr>
            <p:cNvPr id="43" name="Abgerundetes Rechteck 42"/>
            <p:cNvSpPr/>
            <p:nvPr/>
          </p:nvSpPr>
          <p:spPr>
            <a:xfrm>
              <a:off x="2716643" y="4653136"/>
              <a:ext cx="45719" cy="203634"/>
            </a:xfrm>
            <a:prstGeom prst="roundRect">
              <a:avLst/>
            </a:prstGeom>
            <a:grp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
          <p:nvSpPr>
            <p:cNvPr id="44" name="Abgerundetes Rechteck 43"/>
            <p:cNvSpPr/>
            <p:nvPr/>
          </p:nvSpPr>
          <p:spPr>
            <a:xfrm>
              <a:off x="1812249" y="6021288"/>
              <a:ext cx="118781" cy="101817"/>
            </a:xfrm>
            <a:prstGeom prst="roundRect">
              <a:avLst/>
            </a:prstGeom>
            <a:grp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
          <p:nvSpPr>
            <p:cNvPr id="45" name="Abgerundetes Rechteck 44"/>
            <p:cNvSpPr/>
            <p:nvPr/>
          </p:nvSpPr>
          <p:spPr>
            <a:xfrm>
              <a:off x="2514097" y="6021288"/>
              <a:ext cx="118781" cy="101817"/>
            </a:xfrm>
            <a:prstGeom prst="roundRect">
              <a:avLst/>
            </a:prstGeom>
            <a:grp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grpSp>
      <p:sp>
        <p:nvSpPr>
          <p:cNvPr id="27" name="Pfeil nach rechts 26"/>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8" name="Pfeil nach rechts 27"/>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29" name="Pfeil nach rechts 28"/>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30" name="Pfeil nach rechts 29"/>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1" name="Pfeil nach rechts 30"/>
          <p:cNvSpPr/>
          <p:nvPr/>
        </p:nvSpPr>
        <p:spPr>
          <a:xfrm>
            <a:off x="1943445" y="10406"/>
            <a:ext cx="1548435"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Vorbereitung</a:t>
            </a:r>
          </a:p>
        </p:txBody>
      </p:sp>
      <p:sp>
        <p:nvSpPr>
          <p:cNvPr id="32" name="Pfeil nach rechts 31"/>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grpSp>
        <p:nvGrpSpPr>
          <p:cNvPr id="48" name="Group 14"/>
          <p:cNvGrpSpPr/>
          <p:nvPr/>
        </p:nvGrpSpPr>
        <p:grpSpPr>
          <a:xfrm>
            <a:off x="590577" y="643782"/>
            <a:ext cx="432000" cy="432000"/>
            <a:chOff x="4966372" y="2258092"/>
            <a:chExt cx="612000" cy="612000"/>
          </a:xfrm>
        </p:grpSpPr>
        <p:sp>
          <p:nvSpPr>
            <p:cNvPr id="49" name="Oval 119"/>
            <p:cNvSpPr/>
            <p:nvPr/>
          </p:nvSpPr>
          <p:spPr bwMode="ltGray">
            <a:xfrm>
              <a:off x="4966372"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0" name="Freeform 4808"/>
            <p:cNvSpPr>
              <a:spLocks noEditPoints="1"/>
            </p:cNvSpPr>
            <p:nvPr/>
          </p:nvSpPr>
          <p:spPr bwMode="auto">
            <a:xfrm>
              <a:off x="5139993" y="2312827"/>
              <a:ext cx="264759" cy="500101"/>
            </a:xfrm>
            <a:custGeom>
              <a:avLst/>
              <a:gdLst>
                <a:gd name="T0" fmla="*/ 48 w 216"/>
                <a:gd name="T1" fmla="*/ 16 h 408"/>
                <a:gd name="T2" fmla="*/ 56 w 216"/>
                <a:gd name="T3" fmla="*/ 0 h 408"/>
                <a:gd name="T4" fmla="*/ 72 w 216"/>
                <a:gd name="T5" fmla="*/ 12 h 408"/>
                <a:gd name="T6" fmla="*/ 60 w 216"/>
                <a:gd name="T7" fmla="*/ 24 h 408"/>
                <a:gd name="T8" fmla="*/ 198 w 216"/>
                <a:gd name="T9" fmla="*/ 36 h 408"/>
                <a:gd name="T10" fmla="*/ 182 w 216"/>
                <a:gd name="T11" fmla="*/ 24 h 408"/>
                <a:gd name="T12" fmla="*/ 174 w 216"/>
                <a:gd name="T13" fmla="*/ 40 h 408"/>
                <a:gd name="T14" fmla="*/ 190 w 216"/>
                <a:gd name="T15" fmla="*/ 46 h 408"/>
                <a:gd name="T16" fmla="*/ 164 w 216"/>
                <a:gd name="T17" fmla="*/ 58 h 408"/>
                <a:gd name="T18" fmla="*/ 152 w 216"/>
                <a:gd name="T19" fmla="*/ 46 h 408"/>
                <a:gd name="T20" fmla="*/ 140 w 216"/>
                <a:gd name="T21" fmla="*/ 58 h 408"/>
                <a:gd name="T22" fmla="*/ 152 w 216"/>
                <a:gd name="T23" fmla="*/ 70 h 408"/>
                <a:gd name="T24" fmla="*/ 110 w 216"/>
                <a:gd name="T25" fmla="*/ 102 h 408"/>
                <a:gd name="T26" fmla="*/ 102 w 216"/>
                <a:gd name="T27" fmla="*/ 86 h 408"/>
                <a:gd name="T28" fmla="*/ 86 w 216"/>
                <a:gd name="T29" fmla="*/ 96 h 408"/>
                <a:gd name="T30" fmla="*/ 98 w 216"/>
                <a:gd name="T31" fmla="*/ 108 h 408"/>
                <a:gd name="T32" fmla="*/ 128 w 216"/>
                <a:gd name="T33" fmla="*/ 352 h 408"/>
                <a:gd name="T34" fmla="*/ 128 w 216"/>
                <a:gd name="T35" fmla="*/ 322 h 408"/>
                <a:gd name="T36" fmla="*/ 96 w 216"/>
                <a:gd name="T37" fmla="*/ 330 h 408"/>
                <a:gd name="T38" fmla="*/ 108 w 216"/>
                <a:gd name="T39" fmla="*/ 356 h 408"/>
                <a:gd name="T40" fmla="*/ 122 w 216"/>
                <a:gd name="T41" fmla="*/ 44 h 408"/>
                <a:gd name="T42" fmla="*/ 122 w 216"/>
                <a:gd name="T43" fmla="*/ 16 h 408"/>
                <a:gd name="T44" fmla="*/ 94 w 216"/>
                <a:gd name="T45" fmla="*/ 16 h 408"/>
                <a:gd name="T46" fmla="*/ 94 w 216"/>
                <a:gd name="T47" fmla="*/ 44 h 408"/>
                <a:gd name="T48" fmla="*/ 122 w 216"/>
                <a:gd name="T49" fmla="*/ 44 h 408"/>
                <a:gd name="T50" fmla="*/ 60 w 216"/>
                <a:gd name="T51" fmla="*/ 56 h 408"/>
                <a:gd name="T52" fmla="*/ 34 w 216"/>
                <a:gd name="T53" fmla="*/ 52 h 408"/>
                <a:gd name="T54" fmla="*/ 34 w 216"/>
                <a:gd name="T55" fmla="*/ 74 h 408"/>
                <a:gd name="T56" fmla="*/ 56 w 216"/>
                <a:gd name="T57" fmla="*/ 74 h 408"/>
                <a:gd name="T58" fmla="*/ 182 w 216"/>
                <a:gd name="T59" fmla="*/ 406 h 408"/>
                <a:gd name="T60" fmla="*/ 16 w 216"/>
                <a:gd name="T61" fmla="*/ 394 h 408"/>
                <a:gd name="T62" fmla="*/ 4 w 216"/>
                <a:gd name="T63" fmla="*/ 338 h 408"/>
                <a:gd name="T64" fmla="*/ 64 w 216"/>
                <a:gd name="T65" fmla="*/ 132 h 408"/>
                <a:gd name="T66" fmla="*/ 68 w 216"/>
                <a:gd name="T67" fmla="*/ 116 h 408"/>
                <a:gd name="T68" fmla="*/ 148 w 216"/>
                <a:gd name="T69" fmla="*/ 116 h 408"/>
                <a:gd name="T70" fmla="*/ 152 w 216"/>
                <a:gd name="T71" fmla="*/ 132 h 408"/>
                <a:gd name="T72" fmla="*/ 212 w 216"/>
                <a:gd name="T73" fmla="*/ 336 h 408"/>
                <a:gd name="T74" fmla="*/ 102 w 216"/>
                <a:gd name="T75" fmla="*/ 158 h 408"/>
                <a:gd name="T76" fmla="*/ 114 w 216"/>
                <a:gd name="T77" fmla="*/ 170 h 408"/>
                <a:gd name="T78" fmla="*/ 126 w 216"/>
                <a:gd name="T79" fmla="*/ 158 h 408"/>
                <a:gd name="T80" fmla="*/ 114 w 216"/>
                <a:gd name="T81" fmla="*/ 146 h 408"/>
                <a:gd name="T82" fmla="*/ 102 w 216"/>
                <a:gd name="T83" fmla="*/ 158 h 408"/>
                <a:gd name="T84" fmla="*/ 80 w 216"/>
                <a:gd name="T85" fmla="*/ 280 h 408"/>
                <a:gd name="T86" fmla="*/ 106 w 216"/>
                <a:gd name="T87" fmla="*/ 268 h 408"/>
                <a:gd name="T88" fmla="*/ 94 w 216"/>
                <a:gd name="T89" fmla="*/ 242 h 408"/>
                <a:gd name="T90" fmla="*/ 66 w 216"/>
                <a:gd name="T91" fmla="*/ 262 h 408"/>
                <a:gd name="T92" fmla="*/ 136 w 216"/>
                <a:gd name="T93" fmla="*/ 308 h 408"/>
                <a:gd name="T94" fmla="*/ 140 w 216"/>
                <a:gd name="T95" fmla="*/ 298 h 408"/>
                <a:gd name="T96" fmla="*/ 124 w 216"/>
                <a:gd name="T97" fmla="*/ 288 h 408"/>
                <a:gd name="T98" fmla="*/ 116 w 216"/>
                <a:gd name="T99" fmla="*/ 302 h 408"/>
                <a:gd name="T100" fmla="*/ 82 w 216"/>
                <a:gd name="T101" fmla="*/ 298 h 408"/>
                <a:gd name="T102" fmla="*/ 18 w 216"/>
                <a:gd name="T103" fmla="*/ 352 h 408"/>
                <a:gd name="T104" fmla="*/ 32 w 216"/>
                <a:gd name="T105" fmla="*/ 386 h 408"/>
                <a:gd name="T106" fmla="*/ 184 w 216"/>
                <a:gd name="T107" fmla="*/ 386 h 408"/>
                <a:gd name="T108" fmla="*/ 198 w 216"/>
                <a:gd name="T109" fmla="*/ 3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408">
                  <a:moveTo>
                    <a:pt x="60" y="24"/>
                  </a:moveTo>
                  <a:lnTo>
                    <a:pt x="60" y="24"/>
                  </a:lnTo>
                  <a:lnTo>
                    <a:pt x="56" y="22"/>
                  </a:lnTo>
                  <a:lnTo>
                    <a:pt x="52" y="20"/>
                  </a:lnTo>
                  <a:lnTo>
                    <a:pt x="52" y="20"/>
                  </a:lnTo>
                  <a:lnTo>
                    <a:pt x="48" y="16"/>
                  </a:lnTo>
                  <a:lnTo>
                    <a:pt x="48" y="12"/>
                  </a:lnTo>
                  <a:lnTo>
                    <a:pt x="48" y="12"/>
                  </a:lnTo>
                  <a:lnTo>
                    <a:pt x="48" y="6"/>
                  </a:lnTo>
                  <a:lnTo>
                    <a:pt x="52" y="2"/>
                  </a:lnTo>
                  <a:lnTo>
                    <a:pt x="52" y="2"/>
                  </a:lnTo>
                  <a:lnTo>
                    <a:pt x="56" y="0"/>
                  </a:lnTo>
                  <a:lnTo>
                    <a:pt x="60" y="0"/>
                  </a:lnTo>
                  <a:lnTo>
                    <a:pt x="64" y="0"/>
                  </a:lnTo>
                  <a:lnTo>
                    <a:pt x="68" y="2"/>
                  </a:lnTo>
                  <a:lnTo>
                    <a:pt x="68" y="2"/>
                  </a:lnTo>
                  <a:lnTo>
                    <a:pt x="72" y="6"/>
                  </a:lnTo>
                  <a:lnTo>
                    <a:pt x="72" y="12"/>
                  </a:lnTo>
                  <a:lnTo>
                    <a:pt x="72" y="12"/>
                  </a:lnTo>
                  <a:lnTo>
                    <a:pt x="72" y="16"/>
                  </a:lnTo>
                  <a:lnTo>
                    <a:pt x="68" y="20"/>
                  </a:lnTo>
                  <a:lnTo>
                    <a:pt x="68" y="20"/>
                  </a:lnTo>
                  <a:lnTo>
                    <a:pt x="64" y="22"/>
                  </a:lnTo>
                  <a:lnTo>
                    <a:pt x="60" y="24"/>
                  </a:lnTo>
                  <a:lnTo>
                    <a:pt x="60" y="24"/>
                  </a:lnTo>
                  <a:close/>
                  <a:moveTo>
                    <a:pt x="194" y="44"/>
                  </a:moveTo>
                  <a:lnTo>
                    <a:pt x="194" y="44"/>
                  </a:lnTo>
                  <a:lnTo>
                    <a:pt x="196" y="40"/>
                  </a:lnTo>
                  <a:lnTo>
                    <a:pt x="198" y="36"/>
                  </a:lnTo>
                  <a:lnTo>
                    <a:pt x="198" y="36"/>
                  </a:lnTo>
                  <a:lnTo>
                    <a:pt x="196" y="32"/>
                  </a:lnTo>
                  <a:lnTo>
                    <a:pt x="194" y="28"/>
                  </a:lnTo>
                  <a:lnTo>
                    <a:pt x="194" y="28"/>
                  </a:lnTo>
                  <a:lnTo>
                    <a:pt x="190" y="24"/>
                  </a:lnTo>
                  <a:lnTo>
                    <a:pt x="186" y="24"/>
                  </a:lnTo>
                  <a:lnTo>
                    <a:pt x="182" y="24"/>
                  </a:lnTo>
                  <a:lnTo>
                    <a:pt x="178" y="28"/>
                  </a:lnTo>
                  <a:lnTo>
                    <a:pt x="178" y="28"/>
                  </a:lnTo>
                  <a:lnTo>
                    <a:pt x="174" y="32"/>
                  </a:lnTo>
                  <a:lnTo>
                    <a:pt x="174" y="36"/>
                  </a:lnTo>
                  <a:lnTo>
                    <a:pt x="174" y="36"/>
                  </a:lnTo>
                  <a:lnTo>
                    <a:pt x="174" y="40"/>
                  </a:lnTo>
                  <a:lnTo>
                    <a:pt x="178" y="44"/>
                  </a:lnTo>
                  <a:lnTo>
                    <a:pt x="178" y="44"/>
                  </a:lnTo>
                  <a:lnTo>
                    <a:pt x="182" y="46"/>
                  </a:lnTo>
                  <a:lnTo>
                    <a:pt x="186" y="48"/>
                  </a:lnTo>
                  <a:lnTo>
                    <a:pt x="186" y="48"/>
                  </a:lnTo>
                  <a:lnTo>
                    <a:pt x="190" y="46"/>
                  </a:lnTo>
                  <a:lnTo>
                    <a:pt x="194" y="44"/>
                  </a:lnTo>
                  <a:lnTo>
                    <a:pt x="194" y="44"/>
                  </a:lnTo>
                  <a:close/>
                  <a:moveTo>
                    <a:pt x="160" y="66"/>
                  </a:moveTo>
                  <a:lnTo>
                    <a:pt x="160" y="66"/>
                  </a:lnTo>
                  <a:lnTo>
                    <a:pt x="162" y="62"/>
                  </a:lnTo>
                  <a:lnTo>
                    <a:pt x="164" y="58"/>
                  </a:lnTo>
                  <a:lnTo>
                    <a:pt x="164" y="58"/>
                  </a:lnTo>
                  <a:lnTo>
                    <a:pt x="162" y="54"/>
                  </a:lnTo>
                  <a:lnTo>
                    <a:pt x="160" y="50"/>
                  </a:lnTo>
                  <a:lnTo>
                    <a:pt x="160" y="50"/>
                  </a:lnTo>
                  <a:lnTo>
                    <a:pt x="156" y="46"/>
                  </a:lnTo>
                  <a:lnTo>
                    <a:pt x="152" y="46"/>
                  </a:lnTo>
                  <a:lnTo>
                    <a:pt x="146" y="46"/>
                  </a:lnTo>
                  <a:lnTo>
                    <a:pt x="142" y="50"/>
                  </a:lnTo>
                  <a:lnTo>
                    <a:pt x="142" y="50"/>
                  </a:lnTo>
                  <a:lnTo>
                    <a:pt x="140" y="54"/>
                  </a:lnTo>
                  <a:lnTo>
                    <a:pt x="140" y="58"/>
                  </a:lnTo>
                  <a:lnTo>
                    <a:pt x="140" y="58"/>
                  </a:lnTo>
                  <a:lnTo>
                    <a:pt x="140" y="62"/>
                  </a:lnTo>
                  <a:lnTo>
                    <a:pt x="142" y="66"/>
                  </a:lnTo>
                  <a:lnTo>
                    <a:pt x="142" y="66"/>
                  </a:lnTo>
                  <a:lnTo>
                    <a:pt x="146" y="68"/>
                  </a:lnTo>
                  <a:lnTo>
                    <a:pt x="152" y="70"/>
                  </a:lnTo>
                  <a:lnTo>
                    <a:pt x="152" y="70"/>
                  </a:lnTo>
                  <a:lnTo>
                    <a:pt x="156" y="68"/>
                  </a:lnTo>
                  <a:lnTo>
                    <a:pt x="160" y="66"/>
                  </a:lnTo>
                  <a:lnTo>
                    <a:pt x="160" y="66"/>
                  </a:lnTo>
                  <a:close/>
                  <a:moveTo>
                    <a:pt x="106" y="104"/>
                  </a:moveTo>
                  <a:lnTo>
                    <a:pt x="106" y="104"/>
                  </a:lnTo>
                  <a:lnTo>
                    <a:pt x="110" y="102"/>
                  </a:lnTo>
                  <a:lnTo>
                    <a:pt x="110" y="96"/>
                  </a:lnTo>
                  <a:lnTo>
                    <a:pt x="110" y="96"/>
                  </a:lnTo>
                  <a:lnTo>
                    <a:pt x="110" y="92"/>
                  </a:lnTo>
                  <a:lnTo>
                    <a:pt x="106" y="88"/>
                  </a:lnTo>
                  <a:lnTo>
                    <a:pt x="106" y="88"/>
                  </a:lnTo>
                  <a:lnTo>
                    <a:pt x="102" y="86"/>
                  </a:lnTo>
                  <a:lnTo>
                    <a:pt x="98" y="84"/>
                  </a:lnTo>
                  <a:lnTo>
                    <a:pt x="94" y="86"/>
                  </a:lnTo>
                  <a:lnTo>
                    <a:pt x="90" y="88"/>
                  </a:lnTo>
                  <a:lnTo>
                    <a:pt x="90" y="88"/>
                  </a:lnTo>
                  <a:lnTo>
                    <a:pt x="88" y="92"/>
                  </a:lnTo>
                  <a:lnTo>
                    <a:pt x="86" y="96"/>
                  </a:lnTo>
                  <a:lnTo>
                    <a:pt x="86" y="96"/>
                  </a:lnTo>
                  <a:lnTo>
                    <a:pt x="88" y="102"/>
                  </a:lnTo>
                  <a:lnTo>
                    <a:pt x="90" y="104"/>
                  </a:lnTo>
                  <a:lnTo>
                    <a:pt x="90" y="104"/>
                  </a:lnTo>
                  <a:lnTo>
                    <a:pt x="94" y="108"/>
                  </a:lnTo>
                  <a:lnTo>
                    <a:pt x="98" y="108"/>
                  </a:lnTo>
                  <a:lnTo>
                    <a:pt x="98" y="108"/>
                  </a:lnTo>
                  <a:lnTo>
                    <a:pt x="102" y="108"/>
                  </a:lnTo>
                  <a:lnTo>
                    <a:pt x="106" y="104"/>
                  </a:lnTo>
                  <a:lnTo>
                    <a:pt x="106" y="104"/>
                  </a:lnTo>
                  <a:close/>
                  <a:moveTo>
                    <a:pt x="128" y="352"/>
                  </a:moveTo>
                  <a:lnTo>
                    <a:pt x="128" y="352"/>
                  </a:lnTo>
                  <a:lnTo>
                    <a:pt x="134" y="344"/>
                  </a:lnTo>
                  <a:lnTo>
                    <a:pt x="134" y="336"/>
                  </a:lnTo>
                  <a:lnTo>
                    <a:pt x="134" y="336"/>
                  </a:lnTo>
                  <a:lnTo>
                    <a:pt x="134" y="330"/>
                  </a:lnTo>
                  <a:lnTo>
                    <a:pt x="128" y="322"/>
                  </a:lnTo>
                  <a:lnTo>
                    <a:pt x="128" y="322"/>
                  </a:lnTo>
                  <a:lnTo>
                    <a:pt x="122" y="318"/>
                  </a:lnTo>
                  <a:lnTo>
                    <a:pt x="114" y="318"/>
                  </a:lnTo>
                  <a:lnTo>
                    <a:pt x="108" y="318"/>
                  </a:lnTo>
                  <a:lnTo>
                    <a:pt x="100" y="322"/>
                  </a:lnTo>
                  <a:lnTo>
                    <a:pt x="100" y="322"/>
                  </a:lnTo>
                  <a:lnTo>
                    <a:pt x="96" y="330"/>
                  </a:lnTo>
                  <a:lnTo>
                    <a:pt x="94" y="336"/>
                  </a:lnTo>
                  <a:lnTo>
                    <a:pt x="94" y="336"/>
                  </a:lnTo>
                  <a:lnTo>
                    <a:pt x="96" y="344"/>
                  </a:lnTo>
                  <a:lnTo>
                    <a:pt x="100" y="352"/>
                  </a:lnTo>
                  <a:lnTo>
                    <a:pt x="100" y="352"/>
                  </a:lnTo>
                  <a:lnTo>
                    <a:pt x="108" y="356"/>
                  </a:lnTo>
                  <a:lnTo>
                    <a:pt x="114" y="356"/>
                  </a:lnTo>
                  <a:lnTo>
                    <a:pt x="114" y="356"/>
                  </a:lnTo>
                  <a:lnTo>
                    <a:pt x="122" y="356"/>
                  </a:lnTo>
                  <a:lnTo>
                    <a:pt x="128" y="352"/>
                  </a:lnTo>
                  <a:lnTo>
                    <a:pt x="128" y="352"/>
                  </a:lnTo>
                  <a:close/>
                  <a:moveTo>
                    <a:pt x="122" y="44"/>
                  </a:moveTo>
                  <a:lnTo>
                    <a:pt x="122" y="44"/>
                  </a:lnTo>
                  <a:lnTo>
                    <a:pt x="126" y="38"/>
                  </a:lnTo>
                  <a:lnTo>
                    <a:pt x="128" y="30"/>
                  </a:lnTo>
                  <a:lnTo>
                    <a:pt x="128" y="30"/>
                  </a:lnTo>
                  <a:lnTo>
                    <a:pt x="126" y="22"/>
                  </a:lnTo>
                  <a:lnTo>
                    <a:pt x="122" y="16"/>
                  </a:lnTo>
                  <a:lnTo>
                    <a:pt x="122" y="16"/>
                  </a:lnTo>
                  <a:lnTo>
                    <a:pt x="116" y="12"/>
                  </a:lnTo>
                  <a:lnTo>
                    <a:pt x="108" y="10"/>
                  </a:lnTo>
                  <a:lnTo>
                    <a:pt x="100" y="12"/>
                  </a:lnTo>
                  <a:lnTo>
                    <a:pt x="94" y="16"/>
                  </a:lnTo>
                  <a:lnTo>
                    <a:pt x="94" y="16"/>
                  </a:lnTo>
                  <a:lnTo>
                    <a:pt x="90" y="22"/>
                  </a:lnTo>
                  <a:lnTo>
                    <a:pt x="88" y="30"/>
                  </a:lnTo>
                  <a:lnTo>
                    <a:pt x="88" y="30"/>
                  </a:lnTo>
                  <a:lnTo>
                    <a:pt x="90" y="38"/>
                  </a:lnTo>
                  <a:lnTo>
                    <a:pt x="94" y="44"/>
                  </a:lnTo>
                  <a:lnTo>
                    <a:pt x="94" y="44"/>
                  </a:lnTo>
                  <a:lnTo>
                    <a:pt x="100" y="48"/>
                  </a:lnTo>
                  <a:lnTo>
                    <a:pt x="108" y="50"/>
                  </a:lnTo>
                  <a:lnTo>
                    <a:pt x="108" y="50"/>
                  </a:lnTo>
                  <a:lnTo>
                    <a:pt x="116" y="48"/>
                  </a:lnTo>
                  <a:lnTo>
                    <a:pt x="122" y="44"/>
                  </a:lnTo>
                  <a:lnTo>
                    <a:pt x="122" y="44"/>
                  </a:lnTo>
                  <a:close/>
                  <a:moveTo>
                    <a:pt x="56" y="74"/>
                  </a:moveTo>
                  <a:lnTo>
                    <a:pt x="56" y="74"/>
                  </a:lnTo>
                  <a:lnTo>
                    <a:pt x="60" y="68"/>
                  </a:lnTo>
                  <a:lnTo>
                    <a:pt x="60" y="62"/>
                  </a:lnTo>
                  <a:lnTo>
                    <a:pt x="60" y="62"/>
                  </a:lnTo>
                  <a:lnTo>
                    <a:pt x="60" y="56"/>
                  </a:lnTo>
                  <a:lnTo>
                    <a:pt x="56" y="52"/>
                  </a:lnTo>
                  <a:lnTo>
                    <a:pt x="56" y="52"/>
                  </a:lnTo>
                  <a:lnTo>
                    <a:pt x="50" y="48"/>
                  </a:lnTo>
                  <a:lnTo>
                    <a:pt x="44" y="46"/>
                  </a:lnTo>
                  <a:lnTo>
                    <a:pt x="38" y="48"/>
                  </a:lnTo>
                  <a:lnTo>
                    <a:pt x="34" y="52"/>
                  </a:lnTo>
                  <a:lnTo>
                    <a:pt x="34" y="52"/>
                  </a:lnTo>
                  <a:lnTo>
                    <a:pt x="30" y="56"/>
                  </a:lnTo>
                  <a:lnTo>
                    <a:pt x="28" y="62"/>
                  </a:lnTo>
                  <a:lnTo>
                    <a:pt x="28" y="62"/>
                  </a:lnTo>
                  <a:lnTo>
                    <a:pt x="30" y="68"/>
                  </a:lnTo>
                  <a:lnTo>
                    <a:pt x="34" y="74"/>
                  </a:lnTo>
                  <a:lnTo>
                    <a:pt x="34" y="74"/>
                  </a:lnTo>
                  <a:lnTo>
                    <a:pt x="38" y="78"/>
                  </a:lnTo>
                  <a:lnTo>
                    <a:pt x="44" y="78"/>
                  </a:lnTo>
                  <a:lnTo>
                    <a:pt x="44" y="78"/>
                  </a:lnTo>
                  <a:lnTo>
                    <a:pt x="50" y="78"/>
                  </a:lnTo>
                  <a:lnTo>
                    <a:pt x="56" y="74"/>
                  </a:lnTo>
                  <a:lnTo>
                    <a:pt x="56" y="74"/>
                  </a:lnTo>
                  <a:close/>
                  <a:moveTo>
                    <a:pt x="208" y="386"/>
                  </a:moveTo>
                  <a:lnTo>
                    <a:pt x="208" y="386"/>
                  </a:lnTo>
                  <a:lnTo>
                    <a:pt x="200" y="394"/>
                  </a:lnTo>
                  <a:lnTo>
                    <a:pt x="192" y="402"/>
                  </a:lnTo>
                  <a:lnTo>
                    <a:pt x="182" y="406"/>
                  </a:lnTo>
                  <a:lnTo>
                    <a:pt x="172" y="408"/>
                  </a:lnTo>
                  <a:lnTo>
                    <a:pt x="44" y="408"/>
                  </a:lnTo>
                  <a:lnTo>
                    <a:pt x="44" y="408"/>
                  </a:lnTo>
                  <a:lnTo>
                    <a:pt x="34" y="406"/>
                  </a:lnTo>
                  <a:lnTo>
                    <a:pt x="24" y="402"/>
                  </a:lnTo>
                  <a:lnTo>
                    <a:pt x="16" y="394"/>
                  </a:lnTo>
                  <a:lnTo>
                    <a:pt x="8" y="386"/>
                  </a:lnTo>
                  <a:lnTo>
                    <a:pt x="8" y="386"/>
                  </a:lnTo>
                  <a:lnTo>
                    <a:pt x="2" y="374"/>
                  </a:lnTo>
                  <a:lnTo>
                    <a:pt x="0" y="362"/>
                  </a:lnTo>
                  <a:lnTo>
                    <a:pt x="0" y="350"/>
                  </a:lnTo>
                  <a:lnTo>
                    <a:pt x="4" y="338"/>
                  </a:lnTo>
                  <a:lnTo>
                    <a:pt x="76" y="202"/>
                  </a:lnTo>
                  <a:lnTo>
                    <a:pt x="76" y="136"/>
                  </a:lnTo>
                  <a:lnTo>
                    <a:pt x="72" y="136"/>
                  </a:lnTo>
                  <a:lnTo>
                    <a:pt x="72" y="136"/>
                  </a:lnTo>
                  <a:lnTo>
                    <a:pt x="68" y="134"/>
                  </a:lnTo>
                  <a:lnTo>
                    <a:pt x="64" y="132"/>
                  </a:lnTo>
                  <a:lnTo>
                    <a:pt x="62" y="130"/>
                  </a:lnTo>
                  <a:lnTo>
                    <a:pt x="62" y="126"/>
                  </a:lnTo>
                  <a:lnTo>
                    <a:pt x="62" y="126"/>
                  </a:lnTo>
                  <a:lnTo>
                    <a:pt x="62" y="122"/>
                  </a:lnTo>
                  <a:lnTo>
                    <a:pt x="64" y="118"/>
                  </a:lnTo>
                  <a:lnTo>
                    <a:pt x="68" y="116"/>
                  </a:lnTo>
                  <a:lnTo>
                    <a:pt x="72" y="116"/>
                  </a:lnTo>
                  <a:lnTo>
                    <a:pt x="86" y="116"/>
                  </a:lnTo>
                  <a:lnTo>
                    <a:pt x="130" y="116"/>
                  </a:lnTo>
                  <a:lnTo>
                    <a:pt x="144" y="116"/>
                  </a:lnTo>
                  <a:lnTo>
                    <a:pt x="144" y="116"/>
                  </a:lnTo>
                  <a:lnTo>
                    <a:pt x="148" y="116"/>
                  </a:lnTo>
                  <a:lnTo>
                    <a:pt x="152" y="118"/>
                  </a:lnTo>
                  <a:lnTo>
                    <a:pt x="154" y="122"/>
                  </a:lnTo>
                  <a:lnTo>
                    <a:pt x="154" y="126"/>
                  </a:lnTo>
                  <a:lnTo>
                    <a:pt x="154" y="126"/>
                  </a:lnTo>
                  <a:lnTo>
                    <a:pt x="154" y="130"/>
                  </a:lnTo>
                  <a:lnTo>
                    <a:pt x="152" y="132"/>
                  </a:lnTo>
                  <a:lnTo>
                    <a:pt x="148" y="134"/>
                  </a:lnTo>
                  <a:lnTo>
                    <a:pt x="144" y="136"/>
                  </a:lnTo>
                  <a:lnTo>
                    <a:pt x="140" y="136"/>
                  </a:lnTo>
                  <a:lnTo>
                    <a:pt x="140" y="202"/>
                  </a:lnTo>
                  <a:lnTo>
                    <a:pt x="212" y="336"/>
                  </a:lnTo>
                  <a:lnTo>
                    <a:pt x="212" y="336"/>
                  </a:lnTo>
                  <a:lnTo>
                    <a:pt x="216" y="348"/>
                  </a:lnTo>
                  <a:lnTo>
                    <a:pt x="216" y="362"/>
                  </a:lnTo>
                  <a:lnTo>
                    <a:pt x="214" y="374"/>
                  </a:lnTo>
                  <a:lnTo>
                    <a:pt x="208" y="386"/>
                  </a:lnTo>
                  <a:lnTo>
                    <a:pt x="208" y="386"/>
                  </a:lnTo>
                  <a:close/>
                  <a:moveTo>
                    <a:pt x="102" y="158"/>
                  </a:moveTo>
                  <a:lnTo>
                    <a:pt x="102" y="158"/>
                  </a:lnTo>
                  <a:lnTo>
                    <a:pt x="102" y="162"/>
                  </a:lnTo>
                  <a:lnTo>
                    <a:pt x="104" y="166"/>
                  </a:lnTo>
                  <a:lnTo>
                    <a:pt x="104" y="166"/>
                  </a:lnTo>
                  <a:lnTo>
                    <a:pt x="108" y="168"/>
                  </a:lnTo>
                  <a:lnTo>
                    <a:pt x="114" y="170"/>
                  </a:lnTo>
                  <a:lnTo>
                    <a:pt x="114" y="170"/>
                  </a:lnTo>
                  <a:lnTo>
                    <a:pt x="118" y="168"/>
                  </a:lnTo>
                  <a:lnTo>
                    <a:pt x="122" y="166"/>
                  </a:lnTo>
                  <a:lnTo>
                    <a:pt x="122" y="166"/>
                  </a:lnTo>
                  <a:lnTo>
                    <a:pt x="124" y="162"/>
                  </a:lnTo>
                  <a:lnTo>
                    <a:pt x="126" y="158"/>
                  </a:lnTo>
                  <a:lnTo>
                    <a:pt x="126" y="158"/>
                  </a:lnTo>
                  <a:lnTo>
                    <a:pt x="124" y="152"/>
                  </a:lnTo>
                  <a:lnTo>
                    <a:pt x="122" y="148"/>
                  </a:lnTo>
                  <a:lnTo>
                    <a:pt x="122" y="148"/>
                  </a:lnTo>
                  <a:lnTo>
                    <a:pt x="118" y="146"/>
                  </a:lnTo>
                  <a:lnTo>
                    <a:pt x="114" y="146"/>
                  </a:lnTo>
                  <a:lnTo>
                    <a:pt x="108" y="146"/>
                  </a:lnTo>
                  <a:lnTo>
                    <a:pt x="104" y="148"/>
                  </a:lnTo>
                  <a:lnTo>
                    <a:pt x="104" y="148"/>
                  </a:lnTo>
                  <a:lnTo>
                    <a:pt x="102" y="152"/>
                  </a:lnTo>
                  <a:lnTo>
                    <a:pt x="102" y="158"/>
                  </a:lnTo>
                  <a:lnTo>
                    <a:pt x="102" y="158"/>
                  </a:lnTo>
                  <a:close/>
                  <a:moveTo>
                    <a:pt x="66" y="262"/>
                  </a:moveTo>
                  <a:lnTo>
                    <a:pt x="66" y="262"/>
                  </a:lnTo>
                  <a:lnTo>
                    <a:pt x="68" y="268"/>
                  </a:lnTo>
                  <a:lnTo>
                    <a:pt x="72" y="276"/>
                  </a:lnTo>
                  <a:lnTo>
                    <a:pt x="72" y="276"/>
                  </a:lnTo>
                  <a:lnTo>
                    <a:pt x="80" y="280"/>
                  </a:lnTo>
                  <a:lnTo>
                    <a:pt x="86" y="282"/>
                  </a:lnTo>
                  <a:lnTo>
                    <a:pt x="86" y="282"/>
                  </a:lnTo>
                  <a:lnTo>
                    <a:pt x="94" y="280"/>
                  </a:lnTo>
                  <a:lnTo>
                    <a:pt x="100" y="276"/>
                  </a:lnTo>
                  <a:lnTo>
                    <a:pt x="100" y="276"/>
                  </a:lnTo>
                  <a:lnTo>
                    <a:pt x="106" y="268"/>
                  </a:lnTo>
                  <a:lnTo>
                    <a:pt x="106" y="262"/>
                  </a:lnTo>
                  <a:lnTo>
                    <a:pt x="106" y="262"/>
                  </a:lnTo>
                  <a:lnTo>
                    <a:pt x="106" y="254"/>
                  </a:lnTo>
                  <a:lnTo>
                    <a:pt x="100" y="248"/>
                  </a:lnTo>
                  <a:lnTo>
                    <a:pt x="100" y="248"/>
                  </a:lnTo>
                  <a:lnTo>
                    <a:pt x="94" y="242"/>
                  </a:lnTo>
                  <a:lnTo>
                    <a:pt x="86" y="242"/>
                  </a:lnTo>
                  <a:lnTo>
                    <a:pt x="80" y="242"/>
                  </a:lnTo>
                  <a:lnTo>
                    <a:pt x="72" y="248"/>
                  </a:lnTo>
                  <a:lnTo>
                    <a:pt x="72" y="248"/>
                  </a:lnTo>
                  <a:lnTo>
                    <a:pt x="68" y="254"/>
                  </a:lnTo>
                  <a:lnTo>
                    <a:pt x="66" y="262"/>
                  </a:lnTo>
                  <a:lnTo>
                    <a:pt x="66" y="262"/>
                  </a:lnTo>
                  <a:close/>
                  <a:moveTo>
                    <a:pt x="196" y="344"/>
                  </a:moveTo>
                  <a:lnTo>
                    <a:pt x="174" y="304"/>
                  </a:lnTo>
                  <a:lnTo>
                    <a:pt x="174" y="304"/>
                  </a:lnTo>
                  <a:lnTo>
                    <a:pt x="156" y="306"/>
                  </a:lnTo>
                  <a:lnTo>
                    <a:pt x="136" y="308"/>
                  </a:lnTo>
                  <a:lnTo>
                    <a:pt x="136" y="308"/>
                  </a:lnTo>
                  <a:lnTo>
                    <a:pt x="136" y="308"/>
                  </a:lnTo>
                  <a:lnTo>
                    <a:pt x="136" y="308"/>
                  </a:lnTo>
                  <a:lnTo>
                    <a:pt x="138" y="304"/>
                  </a:lnTo>
                  <a:lnTo>
                    <a:pt x="140" y="298"/>
                  </a:lnTo>
                  <a:lnTo>
                    <a:pt x="140" y="298"/>
                  </a:lnTo>
                  <a:lnTo>
                    <a:pt x="138" y="294"/>
                  </a:lnTo>
                  <a:lnTo>
                    <a:pt x="136" y="290"/>
                  </a:lnTo>
                  <a:lnTo>
                    <a:pt x="136" y="290"/>
                  </a:lnTo>
                  <a:lnTo>
                    <a:pt x="132" y="288"/>
                  </a:lnTo>
                  <a:lnTo>
                    <a:pt x="128" y="288"/>
                  </a:lnTo>
                  <a:lnTo>
                    <a:pt x="124" y="288"/>
                  </a:lnTo>
                  <a:lnTo>
                    <a:pt x="120" y="290"/>
                  </a:lnTo>
                  <a:lnTo>
                    <a:pt x="120" y="290"/>
                  </a:lnTo>
                  <a:lnTo>
                    <a:pt x="116" y="294"/>
                  </a:lnTo>
                  <a:lnTo>
                    <a:pt x="116" y="298"/>
                  </a:lnTo>
                  <a:lnTo>
                    <a:pt x="116" y="298"/>
                  </a:lnTo>
                  <a:lnTo>
                    <a:pt x="116" y="302"/>
                  </a:lnTo>
                  <a:lnTo>
                    <a:pt x="118" y="306"/>
                  </a:lnTo>
                  <a:lnTo>
                    <a:pt x="118" y="306"/>
                  </a:lnTo>
                  <a:lnTo>
                    <a:pt x="100" y="302"/>
                  </a:lnTo>
                  <a:lnTo>
                    <a:pt x="100" y="302"/>
                  </a:lnTo>
                  <a:lnTo>
                    <a:pt x="82" y="298"/>
                  </a:lnTo>
                  <a:lnTo>
                    <a:pt x="82" y="298"/>
                  </a:lnTo>
                  <a:lnTo>
                    <a:pt x="60" y="296"/>
                  </a:lnTo>
                  <a:lnTo>
                    <a:pt x="60" y="296"/>
                  </a:lnTo>
                  <a:lnTo>
                    <a:pt x="46" y="298"/>
                  </a:lnTo>
                  <a:lnTo>
                    <a:pt x="20" y="346"/>
                  </a:lnTo>
                  <a:lnTo>
                    <a:pt x="20" y="346"/>
                  </a:lnTo>
                  <a:lnTo>
                    <a:pt x="18" y="352"/>
                  </a:lnTo>
                  <a:lnTo>
                    <a:pt x="18" y="360"/>
                  </a:lnTo>
                  <a:lnTo>
                    <a:pt x="20" y="368"/>
                  </a:lnTo>
                  <a:lnTo>
                    <a:pt x="24" y="376"/>
                  </a:lnTo>
                  <a:lnTo>
                    <a:pt x="24" y="376"/>
                  </a:lnTo>
                  <a:lnTo>
                    <a:pt x="28" y="382"/>
                  </a:lnTo>
                  <a:lnTo>
                    <a:pt x="32" y="386"/>
                  </a:lnTo>
                  <a:lnTo>
                    <a:pt x="38" y="388"/>
                  </a:lnTo>
                  <a:lnTo>
                    <a:pt x="44" y="390"/>
                  </a:lnTo>
                  <a:lnTo>
                    <a:pt x="172" y="390"/>
                  </a:lnTo>
                  <a:lnTo>
                    <a:pt x="172" y="390"/>
                  </a:lnTo>
                  <a:lnTo>
                    <a:pt x="178" y="388"/>
                  </a:lnTo>
                  <a:lnTo>
                    <a:pt x="184" y="386"/>
                  </a:lnTo>
                  <a:lnTo>
                    <a:pt x="188" y="382"/>
                  </a:lnTo>
                  <a:lnTo>
                    <a:pt x="192" y="376"/>
                  </a:lnTo>
                  <a:lnTo>
                    <a:pt x="192" y="376"/>
                  </a:lnTo>
                  <a:lnTo>
                    <a:pt x="196" y="368"/>
                  </a:lnTo>
                  <a:lnTo>
                    <a:pt x="198" y="360"/>
                  </a:lnTo>
                  <a:lnTo>
                    <a:pt x="198" y="352"/>
                  </a:lnTo>
                  <a:lnTo>
                    <a:pt x="196" y="344"/>
                  </a:lnTo>
                  <a:lnTo>
                    <a:pt x="196" y="3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 name="Rechteck 1"/>
          <p:cNvSpPr/>
          <p:nvPr/>
        </p:nvSpPr>
        <p:spPr>
          <a:xfrm>
            <a:off x="6192672" y="2763190"/>
            <a:ext cx="1952150" cy="923330"/>
          </a:xfrm>
          <a:prstGeom prst="rect">
            <a:avLst/>
          </a:prstGeom>
        </p:spPr>
        <p:txBody>
          <a:bodyPr wrap="square">
            <a:spAutoFit/>
          </a:bodyPr>
          <a:lstStyle/>
          <a:p>
            <a:pPr hangingPunct="0"/>
            <a:r>
              <a:rPr lang="de-DE" i="1" dirty="0"/>
              <a:t>„</a:t>
            </a:r>
            <a:r>
              <a:rPr lang="de-DE" i="1" dirty="0" err="1"/>
              <a:t>Suprapur</a:t>
            </a:r>
            <a:r>
              <a:rPr lang="de-DE" i="1" dirty="0"/>
              <a:t>“</a:t>
            </a:r>
            <a:r>
              <a:rPr lang="de-DE" dirty="0"/>
              <a:t>; steht unter dem Aufschlussabzug</a:t>
            </a:r>
          </a:p>
        </p:txBody>
      </p:sp>
      <p:grpSp>
        <p:nvGrpSpPr>
          <p:cNvPr id="55" name="Group 945"/>
          <p:cNvGrpSpPr/>
          <p:nvPr/>
        </p:nvGrpSpPr>
        <p:grpSpPr>
          <a:xfrm>
            <a:off x="7981449" y="2993175"/>
            <a:ext cx="504375" cy="463359"/>
            <a:chOff x="2342233" y="3474401"/>
            <a:chExt cx="612000" cy="612000"/>
          </a:xfrm>
        </p:grpSpPr>
        <p:sp>
          <p:nvSpPr>
            <p:cNvPr id="56" name="Oval 254"/>
            <p:cNvSpPr/>
            <p:nvPr/>
          </p:nvSpPr>
          <p:spPr bwMode="ltGray">
            <a:xfrm>
              <a:off x="2342233" y="3474401"/>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err="1">
                <a:solidFill>
                  <a:schemeClr val="bg1"/>
                </a:solidFill>
                <a:latin typeface="Georgia" pitchFamily="18" charset="0"/>
              </a:endParaRPr>
            </a:p>
          </p:txBody>
        </p:sp>
        <p:sp>
          <p:nvSpPr>
            <p:cNvPr id="57" name="Freeform 4897"/>
            <p:cNvSpPr>
              <a:spLocks noEditPoints="1"/>
            </p:cNvSpPr>
            <p:nvPr/>
          </p:nvSpPr>
          <p:spPr bwMode="auto">
            <a:xfrm>
              <a:off x="2502740" y="3554044"/>
              <a:ext cx="290986" cy="470427"/>
            </a:xfrm>
            <a:custGeom>
              <a:avLst/>
              <a:gdLst>
                <a:gd name="T0" fmla="*/ 94 w 240"/>
                <a:gd name="T1" fmla="*/ 388 h 388"/>
                <a:gd name="T2" fmla="*/ 86 w 240"/>
                <a:gd name="T3" fmla="*/ 378 h 388"/>
                <a:gd name="T4" fmla="*/ 96 w 240"/>
                <a:gd name="T5" fmla="*/ 368 h 388"/>
                <a:gd name="T6" fmla="*/ 150 w 240"/>
                <a:gd name="T7" fmla="*/ 372 h 388"/>
                <a:gd name="T8" fmla="*/ 152 w 240"/>
                <a:gd name="T9" fmla="*/ 382 h 388"/>
                <a:gd name="T10" fmla="*/ 144 w 240"/>
                <a:gd name="T11" fmla="*/ 388 h 388"/>
                <a:gd name="T12" fmla="*/ 164 w 240"/>
                <a:gd name="T13" fmla="*/ 340 h 388"/>
                <a:gd name="T14" fmla="*/ 84 w 240"/>
                <a:gd name="T15" fmla="*/ 336 h 388"/>
                <a:gd name="T16" fmla="*/ 74 w 240"/>
                <a:gd name="T17" fmla="*/ 346 h 388"/>
                <a:gd name="T18" fmla="*/ 80 w 240"/>
                <a:gd name="T19" fmla="*/ 356 h 388"/>
                <a:gd name="T20" fmla="*/ 160 w 240"/>
                <a:gd name="T21" fmla="*/ 356 h 388"/>
                <a:gd name="T22" fmla="*/ 166 w 240"/>
                <a:gd name="T23" fmla="*/ 346 h 388"/>
                <a:gd name="T24" fmla="*/ 178 w 240"/>
                <a:gd name="T25" fmla="*/ 268 h 388"/>
                <a:gd name="T26" fmla="*/ 198 w 240"/>
                <a:gd name="T27" fmla="*/ 218 h 388"/>
                <a:gd name="T28" fmla="*/ 230 w 240"/>
                <a:gd name="T29" fmla="*/ 168 h 388"/>
                <a:gd name="T30" fmla="*/ 240 w 240"/>
                <a:gd name="T31" fmla="*/ 122 h 388"/>
                <a:gd name="T32" fmla="*/ 224 w 240"/>
                <a:gd name="T33" fmla="*/ 58 h 388"/>
                <a:gd name="T34" fmla="*/ 184 w 240"/>
                <a:gd name="T35" fmla="*/ 16 h 388"/>
                <a:gd name="T36" fmla="*/ 134 w 240"/>
                <a:gd name="T37" fmla="*/ 0 h 388"/>
                <a:gd name="T38" fmla="*/ 92 w 240"/>
                <a:gd name="T39" fmla="*/ 2 h 388"/>
                <a:gd name="T40" fmla="*/ 46 w 240"/>
                <a:gd name="T41" fmla="*/ 22 h 388"/>
                <a:gd name="T42" fmla="*/ 8 w 240"/>
                <a:gd name="T43" fmla="*/ 78 h 388"/>
                <a:gd name="T44" fmla="*/ 0 w 240"/>
                <a:gd name="T45" fmla="*/ 136 h 388"/>
                <a:gd name="T46" fmla="*/ 20 w 240"/>
                <a:gd name="T47" fmla="*/ 184 h 388"/>
                <a:gd name="T48" fmla="*/ 48 w 240"/>
                <a:gd name="T49" fmla="*/ 228 h 388"/>
                <a:gd name="T50" fmla="*/ 64 w 240"/>
                <a:gd name="T51" fmla="*/ 286 h 388"/>
                <a:gd name="T52" fmla="*/ 70 w 240"/>
                <a:gd name="T53" fmla="*/ 318 h 388"/>
                <a:gd name="T54" fmla="*/ 160 w 240"/>
                <a:gd name="T55" fmla="*/ 322 h 388"/>
                <a:gd name="T56" fmla="*/ 176 w 240"/>
                <a:gd name="T57" fmla="*/ 306 h 388"/>
                <a:gd name="T58" fmla="*/ 46 w 240"/>
                <a:gd name="T59" fmla="*/ 168 h 388"/>
                <a:gd name="T60" fmla="*/ 32 w 240"/>
                <a:gd name="T61" fmla="*/ 122 h 388"/>
                <a:gd name="T62" fmla="*/ 60 w 240"/>
                <a:gd name="T63" fmla="*/ 52 h 388"/>
                <a:gd name="T64" fmla="*/ 120 w 240"/>
                <a:gd name="T65" fmla="*/ 32 h 388"/>
                <a:gd name="T66" fmla="*/ 166 w 240"/>
                <a:gd name="T67" fmla="*/ 42 h 388"/>
                <a:gd name="T68" fmla="*/ 206 w 240"/>
                <a:gd name="T69" fmla="*/ 98 h 388"/>
                <a:gd name="T70" fmla="*/ 202 w 240"/>
                <a:gd name="T71" fmla="*/ 154 h 388"/>
                <a:gd name="T72" fmla="*/ 172 w 240"/>
                <a:gd name="T73" fmla="*/ 198 h 388"/>
                <a:gd name="T74" fmla="*/ 146 w 240"/>
                <a:gd name="T75" fmla="*/ 270 h 388"/>
                <a:gd name="T76" fmla="*/ 94 w 240"/>
                <a:gd name="T77" fmla="*/ 270 h 388"/>
                <a:gd name="T78" fmla="*/ 68 w 240"/>
                <a:gd name="T79" fmla="*/ 198 h 388"/>
                <a:gd name="T80" fmla="*/ 74 w 240"/>
                <a:gd name="T81" fmla="*/ 118 h 388"/>
                <a:gd name="T82" fmla="*/ 88 w 240"/>
                <a:gd name="T83" fmla="*/ 84 h 388"/>
                <a:gd name="T84" fmla="*/ 116 w 240"/>
                <a:gd name="T85" fmla="*/ 74 h 388"/>
                <a:gd name="T86" fmla="*/ 126 w 240"/>
                <a:gd name="T87" fmla="*/ 68 h 388"/>
                <a:gd name="T88" fmla="*/ 124 w 240"/>
                <a:gd name="T89" fmla="*/ 58 h 388"/>
                <a:gd name="T90" fmla="*/ 106 w 240"/>
                <a:gd name="T91" fmla="*/ 56 h 388"/>
                <a:gd name="T92" fmla="*/ 66 w 240"/>
                <a:gd name="T93" fmla="*/ 80 h 388"/>
                <a:gd name="T94" fmla="*/ 54 w 240"/>
                <a:gd name="T95" fmla="*/ 118 h 388"/>
                <a:gd name="T96" fmla="*/ 64 w 240"/>
                <a:gd name="T97" fmla="*/ 128 h 388"/>
                <a:gd name="T98" fmla="*/ 74 w 240"/>
                <a:gd name="T99" fmla="*/ 1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388">
                  <a:moveTo>
                    <a:pt x="144" y="388"/>
                  </a:moveTo>
                  <a:lnTo>
                    <a:pt x="96" y="388"/>
                  </a:lnTo>
                  <a:lnTo>
                    <a:pt x="96" y="388"/>
                  </a:lnTo>
                  <a:lnTo>
                    <a:pt x="94" y="388"/>
                  </a:lnTo>
                  <a:lnTo>
                    <a:pt x="90" y="386"/>
                  </a:lnTo>
                  <a:lnTo>
                    <a:pt x="88" y="382"/>
                  </a:lnTo>
                  <a:lnTo>
                    <a:pt x="86" y="378"/>
                  </a:lnTo>
                  <a:lnTo>
                    <a:pt x="86" y="378"/>
                  </a:lnTo>
                  <a:lnTo>
                    <a:pt x="88" y="374"/>
                  </a:lnTo>
                  <a:lnTo>
                    <a:pt x="90" y="372"/>
                  </a:lnTo>
                  <a:lnTo>
                    <a:pt x="94" y="370"/>
                  </a:lnTo>
                  <a:lnTo>
                    <a:pt x="96" y="368"/>
                  </a:lnTo>
                  <a:lnTo>
                    <a:pt x="144" y="368"/>
                  </a:lnTo>
                  <a:lnTo>
                    <a:pt x="144" y="368"/>
                  </a:lnTo>
                  <a:lnTo>
                    <a:pt x="146" y="370"/>
                  </a:lnTo>
                  <a:lnTo>
                    <a:pt x="150" y="372"/>
                  </a:lnTo>
                  <a:lnTo>
                    <a:pt x="152" y="374"/>
                  </a:lnTo>
                  <a:lnTo>
                    <a:pt x="154" y="378"/>
                  </a:lnTo>
                  <a:lnTo>
                    <a:pt x="154" y="378"/>
                  </a:lnTo>
                  <a:lnTo>
                    <a:pt x="152" y="382"/>
                  </a:lnTo>
                  <a:lnTo>
                    <a:pt x="150" y="386"/>
                  </a:lnTo>
                  <a:lnTo>
                    <a:pt x="146" y="388"/>
                  </a:lnTo>
                  <a:lnTo>
                    <a:pt x="144" y="388"/>
                  </a:lnTo>
                  <a:lnTo>
                    <a:pt x="144" y="388"/>
                  </a:lnTo>
                  <a:close/>
                  <a:moveTo>
                    <a:pt x="166" y="346"/>
                  </a:moveTo>
                  <a:lnTo>
                    <a:pt x="166" y="346"/>
                  </a:lnTo>
                  <a:lnTo>
                    <a:pt x="166" y="344"/>
                  </a:lnTo>
                  <a:lnTo>
                    <a:pt x="164" y="340"/>
                  </a:lnTo>
                  <a:lnTo>
                    <a:pt x="160" y="338"/>
                  </a:lnTo>
                  <a:lnTo>
                    <a:pt x="156" y="336"/>
                  </a:lnTo>
                  <a:lnTo>
                    <a:pt x="84" y="336"/>
                  </a:lnTo>
                  <a:lnTo>
                    <a:pt x="84" y="336"/>
                  </a:lnTo>
                  <a:lnTo>
                    <a:pt x="80" y="338"/>
                  </a:lnTo>
                  <a:lnTo>
                    <a:pt x="76" y="340"/>
                  </a:lnTo>
                  <a:lnTo>
                    <a:pt x="74" y="344"/>
                  </a:lnTo>
                  <a:lnTo>
                    <a:pt x="74" y="346"/>
                  </a:lnTo>
                  <a:lnTo>
                    <a:pt x="74" y="346"/>
                  </a:lnTo>
                  <a:lnTo>
                    <a:pt x="74" y="350"/>
                  </a:lnTo>
                  <a:lnTo>
                    <a:pt x="76" y="354"/>
                  </a:lnTo>
                  <a:lnTo>
                    <a:pt x="80" y="356"/>
                  </a:lnTo>
                  <a:lnTo>
                    <a:pt x="84" y="356"/>
                  </a:lnTo>
                  <a:lnTo>
                    <a:pt x="156" y="356"/>
                  </a:lnTo>
                  <a:lnTo>
                    <a:pt x="156" y="356"/>
                  </a:lnTo>
                  <a:lnTo>
                    <a:pt x="160" y="356"/>
                  </a:lnTo>
                  <a:lnTo>
                    <a:pt x="164" y="354"/>
                  </a:lnTo>
                  <a:lnTo>
                    <a:pt x="166" y="350"/>
                  </a:lnTo>
                  <a:lnTo>
                    <a:pt x="166" y="346"/>
                  </a:lnTo>
                  <a:lnTo>
                    <a:pt x="166" y="346"/>
                  </a:lnTo>
                  <a:close/>
                  <a:moveTo>
                    <a:pt x="176" y="306"/>
                  </a:moveTo>
                  <a:lnTo>
                    <a:pt x="176" y="306"/>
                  </a:lnTo>
                  <a:lnTo>
                    <a:pt x="176" y="286"/>
                  </a:lnTo>
                  <a:lnTo>
                    <a:pt x="178" y="268"/>
                  </a:lnTo>
                  <a:lnTo>
                    <a:pt x="182" y="252"/>
                  </a:lnTo>
                  <a:lnTo>
                    <a:pt x="186" y="240"/>
                  </a:lnTo>
                  <a:lnTo>
                    <a:pt x="192" y="228"/>
                  </a:lnTo>
                  <a:lnTo>
                    <a:pt x="198" y="218"/>
                  </a:lnTo>
                  <a:lnTo>
                    <a:pt x="210" y="200"/>
                  </a:lnTo>
                  <a:lnTo>
                    <a:pt x="210" y="200"/>
                  </a:lnTo>
                  <a:lnTo>
                    <a:pt x="220" y="184"/>
                  </a:lnTo>
                  <a:lnTo>
                    <a:pt x="230" y="168"/>
                  </a:lnTo>
                  <a:lnTo>
                    <a:pt x="234" y="158"/>
                  </a:lnTo>
                  <a:lnTo>
                    <a:pt x="238" y="148"/>
                  </a:lnTo>
                  <a:lnTo>
                    <a:pt x="240" y="136"/>
                  </a:lnTo>
                  <a:lnTo>
                    <a:pt x="240" y="122"/>
                  </a:lnTo>
                  <a:lnTo>
                    <a:pt x="240" y="122"/>
                  </a:lnTo>
                  <a:lnTo>
                    <a:pt x="238" y="100"/>
                  </a:lnTo>
                  <a:lnTo>
                    <a:pt x="232" y="78"/>
                  </a:lnTo>
                  <a:lnTo>
                    <a:pt x="224" y="58"/>
                  </a:lnTo>
                  <a:lnTo>
                    <a:pt x="210" y="38"/>
                  </a:lnTo>
                  <a:lnTo>
                    <a:pt x="202" y="30"/>
                  </a:lnTo>
                  <a:lnTo>
                    <a:pt x="194" y="22"/>
                  </a:lnTo>
                  <a:lnTo>
                    <a:pt x="184" y="16"/>
                  </a:lnTo>
                  <a:lnTo>
                    <a:pt x="174" y="10"/>
                  </a:lnTo>
                  <a:lnTo>
                    <a:pt x="162" y="6"/>
                  </a:lnTo>
                  <a:lnTo>
                    <a:pt x="148" y="2"/>
                  </a:lnTo>
                  <a:lnTo>
                    <a:pt x="134" y="0"/>
                  </a:lnTo>
                  <a:lnTo>
                    <a:pt x="120" y="0"/>
                  </a:lnTo>
                  <a:lnTo>
                    <a:pt x="120" y="0"/>
                  </a:lnTo>
                  <a:lnTo>
                    <a:pt x="106" y="0"/>
                  </a:lnTo>
                  <a:lnTo>
                    <a:pt x="92" y="2"/>
                  </a:lnTo>
                  <a:lnTo>
                    <a:pt x="78" y="6"/>
                  </a:lnTo>
                  <a:lnTo>
                    <a:pt x="66" y="10"/>
                  </a:lnTo>
                  <a:lnTo>
                    <a:pt x="56" y="16"/>
                  </a:lnTo>
                  <a:lnTo>
                    <a:pt x="46" y="22"/>
                  </a:lnTo>
                  <a:lnTo>
                    <a:pt x="38" y="30"/>
                  </a:lnTo>
                  <a:lnTo>
                    <a:pt x="30" y="38"/>
                  </a:lnTo>
                  <a:lnTo>
                    <a:pt x="16" y="58"/>
                  </a:lnTo>
                  <a:lnTo>
                    <a:pt x="8" y="78"/>
                  </a:lnTo>
                  <a:lnTo>
                    <a:pt x="2" y="100"/>
                  </a:lnTo>
                  <a:lnTo>
                    <a:pt x="0" y="122"/>
                  </a:lnTo>
                  <a:lnTo>
                    <a:pt x="0" y="122"/>
                  </a:lnTo>
                  <a:lnTo>
                    <a:pt x="0" y="136"/>
                  </a:lnTo>
                  <a:lnTo>
                    <a:pt x="2" y="148"/>
                  </a:lnTo>
                  <a:lnTo>
                    <a:pt x="6" y="158"/>
                  </a:lnTo>
                  <a:lnTo>
                    <a:pt x="10" y="168"/>
                  </a:lnTo>
                  <a:lnTo>
                    <a:pt x="20" y="184"/>
                  </a:lnTo>
                  <a:lnTo>
                    <a:pt x="30" y="200"/>
                  </a:lnTo>
                  <a:lnTo>
                    <a:pt x="30" y="200"/>
                  </a:lnTo>
                  <a:lnTo>
                    <a:pt x="42" y="218"/>
                  </a:lnTo>
                  <a:lnTo>
                    <a:pt x="48" y="228"/>
                  </a:lnTo>
                  <a:lnTo>
                    <a:pt x="54" y="240"/>
                  </a:lnTo>
                  <a:lnTo>
                    <a:pt x="58" y="252"/>
                  </a:lnTo>
                  <a:lnTo>
                    <a:pt x="62" y="268"/>
                  </a:lnTo>
                  <a:lnTo>
                    <a:pt x="64" y="286"/>
                  </a:lnTo>
                  <a:lnTo>
                    <a:pt x="64" y="306"/>
                  </a:lnTo>
                  <a:lnTo>
                    <a:pt x="64" y="306"/>
                  </a:lnTo>
                  <a:lnTo>
                    <a:pt x="66" y="312"/>
                  </a:lnTo>
                  <a:lnTo>
                    <a:pt x="70" y="318"/>
                  </a:lnTo>
                  <a:lnTo>
                    <a:pt x="74" y="322"/>
                  </a:lnTo>
                  <a:lnTo>
                    <a:pt x="80" y="322"/>
                  </a:lnTo>
                  <a:lnTo>
                    <a:pt x="160" y="322"/>
                  </a:lnTo>
                  <a:lnTo>
                    <a:pt x="160" y="322"/>
                  </a:lnTo>
                  <a:lnTo>
                    <a:pt x="166" y="322"/>
                  </a:lnTo>
                  <a:lnTo>
                    <a:pt x="170" y="318"/>
                  </a:lnTo>
                  <a:lnTo>
                    <a:pt x="174" y="312"/>
                  </a:lnTo>
                  <a:lnTo>
                    <a:pt x="176" y="306"/>
                  </a:lnTo>
                  <a:lnTo>
                    <a:pt x="176" y="306"/>
                  </a:lnTo>
                  <a:close/>
                  <a:moveTo>
                    <a:pt x="56" y="180"/>
                  </a:moveTo>
                  <a:lnTo>
                    <a:pt x="56" y="180"/>
                  </a:lnTo>
                  <a:lnTo>
                    <a:pt x="46" y="168"/>
                  </a:lnTo>
                  <a:lnTo>
                    <a:pt x="38" y="154"/>
                  </a:lnTo>
                  <a:lnTo>
                    <a:pt x="34" y="140"/>
                  </a:lnTo>
                  <a:lnTo>
                    <a:pt x="32" y="122"/>
                  </a:lnTo>
                  <a:lnTo>
                    <a:pt x="32" y="122"/>
                  </a:lnTo>
                  <a:lnTo>
                    <a:pt x="34" y="98"/>
                  </a:lnTo>
                  <a:lnTo>
                    <a:pt x="40" y="80"/>
                  </a:lnTo>
                  <a:lnTo>
                    <a:pt x="50" y="64"/>
                  </a:lnTo>
                  <a:lnTo>
                    <a:pt x="60" y="52"/>
                  </a:lnTo>
                  <a:lnTo>
                    <a:pt x="74" y="42"/>
                  </a:lnTo>
                  <a:lnTo>
                    <a:pt x="90" y="36"/>
                  </a:lnTo>
                  <a:lnTo>
                    <a:pt x="104" y="32"/>
                  </a:lnTo>
                  <a:lnTo>
                    <a:pt x="120" y="32"/>
                  </a:lnTo>
                  <a:lnTo>
                    <a:pt x="120" y="32"/>
                  </a:lnTo>
                  <a:lnTo>
                    <a:pt x="136" y="32"/>
                  </a:lnTo>
                  <a:lnTo>
                    <a:pt x="150" y="36"/>
                  </a:lnTo>
                  <a:lnTo>
                    <a:pt x="166" y="42"/>
                  </a:lnTo>
                  <a:lnTo>
                    <a:pt x="180" y="52"/>
                  </a:lnTo>
                  <a:lnTo>
                    <a:pt x="190" y="64"/>
                  </a:lnTo>
                  <a:lnTo>
                    <a:pt x="200" y="80"/>
                  </a:lnTo>
                  <a:lnTo>
                    <a:pt x="206" y="98"/>
                  </a:lnTo>
                  <a:lnTo>
                    <a:pt x="208" y="122"/>
                  </a:lnTo>
                  <a:lnTo>
                    <a:pt x="208" y="122"/>
                  </a:lnTo>
                  <a:lnTo>
                    <a:pt x="206" y="140"/>
                  </a:lnTo>
                  <a:lnTo>
                    <a:pt x="202" y="154"/>
                  </a:lnTo>
                  <a:lnTo>
                    <a:pt x="194" y="168"/>
                  </a:lnTo>
                  <a:lnTo>
                    <a:pt x="184" y="180"/>
                  </a:lnTo>
                  <a:lnTo>
                    <a:pt x="184" y="180"/>
                  </a:lnTo>
                  <a:lnTo>
                    <a:pt x="172" y="198"/>
                  </a:lnTo>
                  <a:lnTo>
                    <a:pt x="158" y="222"/>
                  </a:lnTo>
                  <a:lnTo>
                    <a:pt x="154" y="236"/>
                  </a:lnTo>
                  <a:lnTo>
                    <a:pt x="148" y="252"/>
                  </a:lnTo>
                  <a:lnTo>
                    <a:pt x="146" y="270"/>
                  </a:lnTo>
                  <a:lnTo>
                    <a:pt x="144" y="290"/>
                  </a:lnTo>
                  <a:lnTo>
                    <a:pt x="96" y="290"/>
                  </a:lnTo>
                  <a:lnTo>
                    <a:pt x="96" y="290"/>
                  </a:lnTo>
                  <a:lnTo>
                    <a:pt x="94" y="270"/>
                  </a:lnTo>
                  <a:lnTo>
                    <a:pt x="92" y="252"/>
                  </a:lnTo>
                  <a:lnTo>
                    <a:pt x="86" y="236"/>
                  </a:lnTo>
                  <a:lnTo>
                    <a:pt x="82" y="222"/>
                  </a:lnTo>
                  <a:lnTo>
                    <a:pt x="68" y="198"/>
                  </a:lnTo>
                  <a:lnTo>
                    <a:pt x="56" y="180"/>
                  </a:lnTo>
                  <a:lnTo>
                    <a:pt x="56" y="180"/>
                  </a:lnTo>
                  <a:close/>
                  <a:moveTo>
                    <a:pt x="74" y="118"/>
                  </a:moveTo>
                  <a:lnTo>
                    <a:pt x="74" y="118"/>
                  </a:lnTo>
                  <a:lnTo>
                    <a:pt x="76" y="108"/>
                  </a:lnTo>
                  <a:lnTo>
                    <a:pt x="78" y="98"/>
                  </a:lnTo>
                  <a:lnTo>
                    <a:pt x="82" y="90"/>
                  </a:lnTo>
                  <a:lnTo>
                    <a:pt x="88" y="84"/>
                  </a:lnTo>
                  <a:lnTo>
                    <a:pt x="94" y="80"/>
                  </a:lnTo>
                  <a:lnTo>
                    <a:pt x="102" y="78"/>
                  </a:lnTo>
                  <a:lnTo>
                    <a:pt x="110" y="76"/>
                  </a:lnTo>
                  <a:lnTo>
                    <a:pt x="116" y="74"/>
                  </a:lnTo>
                  <a:lnTo>
                    <a:pt x="116" y="74"/>
                  </a:lnTo>
                  <a:lnTo>
                    <a:pt x="120" y="74"/>
                  </a:lnTo>
                  <a:lnTo>
                    <a:pt x="124" y="72"/>
                  </a:lnTo>
                  <a:lnTo>
                    <a:pt x="126" y="68"/>
                  </a:lnTo>
                  <a:lnTo>
                    <a:pt x="126" y="64"/>
                  </a:lnTo>
                  <a:lnTo>
                    <a:pt x="126" y="64"/>
                  </a:lnTo>
                  <a:lnTo>
                    <a:pt x="126" y="62"/>
                  </a:lnTo>
                  <a:lnTo>
                    <a:pt x="124" y="58"/>
                  </a:lnTo>
                  <a:lnTo>
                    <a:pt x="120" y="56"/>
                  </a:lnTo>
                  <a:lnTo>
                    <a:pt x="116" y="54"/>
                  </a:lnTo>
                  <a:lnTo>
                    <a:pt x="116" y="54"/>
                  </a:lnTo>
                  <a:lnTo>
                    <a:pt x="106" y="56"/>
                  </a:lnTo>
                  <a:lnTo>
                    <a:pt x="94" y="58"/>
                  </a:lnTo>
                  <a:lnTo>
                    <a:pt x="84" y="64"/>
                  </a:lnTo>
                  <a:lnTo>
                    <a:pt x="74" y="70"/>
                  </a:lnTo>
                  <a:lnTo>
                    <a:pt x="66" y="80"/>
                  </a:lnTo>
                  <a:lnTo>
                    <a:pt x="60" y="90"/>
                  </a:lnTo>
                  <a:lnTo>
                    <a:pt x="56" y="104"/>
                  </a:lnTo>
                  <a:lnTo>
                    <a:pt x="54" y="118"/>
                  </a:lnTo>
                  <a:lnTo>
                    <a:pt x="54" y="118"/>
                  </a:lnTo>
                  <a:lnTo>
                    <a:pt x="56" y="122"/>
                  </a:lnTo>
                  <a:lnTo>
                    <a:pt x="58" y="126"/>
                  </a:lnTo>
                  <a:lnTo>
                    <a:pt x="60" y="128"/>
                  </a:lnTo>
                  <a:lnTo>
                    <a:pt x="64" y="128"/>
                  </a:lnTo>
                  <a:lnTo>
                    <a:pt x="64" y="128"/>
                  </a:lnTo>
                  <a:lnTo>
                    <a:pt x="68" y="128"/>
                  </a:lnTo>
                  <a:lnTo>
                    <a:pt x="72" y="126"/>
                  </a:lnTo>
                  <a:lnTo>
                    <a:pt x="74" y="122"/>
                  </a:lnTo>
                  <a:lnTo>
                    <a:pt x="74" y="118"/>
                  </a:lnTo>
                  <a:lnTo>
                    <a:pt x="74" y="1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7" name="Foliennummernplatzhalter 6"/>
          <p:cNvSpPr>
            <a:spLocks noGrp="1"/>
          </p:cNvSpPr>
          <p:nvPr>
            <p:ph type="sldNum" sz="quarter" idx="12"/>
          </p:nvPr>
        </p:nvSpPr>
        <p:spPr/>
        <p:txBody>
          <a:bodyPr/>
          <a:lstStyle/>
          <a:p>
            <a:fld id="{2659F4AC-A489-4D32-A4BF-9838DA534B96}" type="slidenum">
              <a:rPr lang="de-DE" smtClean="0"/>
              <a:t>6</a:t>
            </a:fld>
            <a:endParaRPr lang="de-DE"/>
          </a:p>
        </p:txBody>
      </p:sp>
      <p:sp>
        <p:nvSpPr>
          <p:cNvPr id="9" name="Fußzeilenplatzhalter 8"/>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1603312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chtungspfeil 36"/>
          <p:cNvSpPr/>
          <p:nvPr/>
        </p:nvSpPr>
        <p:spPr>
          <a:xfrm>
            <a:off x="5643591" y="1069853"/>
            <a:ext cx="2624517" cy="1244494"/>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Pumpenschläuche am Sampler &amp; Gerät einspannen</a:t>
            </a:r>
          </a:p>
        </p:txBody>
      </p:sp>
      <p:sp>
        <p:nvSpPr>
          <p:cNvPr id="38" name="Richtungspfeil 37"/>
          <p:cNvSpPr/>
          <p:nvPr/>
        </p:nvSpPr>
        <p:spPr>
          <a:xfrm>
            <a:off x="3322214" y="1069853"/>
            <a:ext cx="2624517" cy="1244494"/>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tx1"/>
                </a:solidFill>
              </a:rPr>
              <a:t>Autosampler</a:t>
            </a:r>
            <a:r>
              <a:rPr lang="de-DE" sz="1600" b="1" dirty="0">
                <a:solidFill>
                  <a:schemeClr val="tx1"/>
                </a:solidFill>
              </a:rPr>
              <a:t> und PC einschalten</a:t>
            </a:r>
          </a:p>
        </p:txBody>
      </p:sp>
      <p:sp>
        <p:nvSpPr>
          <p:cNvPr id="34" name="Richtungspfeil 33"/>
          <p:cNvSpPr/>
          <p:nvPr/>
        </p:nvSpPr>
        <p:spPr>
          <a:xfrm>
            <a:off x="982234" y="1069853"/>
            <a:ext cx="2624517" cy="1244494"/>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Druck von Argon (7 bar) und Helium (1 bar) prüfen</a:t>
            </a:r>
          </a:p>
        </p:txBody>
      </p:sp>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23"/>
          <p:cNvSpPr txBox="1"/>
          <p:nvPr/>
        </p:nvSpPr>
        <p:spPr>
          <a:xfrm>
            <a:off x="612775" y="553630"/>
            <a:ext cx="4968552" cy="523220"/>
          </a:xfrm>
          <a:prstGeom prst="rect">
            <a:avLst/>
          </a:prstGeom>
          <a:noFill/>
        </p:spPr>
        <p:txBody>
          <a:bodyPr wrap="square" rtlCol="0">
            <a:spAutoFit/>
          </a:bodyPr>
          <a:lstStyle/>
          <a:p>
            <a:r>
              <a:rPr lang="de-DE" sz="2800" b="1" dirty="0"/>
              <a:t>Geräteinbetriebnahme</a:t>
            </a:r>
            <a:endParaRPr lang="de-DE" sz="2400" b="1" dirty="0"/>
          </a:p>
        </p:txBody>
      </p:sp>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520" b="15173"/>
          <a:stretch/>
        </p:blipFill>
        <p:spPr bwMode="auto">
          <a:xfrm>
            <a:off x="1203040" y="2418568"/>
            <a:ext cx="2000808" cy="158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389" b="22680"/>
          <a:stretch/>
        </p:blipFill>
        <p:spPr bwMode="auto">
          <a:xfrm>
            <a:off x="6099065" y="2418567"/>
            <a:ext cx="1979940" cy="158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0589"/>
          <a:stretch/>
        </p:blipFill>
        <p:spPr bwMode="auto">
          <a:xfrm>
            <a:off x="1215063" y="4146760"/>
            <a:ext cx="2000808" cy="185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370" b="15918"/>
          <a:stretch/>
        </p:blipFill>
        <p:spPr bwMode="auto">
          <a:xfrm>
            <a:off x="6099065" y="4125470"/>
            <a:ext cx="1979940" cy="21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898" r="2034"/>
          <a:stretch/>
        </p:blipFill>
        <p:spPr bwMode="auto">
          <a:xfrm>
            <a:off x="3554261" y="2418568"/>
            <a:ext cx="2070974" cy="150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llipse 25"/>
          <p:cNvSpPr/>
          <p:nvPr/>
        </p:nvSpPr>
        <p:spPr>
          <a:xfrm>
            <a:off x="4952107" y="2924944"/>
            <a:ext cx="505271" cy="359026"/>
          </a:xfrm>
          <a:prstGeom prst="ellipse">
            <a:avLst/>
          </a:prstGeom>
          <a:no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3" name="Pfeil nach rechts 22"/>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27" name="Pfeil nach rechts 26"/>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28" name="Pfeil nach rechts 27"/>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29" name="Pfeil nach rechts 28"/>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31" name="Pfeil nach rechts 30"/>
          <p:cNvSpPr/>
          <p:nvPr/>
        </p:nvSpPr>
        <p:spPr>
          <a:xfrm>
            <a:off x="1943445" y="10406"/>
            <a:ext cx="1548435"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Vorbereitung</a:t>
            </a:r>
          </a:p>
        </p:txBody>
      </p:sp>
      <p:sp>
        <p:nvSpPr>
          <p:cNvPr id="32" name="Pfeil nach rechts 31"/>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sp>
        <p:nvSpPr>
          <p:cNvPr id="4" name="Foliennummernplatzhalter 3"/>
          <p:cNvSpPr>
            <a:spLocks noGrp="1"/>
          </p:cNvSpPr>
          <p:nvPr>
            <p:ph type="sldNum" sz="quarter" idx="12"/>
          </p:nvPr>
        </p:nvSpPr>
        <p:spPr/>
        <p:txBody>
          <a:bodyPr/>
          <a:lstStyle/>
          <a:p>
            <a:fld id="{2659F4AC-A489-4D32-A4BF-9838DA534B96}" type="slidenum">
              <a:rPr lang="de-DE" smtClean="0"/>
              <a:t>7</a:t>
            </a:fld>
            <a:endParaRPr lang="de-DE"/>
          </a:p>
        </p:txBody>
      </p:sp>
      <p:sp>
        <p:nvSpPr>
          <p:cNvPr id="6" name="Fußzeilenplatzhalter 5"/>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276597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p:cNvSpPr txBox="1"/>
          <p:nvPr/>
        </p:nvSpPr>
        <p:spPr>
          <a:xfrm>
            <a:off x="35496" y="385500"/>
            <a:ext cx="4968552" cy="400110"/>
          </a:xfrm>
          <a:prstGeom prst="rect">
            <a:avLst/>
          </a:prstGeom>
          <a:noFill/>
        </p:spPr>
        <p:txBody>
          <a:bodyPr wrap="square" rtlCol="0">
            <a:spAutoFit/>
          </a:bodyPr>
          <a:lstStyle/>
          <a:p>
            <a:r>
              <a:rPr lang="de-DE" sz="2000" b="1" dirty="0"/>
              <a:t>Geräteinbetriebnahme</a:t>
            </a:r>
            <a:endParaRPr lang="de-DE" b="1" dirty="0"/>
          </a:p>
        </p:txBody>
      </p:sp>
      <p:pic>
        <p:nvPicPr>
          <p:cNvPr id="28" name="Picture 5" descr=" Desktop Icon."/>
          <p:cNvPicPr>
            <a:picLocks noChangeAspect="1" noChangeArrowheads="1"/>
          </p:cNvPicPr>
          <p:nvPr/>
        </p:nvPicPr>
        <p:blipFill rotWithShape="1">
          <a:blip r:embed="rId3">
            <a:extLst>
              <a:ext uri="{28A0092B-C50C-407E-A947-70E740481C1C}">
                <a14:useLocalDpi xmlns:a14="http://schemas.microsoft.com/office/drawing/2010/main" val="0"/>
              </a:ext>
            </a:extLst>
          </a:blip>
          <a:srcRect t="5455" r="40"/>
          <a:stretch/>
        </p:blipFill>
        <p:spPr bwMode="auto">
          <a:xfrm>
            <a:off x="924832" y="3858896"/>
            <a:ext cx="2418817" cy="85886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6" name="Picture 2" descr="https://www.agilent.com/cs/publishingimages/ICP-MS%20MH%20Dashboard_1600.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76000"/>
                    </a14:imgEffect>
                    <a14:imgEffect>
                      <a14:brightnessContrast bright="-20000" contrast="-20000"/>
                    </a14:imgEffect>
                  </a14:imgLayer>
                </a14:imgProps>
              </a:ext>
              <a:ext uri="{28A0092B-C50C-407E-A947-70E740481C1C}">
                <a14:useLocalDpi xmlns:a14="http://schemas.microsoft.com/office/drawing/2010/main" val="0"/>
              </a:ext>
            </a:extLst>
          </a:blip>
          <a:srcRect t="22770" r="53242" b="23736"/>
          <a:stretch/>
        </p:blipFill>
        <p:spPr bwMode="auto">
          <a:xfrm>
            <a:off x="4211960" y="2131224"/>
            <a:ext cx="3771009" cy="431421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s://www.agilent.com/cs/publishingimages/ICP-MS%20MH%20Dashboard_1600.jpg"/>
          <p:cNvPicPr>
            <a:picLocks noChangeAspect="1" noChangeArrowheads="1"/>
          </p:cNvPicPr>
          <p:nvPr/>
        </p:nvPicPr>
        <p:blipFill rotWithShape="1">
          <a:blip r:embed="rId7">
            <a:extLst>
              <a:ext uri="{28A0092B-C50C-407E-A947-70E740481C1C}">
                <a14:useLocalDpi xmlns:a14="http://schemas.microsoft.com/office/drawing/2010/main" val="0"/>
              </a:ext>
            </a:extLst>
          </a:blip>
          <a:srcRect l="7840" t="24795" r="72590" b="67873"/>
          <a:stretch/>
        </p:blipFill>
        <p:spPr bwMode="auto">
          <a:xfrm>
            <a:off x="4856645" y="2357655"/>
            <a:ext cx="1578296" cy="591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hteck 32"/>
          <p:cNvSpPr/>
          <p:nvPr/>
        </p:nvSpPr>
        <p:spPr>
          <a:xfrm>
            <a:off x="4856645" y="2357655"/>
            <a:ext cx="663077" cy="658668"/>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37" name="Gerade Verbindung 36"/>
          <p:cNvCxnSpPr>
            <a:endCxn id="40" idx="0"/>
          </p:cNvCxnSpPr>
          <p:nvPr/>
        </p:nvCxnSpPr>
        <p:spPr>
          <a:xfrm>
            <a:off x="5339704" y="3024379"/>
            <a:ext cx="313822" cy="496000"/>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sp>
        <p:nvSpPr>
          <p:cNvPr id="40" name="Abgerundetes Rechteck 39"/>
          <p:cNvSpPr/>
          <p:nvPr/>
        </p:nvSpPr>
        <p:spPr>
          <a:xfrm>
            <a:off x="4286780" y="3520379"/>
            <a:ext cx="2733492" cy="1636813"/>
          </a:xfrm>
          <a:prstGeom prst="roundRect">
            <a:avLst/>
          </a:prstGeom>
          <a:solidFill>
            <a:schemeClr val="bg1">
              <a:lumMod val="95000"/>
              <a:alpha val="86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2) Unter ‚Home‘; ‚Plasma‘; ‚Yes‘ das Gerät starten</a:t>
            </a:r>
          </a:p>
        </p:txBody>
      </p:sp>
      <p:sp>
        <p:nvSpPr>
          <p:cNvPr id="32" name="Richtungspfeil 31"/>
          <p:cNvSpPr/>
          <p:nvPr/>
        </p:nvSpPr>
        <p:spPr>
          <a:xfrm>
            <a:off x="1669783" y="842033"/>
            <a:ext cx="6051491" cy="1244494"/>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Betriebsbereitschaft herstellen</a:t>
            </a:r>
          </a:p>
        </p:txBody>
      </p:sp>
      <p:sp>
        <p:nvSpPr>
          <p:cNvPr id="34" name="Abgerundetes Rechteck 33"/>
          <p:cNvSpPr/>
          <p:nvPr/>
        </p:nvSpPr>
        <p:spPr>
          <a:xfrm>
            <a:off x="884298" y="2653308"/>
            <a:ext cx="2511578" cy="1032136"/>
          </a:xfrm>
          <a:prstGeom prst="roundRect">
            <a:avLst/>
          </a:prstGeom>
          <a:solidFill>
            <a:schemeClr val="bg1">
              <a:lumMod val="95000"/>
              <a:alpha val="86000"/>
            </a:schemeClr>
          </a:solid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de-DE" dirty="0">
                <a:solidFill>
                  <a:schemeClr val="tx1"/>
                </a:solidFill>
              </a:rPr>
              <a:t>1) </a:t>
            </a:r>
            <a:r>
              <a:rPr lang="de-DE" dirty="0"/>
              <a:t>Software ‚ICP-MS Instrument Control‘ auf Desktop öffnen</a:t>
            </a:r>
          </a:p>
          <a:p>
            <a:pPr algn="ctr"/>
            <a:endParaRPr lang="de-DE" dirty="0">
              <a:solidFill>
                <a:schemeClr val="tx1"/>
              </a:solidFill>
            </a:endParaRPr>
          </a:p>
        </p:txBody>
      </p:sp>
      <p:sp>
        <p:nvSpPr>
          <p:cNvPr id="35" name="Pfeil nach rechts 34"/>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39" name="Pfeil nach rechts 38"/>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41" name="Pfeil nach rechts 40"/>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42" name="Pfeil nach rechts 41"/>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43" name="Pfeil nach rechts 42"/>
          <p:cNvSpPr/>
          <p:nvPr/>
        </p:nvSpPr>
        <p:spPr>
          <a:xfrm>
            <a:off x="1943445" y="10406"/>
            <a:ext cx="1548435"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Vorbereitung</a:t>
            </a:r>
          </a:p>
        </p:txBody>
      </p:sp>
      <p:sp>
        <p:nvSpPr>
          <p:cNvPr id="44" name="Pfeil nach rechts 43"/>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pic>
        <p:nvPicPr>
          <p:cNvPr id="22" name="Picture 2" descr="https://www.agilent.com/cs/publishingimages/ICP-MS%20MH%20Dashboard_1600.jpg"/>
          <p:cNvPicPr>
            <a:picLocks noChangeAspect="1" noChangeArrowheads="1"/>
          </p:cNvPicPr>
          <p:nvPr/>
        </p:nvPicPr>
        <p:blipFill rotWithShape="1">
          <a:blip r:embed="rId7">
            <a:extLst>
              <a:ext uri="{28A0092B-C50C-407E-A947-70E740481C1C}">
                <a14:useLocalDpi xmlns:a14="http://schemas.microsoft.com/office/drawing/2010/main" val="0"/>
              </a:ext>
            </a:extLst>
          </a:blip>
          <a:srcRect l="7840" t="24795" r="83659" b="67873"/>
          <a:stretch/>
        </p:blipFill>
        <p:spPr bwMode="auto">
          <a:xfrm>
            <a:off x="5432971" y="4149080"/>
            <a:ext cx="1001970" cy="86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Foliennummernplatzhalter 6"/>
          <p:cNvSpPr>
            <a:spLocks noGrp="1"/>
          </p:cNvSpPr>
          <p:nvPr>
            <p:ph type="sldNum" sz="quarter" idx="12"/>
          </p:nvPr>
        </p:nvSpPr>
        <p:spPr/>
        <p:txBody>
          <a:bodyPr/>
          <a:lstStyle/>
          <a:p>
            <a:fld id="{2659F4AC-A489-4D32-A4BF-9838DA534B96}" type="slidenum">
              <a:rPr lang="de-DE" smtClean="0"/>
              <a:t>8</a:t>
            </a:fld>
            <a:endParaRPr lang="de-DE"/>
          </a:p>
        </p:txBody>
      </p:sp>
      <p:sp>
        <p:nvSpPr>
          <p:cNvPr id="9" name="Fußzeilenplatzhalter 8"/>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3081250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97" y="6440342"/>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Gerade Verbindung 19"/>
          <p:cNvCxnSpPr/>
          <p:nvPr/>
        </p:nvCxnSpPr>
        <p:spPr>
          <a:xfrm>
            <a:off x="35496" y="6458202"/>
            <a:ext cx="91085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10" y="6475958"/>
            <a:ext cx="2604425" cy="36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feld 23"/>
          <p:cNvSpPr txBox="1"/>
          <p:nvPr/>
        </p:nvSpPr>
        <p:spPr>
          <a:xfrm>
            <a:off x="154756" y="406430"/>
            <a:ext cx="4968552" cy="523220"/>
          </a:xfrm>
          <a:prstGeom prst="rect">
            <a:avLst/>
          </a:prstGeom>
          <a:noFill/>
        </p:spPr>
        <p:txBody>
          <a:bodyPr wrap="square" rtlCol="0">
            <a:spAutoFit/>
          </a:bodyPr>
          <a:lstStyle/>
          <a:p>
            <a:r>
              <a:rPr lang="de-DE" sz="2800" b="1" dirty="0"/>
              <a:t>Geräteinbetriebnahme</a:t>
            </a:r>
            <a:endParaRPr lang="de-DE" sz="2400" b="1" dirty="0"/>
          </a:p>
        </p:txBody>
      </p:sp>
      <p:pic>
        <p:nvPicPr>
          <p:cNvPr id="27" name="Picture 2" descr="https://www.agilent.com/cs/publishingimages/ICP-MS%20MH%20Dashboard_1600.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8000"/>
                    </a14:imgEffect>
                    <a14:imgEffect>
                      <a14:brightnessContrast bright="-20000" contrast="-20000"/>
                    </a14:imgEffect>
                  </a14:imgLayer>
                </a14:imgProps>
              </a:ext>
              <a:ext uri="{28A0092B-C50C-407E-A947-70E740481C1C}">
                <a14:useLocalDpi xmlns:a14="http://schemas.microsoft.com/office/drawing/2010/main" val="0"/>
              </a:ext>
            </a:extLst>
          </a:blip>
          <a:srcRect t="22770" b="22752"/>
          <a:stretch/>
        </p:blipFill>
        <p:spPr bwMode="auto">
          <a:xfrm>
            <a:off x="384947" y="2064588"/>
            <a:ext cx="8064896" cy="43936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www.agilent.com/cs/publishingimages/ICP-MS%20MH%20Dashboard_1600.jpg"/>
          <p:cNvPicPr>
            <a:picLocks noChangeAspect="1" noChangeArrowheads="1"/>
          </p:cNvPicPr>
          <p:nvPr/>
        </p:nvPicPr>
        <p:blipFill rotWithShape="1">
          <a:blip r:embed="rId6">
            <a:extLst>
              <a:ext uri="{28A0092B-C50C-407E-A947-70E740481C1C}">
                <a14:useLocalDpi xmlns:a14="http://schemas.microsoft.com/office/drawing/2010/main" val="0"/>
              </a:ext>
            </a:extLst>
          </a:blip>
          <a:srcRect l="32004" t="26710" r="58076" b="67040"/>
          <a:stretch/>
        </p:blipFill>
        <p:spPr bwMode="auto">
          <a:xfrm>
            <a:off x="2985504" y="2339627"/>
            <a:ext cx="800028" cy="504056"/>
          </a:xfrm>
          <a:prstGeom prst="rect">
            <a:avLst/>
          </a:prstGeom>
          <a:ln>
            <a:solidFill>
              <a:srgbClr val="02A5DF"/>
            </a:solidFill>
          </a:ln>
          <a:effectLst>
            <a:softEdge rad="112500"/>
          </a:effectLst>
          <a:extLst>
            <a:ext uri="{909E8E84-426E-40DD-AFC4-6F175D3DCCD1}">
              <a14:hiddenFill xmlns:a14="http://schemas.microsoft.com/office/drawing/2010/main">
                <a:solidFill>
                  <a:srgbClr val="FFFFFF"/>
                </a:solidFill>
              </a14:hiddenFill>
            </a:ext>
          </a:extLst>
        </p:spPr>
      </p:pic>
      <p:sp>
        <p:nvSpPr>
          <p:cNvPr id="38" name="Rechteck 37"/>
          <p:cNvSpPr/>
          <p:nvPr/>
        </p:nvSpPr>
        <p:spPr>
          <a:xfrm>
            <a:off x="3213781" y="2339627"/>
            <a:ext cx="360040" cy="504056"/>
          </a:xfrm>
          <a:prstGeom prst="rect">
            <a:avLst/>
          </a:prstGeom>
          <a:noFill/>
          <a:ln>
            <a:solidFill>
              <a:srgbClr val="02A5DF"/>
            </a:solidFill>
          </a:ln>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40" name="Gerade Verbindung 39"/>
          <p:cNvCxnSpPr>
            <a:stCxn id="38" idx="3"/>
          </p:cNvCxnSpPr>
          <p:nvPr/>
        </p:nvCxnSpPr>
        <p:spPr>
          <a:xfrm>
            <a:off x="3573821" y="2591655"/>
            <a:ext cx="195304" cy="287687"/>
          </a:xfrm>
          <a:prstGeom prst="line">
            <a:avLst/>
          </a:prstGeom>
          <a:ln w="38100">
            <a:solidFill>
              <a:srgbClr val="02A5DF"/>
            </a:solidFill>
          </a:ln>
        </p:spPr>
        <p:style>
          <a:lnRef idx="1">
            <a:schemeClr val="accent2"/>
          </a:lnRef>
          <a:fillRef idx="0">
            <a:schemeClr val="accent2"/>
          </a:fillRef>
          <a:effectRef idx="0">
            <a:schemeClr val="accent2"/>
          </a:effectRef>
          <a:fontRef idx="minor">
            <a:schemeClr val="tx1"/>
          </a:fontRef>
        </p:style>
      </p:cxnSp>
      <p:sp>
        <p:nvSpPr>
          <p:cNvPr id="42" name="Abgerundetes Rechteck 41"/>
          <p:cNvSpPr/>
          <p:nvPr/>
        </p:nvSpPr>
        <p:spPr>
          <a:xfrm>
            <a:off x="683568" y="3212976"/>
            <a:ext cx="4675606" cy="2918280"/>
          </a:xfrm>
          <a:prstGeom prst="roundRect">
            <a:avLst>
              <a:gd name="adj" fmla="val 7503"/>
            </a:avLst>
          </a:prstGeom>
          <a:solidFill>
            <a:schemeClr val="bg1">
              <a:lumMod val="95000"/>
              <a:alpha val="83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2) Methode wählen</a:t>
            </a:r>
          </a:p>
        </p:txBody>
      </p:sp>
      <p:sp>
        <p:nvSpPr>
          <p:cNvPr id="43" name="Abgerundetes Rechteck 42"/>
          <p:cNvSpPr/>
          <p:nvPr/>
        </p:nvSpPr>
        <p:spPr>
          <a:xfrm>
            <a:off x="1263000" y="3714907"/>
            <a:ext cx="3898167" cy="440432"/>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t"/>
          <a:lstStyle/>
          <a:p>
            <a:r>
              <a:rPr lang="de-DE" dirty="0" err="1">
                <a:solidFill>
                  <a:schemeClr val="tx1"/>
                </a:solidFill>
              </a:rPr>
              <a:t>Hg_xx</a:t>
            </a:r>
            <a:r>
              <a:rPr lang="de-DE" dirty="0">
                <a:solidFill>
                  <a:schemeClr val="tx1"/>
                </a:solidFill>
              </a:rPr>
              <a:t> (Quecksilber)</a:t>
            </a:r>
          </a:p>
        </p:txBody>
      </p:sp>
      <p:sp>
        <p:nvSpPr>
          <p:cNvPr id="44" name="Abgerundetes Rechteck 43"/>
          <p:cNvSpPr/>
          <p:nvPr/>
        </p:nvSpPr>
        <p:spPr>
          <a:xfrm>
            <a:off x="1263000" y="4271880"/>
            <a:ext cx="3898167" cy="440432"/>
          </a:xfrm>
          <a:prstGeom prst="round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de-DE" dirty="0">
                <a:solidFill>
                  <a:schemeClr val="tx1"/>
                </a:solidFill>
              </a:rPr>
              <a:t>KöWa_xx (Königswasser)</a:t>
            </a:r>
          </a:p>
        </p:txBody>
      </p:sp>
      <p:sp>
        <p:nvSpPr>
          <p:cNvPr id="47" name="Abgerundetes Rechteck 46"/>
          <p:cNvSpPr/>
          <p:nvPr/>
        </p:nvSpPr>
        <p:spPr>
          <a:xfrm>
            <a:off x="1263000" y="4835112"/>
            <a:ext cx="3898167" cy="440432"/>
          </a:xfrm>
          <a:prstGeom prst="roundRect">
            <a:avLst/>
          </a:prstGeom>
          <a:solidFill>
            <a:schemeClr val="accent1">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t"/>
          <a:lstStyle/>
          <a:p>
            <a:r>
              <a:rPr lang="de-DE" dirty="0" err="1">
                <a:solidFill>
                  <a:schemeClr val="tx1"/>
                </a:solidFill>
              </a:rPr>
              <a:t>Migrationswasser_xx</a:t>
            </a:r>
            <a:r>
              <a:rPr lang="de-DE" dirty="0">
                <a:solidFill>
                  <a:schemeClr val="tx1"/>
                </a:solidFill>
              </a:rPr>
              <a:t> (PA)</a:t>
            </a:r>
          </a:p>
        </p:txBody>
      </p:sp>
      <p:sp>
        <p:nvSpPr>
          <p:cNvPr id="48" name="Abgerundetes Rechteck 47"/>
          <p:cNvSpPr/>
          <p:nvPr/>
        </p:nvSpPr>
        <p:spPr>
          <a:xfrm>
            <a:off x="1263000" y="5411176"/>
            <a:ext cx="3898167" cy="440432"/>
          </a:xfrm>
          <a:prstGeom prst="roundRect">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t"/>
          <a:lstStyle/>
          <a:p>
            <a:r>
              <a:rPr lang="de-DE" dirty="0" err="1">
                <a:solidFill>
                  <a:schemeClr val="tx1"/>
                </a:solidFill>
              </a:rPr>
              <a:t>Wasser_xx</a:t>
            </a:r>
            <a:r>
              <a:rPr lang="de-DE" dirty="0">
                <a:solidFill>
                  <a:schemeClr val="tx1"/>
                </a:solidFill>
              </a:rPr>
              <a:t> (Trinkwasser)</a:t>
            </a:r>
          </a:p>
        </p:txBody>
      </p:sp>
      <p:sp>
        <p:nvSpPr>
          <p:cNvPr id="55" name="Abgerundetes Rechteck 54"/>
          <p:cNvSpPr/>
          <p:nvPr/>
        </p:nvSpPr>
        <p:spPr>
          <a:xfrm>
            <a:off x="5577625" y="3212976"/>
            <a:ext cx="3163962" cy="1058904"/>
          </a:xfrm>
          <a:prstGeom prst="roundRect">
            <a:avLst>
              <a:gd name="adj" fmla="val 10150"/>
            </a:avLst>
          </a:prstGeom>
          <a:solidFill>
            <a:schemeClr val="bg1">
              <a:lumMod val="95000"/>
              <a:alpha val="83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lang="de-DE" dirty="0">
                <a:solidFill>
                  <a:schemeClr val="tx1"/>
                </a:solidFill>
              </a:rPr>
              <a:t>3) „Save Batch </a:t>
            </a:r>
            <a:r>
              <a:rPr lang="de-DE" dirty="0" err="1">
                <a:solidFill>
                  <a:schemeClr val="tx1"/>
                </a:solidFill>
              </a:rPr>
              <a:t>as</a:t>
            </a:r>
            <a:r>
              <a:rPr lang="de-DE" dirty="0">
                <a:solidFill>
                  <a:schemeClr val="tx1"/>
                </a:solidFill>
              </a:rPr>
              <a:t>“</a:t>
            </a:r>
          </a:p>
          <a:p>
            <a:r>
              <a:rPr lang="de-DE" dirty="0">
                <a:solidFill>
                  <a:schemeClr val="tx1"/>
                </a:solidFill>
              </a:rPr>
              <a:t>     (</a:t>
            </a:r>
            <a:r>
              <a:rPr lang="de-DE" dirty="0" err="1">
                <a:solidFill>
                  <a:schemeClr val="tx1"/>
                </a:solidFill>
              </a:rPr>
              <a:t>JJJJMMTT_Methode</a:t>
            </a:r>
            <a:r>
              <a:rPr lang="de-DE" dirty="0">
                <a:solidFill>
                  <a:schemeClr val="tx1"/>
                </a:solidFill>
              </a:rPr>
              <a:t>)</a:t>
            </a:r>
          </a:p>
          <a:p>
            <a:r>
              <a:rPr lang="de-DE" dirty="0">
                <a:solidFill>
                  <a:schemeClr val="tx1"/>
                </a:solidFill>
              </a:rPr>
              <a:t>4) „Create“</a:t>
            </a:r>
          </a:p>
        </p:txBody>
      </p:sp>
      <p:sp>
        <p:nvSpPr>
          <p:cNvPr id="56" name="Abgerundetes Rechteck 55"/>
          <p:cNvSpPr/>
          <p:nvPr/>
        </p:nvSpPr>
        <p:spPr>
          <a:xfrm>
            <a:off x="3769125" y="2714276"/>
            <a:ext cx="3163962" cy="330131"/>
          </a:xfrm>
          <a:prstGeom prst="roundRect">
            <a:avLst/>
          </a:prstGeom>
          <a:solidFill>
            <a:schemeClr val="bg1">
              <a:lumMod val="95000"/>
              <a:alpha val="83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de-DE" dirty="0">
                <a:solidFill>
                  <a:schemeClr val="tx1"/>
                </a:solidFill>
              </a:rPr>
              <a:t>1) „Create Template“</a:t>
            </a:r>
          </a:p>
        </p:txBody>
      </p:sp>
      <p:sp>
        <p:nvSpPr>
          <p:cNvPr id="49" name="Pfeil nach rechts 48"/>
          <p:cNvSpPr/>
          <p:nvPr/>
        </p:nvSpPr>
        <p:spPr>
          <a:xfrm>
            <a:off x="7884369" y="10430"/>
            <a:ext cx="1259632" cy="396000"/>
          </a:xfrm>
          <a:prstGeom prst="rightArrow">
            <a:avLst>
              <a:gd name="adj1" fmla="val 100000"/>
              <a:gd name="adj2" fmla="val 0"/>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lumMod val="65000"/>
                  <a:lumOff val="35000"/>
                </a:schemeClr>
              </a:solidFill>
            </a:endParaRPr>
          </a:p>
        </p:txBody>
      </p:sp>
      <p:sp>
        <p:nvSpPr>
          <p:cNvPr id="50" name="Pfeil nach rechts 49"/>
          <p:cNvSpPr/>
          <p:nvPr/>
        </p:nvSpPr>
        <p:spPr>
          <a:xfrm>
            <a:off x="6084168" y="10406"/>
            <a:ext cx="2232248"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Qualitätssicherung</a:t>
            </a:r>
          </a:p>
        </p:txBody>
      </p:sp>
      <p:sp>
        <p:nvSpPr>
          <p:cNvPr id="51" name="Pfeil nach rechts 50"/>
          <p:cNvSpPr/>
          <p:nvPr/>
        </p:nvSpPr>
        <p:spPr>
          <a:xfrm>
            <a:off x="4626260" y="10406"/>
            <a:ext cx="1601924"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Auswertung</a:t>
            </a:r>
          </a:p>
        </p:txBody>
      </p:sp>
      <p:sp>
        <p:nvSpPr>
          <p:cNvPr id="52" name="Pfeil nach rechts 51"/>
          <p:cNvSpPr/>
          <p:nvPr/>
        </p:nvSpPr>
        <p:spPr>
          <a:xfrm>
            <a:off x="3395876" y="10406"/>
            <a:ext cx="1320140" cy="396000"/>
          </a:xfrm>
          <a:prstGeom prst="rightArrow">
            <a:avLst>
              <a:gd name="adj1" fmla="val 100000"/>
              <a:gd name="adj2" fmla="val 17343"/>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Messung</a:t>
            </a:r>
          </a:p>
        </p:txBody>
      </p:sp>
      <p:sp>
        <p:nvSpPr>
          <p:cNvPr id="53" name="Pfeil nach rechts 52"/>
          <p:cNvSpPr/>
          <p:nvPr/>
        </p:nvSpPr>
        <p:spPr>
          <a:xfrm>
            <a:off x="1943445" y="10406"/>
            <a:ext cx="1548435" cy="396000"/>
          </a:xfrm>
          <a:prstGeom prst="rightArrow">
            <a:avLst>
              <a:gd name="adj1" fmla="val 100000"/>
              <a:gd name="adj2" fmla="val 20711"/>
            </a:avLst>
          </a:prstGeom>
          <a:solidFill>
            <a:srgbClr val="02A5D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Vorbereitung</a:t>
            </a:r>
          </a:p>
        </p:txBody>
      </p:sp>
      <p:sp>
        <p:nvSpPr>
          <p:cNvPr id="54" name="Pfeil nach rechts 53"/>
          <p:cNvSpPr/>
          <p:nvPr/>
        </p:nvSpPr>
        <p:spPr>
          <a:xfrm>
            <a:off x="8021" y="10406"/>
            <a:ext cx="1975602" cy="396000"/>
          </a:xfrm>
          <a:prstGeom prst="rightArrow">
            <a:avLst>
              <a:gd name="adj1" fmla="val 100000"/>
              <a:gd name="adj2" fmla="val 10127"/>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65000"/>
                    <a:lumOff val="35000"/>
                  </a:schemeClr>
                </a:solidFill>
              </a:rPr>
              <a:t>Grundlagenwissen</a:t>
            </a:r>
          </a:p>
        </p:txBody>
      </p:sp>
      <p:sp>
        <p:nvSpPr>
          <p:cNvPr id="57" name="Richtungspfeil 56"/>
          <p:cNvSpPr/>
          <p:nvPr/>
        </p:nvSpPr>
        <p:spPr>
          <a:xfrm>
            <a:off x="4249320" y="929650"/>
            <a:ext cx="2624517" cy="1045796"/>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Batch Tabelle anlegen</a:t>
            </a:r>
          </a:p>
        </p:txBody>
      </p:sp>
      <p:sp>
        <p:nvSpPr>
          <p:cNvPr id="59" name="Richtungspfeil 58"/>
          <p:cNvSpPr/>
          <p:nvPr/>
        </p:nvSpPr>
        <p:spPr>
          <a:xfrm>
            <a:off x="1909340" y="929650"/>
            <a:ext cx="2624517" cy="1045796"/>
          </a:xfrm>
          <a:prstGeom prst="homePlate">
            <a:avLst>
              <a:gd name="adj" fmla="val 23957"/>
            </a:avLst>
          </a:prstGeom>
          <a:gradFill flip="none" rotWithShape="1">
            <a:gsLst>
              <a:gs pos="0">
                <a:srgbClr val="02A5DF"/>
              </a:gs>
              <a:gs pos="7000">
                <a:schemeClr val="bg1"/>
              </a:gs>
              <a:gs pos="6000">
                <a:srgbClr val="02A5DF"/>
              </a:gs>
            </a:gsLst>
            <a:lin ang="16200000" scaled="1"/>
            <a:tileRect/>
          </a:gradFill>
          <a:ln>
            <a:solidFill>
              <a:srgbClr val="02A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Flaschen und </a:t>
            </a:r>
            <a:r>
              <a:rPr lang="de-DE" sz="1600" b="1" dirty="0" err="1">
                <a:solidFill>
                  <a:schemeClr val="tx1"/>
                </a:solidFill>
              </a:rPr>
              <a:t>Vials</a:t>
            </a:r>
            <a:r>
              <a:rPr lang="de-DE" sz="1600" b="1" dirty="0">
                <a:solidFill>
                  <a:schemeClr val="tx1"/>
                </a:solidFill>
              </a:rPr>
              <a:t> entsprechend der Proben öffnen</a:t>
            </a:r>
          </a:p>
        </p:txBody>
      </p:sp>
      <p:sp>
        <p:nvSpPr>
          <p:cNvPr id="4" name="Foliennummernplatzhalter 3"/>
          <p:cNvSpPr>
            <a:spLocks noGrp="1"/>
          </p:cNvSpPr>
          <p:nvPr>
            <p:ph type="sldNum" sz="quarter" idx="12"/>
          </p:nvPr>
        </p:nvSpPr>
        <p:spPr/>
        <p:txBody>
          <a:bodyPr/>
          <a:lstStyle/>
          <a:p>
            <a:fld id="{2659F4AC-A489-4D32-A4BF-9838DA534B96}" type="slidenum">
              <a:rPr lang="de-DE" smtClean="0"/>
              <a:t>9</a:t>
            </a:fld>
            <a:endParaRPr lang="de-DE"/>
          </a:p>
        </p:txBody>
      </p:sp>
      <p:sp>
        <p:nvSpPr>
          <p:cNvPr id="6" name="Fußzeilenplatzhalter 5"/>
          <p:cNvSpPr>
            <a:spLocks noGrp="1"/>
          </p:cNvSpPr>
          <p:nvPr>
            <p:ph type="ftr" sz="quarter" idx="11"/>
          </p:nvPr>
        </p:nvSpPr>
        <p:spPr/>
        <p:txBody>
          <a:bodyPr/>
          <a:lstStyle/>
          <a:p>
            <a:r>
              <a:rPr lang="de-DE"/>
              <a:t>ICP-MS SAA-026-50</a:t>
            </a:r>
          </a:p>
        </p:txBody>
      </p:sp>
    </p:spTree>
    <p:extLst>
      <p:ext uri="{BB962C8B-B14F-4D97-AF65-F5344CB8AC3E}">
        <p14:creationId xmlns:p14="http://schemas.microsoft.com/office/powerpoint/2010/main" val="499982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758d76-47b3-4ba2-becb-0406222c564d">
      <Terms xmlns="http://schemas.microsoft.com/office/infopath/2007/PartnerControls"/>
    </lcf76f155ced4ddcb4097134ff3c332f>
    <TaxCatchAll xmlns="6833e222-7718-4d46-b2e1-4c201b96fbbc" xsi:nil="true"/>
    <Kommentar xmlns="7c758d76-47b3-4ba2-becb-0406222c56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1CDB3F8FB6DF04EAFD13F93CAAC6797" ma:contentTypeVersion="15" ma:contentTypeDescription="Ein neues Dokument erstellen." ma:contentTypeScope="" ma:versionID="e48893b568d78d800b0f58ef32f31f1b">
  <xsd:schema xmlns:xsd="http://www.w3.org/2001/XMLSchema" xmlns:xs="http://www.w3.org/2001/XMLSchema" xmlns:p="http://schemas.microsoft.com/office/2006/metadata/properties" xmlns:ns2="7c758d76-47b3-4ba2-becb-0406222c564d" xmlns:ns3="6833e222-7718-4d46-b2e1-4c201b96fbbc" targetNamespace="http://schemas.microsoft.com/office/2006/metadata/properties" ma:root="true" ma:fieldsID="fb9c9f7e4cb795a002ef2023b1ab8388" ns2:_="" ns3:_="">
    <xsd:import namespace="7c758d76-47b3-4ba2-becb-0406222c564d"/>
    <xsd:import namespace="6833e222-7718-4d46-b2e1-4c201b96fbb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3:SharedWithUsers" minOccurs="0"/>
                <xsd:element ref="ns3:SharedWithDetails"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758d76-47b3-4ba2-becb-0406222c56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2866a80f-4f65-4e48-95ff-02edc7d1c8f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Kommentar" ma:index="22" nillable="true" ma:displayName="Kommentar" ma:format="Dropdown" ma:internalName="Kommenta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3e222-7718-4d46-b2e1-4c201b96fbb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4b90e0-0588-45f6-9ef5-89fd13016779}" ma:internalName="TaxCatchAll" ma:showField="CatchAllData" ma:web="6833e222-7718-4d46-b2e1-4c201b96fbb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8011FA-BB90-4502-83E1-C518C420F3B6}">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http://schemas.microsoft.com/office/2006/metadata/properties"/>
    <ds:schemaRef ds:uri="6833e222-7718-4d46-b2e1-4c201b96fbbc"/>
    <ds:schemaRef ds:uri="7c758d76-47b3-4ba2-becb-0406222c564d"/>
    <ds:schemaRef ds:uri="http://purl.org/dc/terms/"/>
  </ds:schemaRefs>
</ds:datastoreItem>
</file>

<file path=customXml/itemProps2.xml><?xml version="1.0" encoding="utf-8"?>
<ds:datastoreItem xmlns:ds="http://schemas.openxmlformats.org/officeDocument/2006/customXml" ds:itemID="{18A202BB-34FF-46B3-8E78-C3D03B70BD32}">
  <ds:schemaRefs>
    <ds:schemaRef ds:uri="http://schemas.microsoft.com/sharepoint/v3/contenttype/forms"/>
  </ds:schemaRefs>
</ds:datastoreItem>
</file>

<file path=customXml/itemProps3.xml><?xml version="1.0" encoding="utf-8"?>
<ds:datastoreItem xmlns:ds="http://schemas.openxmlformats.org/officeDocument/2006/customXml" ds:itemID="{F52FF770-4D59-4E95-806E-49096EE29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758d76-47b3-4ba2-becb-0406222c564d"/>
    <ds:schemaRef ds:uri="6833e222-7718-4d46-b2e1-4c201b96f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826</Words>
  <Application>Microsoft Office PowerPoint</Application>
  <PresentationFormat>Bildschirmpräsentation (4:3)</PresentationFormat>
  <Paragraphs>274</Paragraphs>
  <Slides>16</Slides>
  <Notes>16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Georgia</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Maximilian Lange</dc:creator>
  <cp:lastModifiedBy>Susan.Pelzecker</cp:lastModifiedBy>
  <cp:revision>239</cp:revision>
  <dcterms:created xsi:type="dcterms:W3CDTF">2023-08-23T10:49:54Z</dcterms:created>
  <dcterms:modified xsi:type="dcterms:W3CDTF">2024-05-27T08:39:08Z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0x010100E1CDB3F8FB6DF04EAFD13F93CAAC6797</vt:lpwstr>
  </property>
  <property fmtid="{D5CDD505-2E9C-101B-9397-08002B2CF9AE}" pid="3" name="MediaServiceImageTags">
    <vt:lpwstr/>
  </property>
</Properties>
</file>