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2"/>
  </p:notesMasterIdLst>
  <p:sldIdLst>
    <p:sldId id="331" r:id="rId2"/>
    <p:sldId id="292" r:id="rId3"/>
    <p:sldId id="334" r:id="rId4"/>
    <p:sldId id="336" r:id="rId5"/>
    <p:sldId id="338" r:id="rId6"/>
    <p:sldId id="337" r:id="rId7"/>
    <p:sldId id="335" r:id="rId8"/>
    <p:sldId id="333" r:id="rId9"/>
    <p:sldId id="319" r:id="rId10"/>
    <p:sldId id="320" r:id="rId11"/>
    <p:sldId id="321" r:id="rId12"/>
    <p:sldId id="317" r:id="rId13"/>
    <p:sldId id="293" r:id="rId14"/>
    <p:sldId id="299" r:id="rId15"/>
    <p:sldId id="323" r:id="rId16"/>
    <p:sldId id="322" r:id="rId17"/>
    <p:sldId id="324" r:id="rId18"/>
    <p:sldId id="325" r:id="rId19"/>
    <p:sldId id="326" r:id="rId20"/>
    <p:sldId id="327" r:id="rId21"/>
    <p:sldId id="328" r:id="rId22"/>
    <p:sldId id="330" r:id="rId23"/>
    <p:sldId id="329" r:id="rId24"/>
    <p:sldId id="295" r:id="rId25"/>
    <p:sldId id="296" r:id="rId26"/>
    <p:sldId id="297" r:id="rId27"/>
    <p:sldId id="298" r:id="rId28"/>
    <p:sldId id="315" r:id="rId29"/>
    <p:sldId id="300" r:id="rId30"/>
    <p:sldId id="301" r:id="rId31"/>
    <p:sldId id="302" r:id="rId32"/>
    <p:sldId id="303" r:id="rId33"/>
    <p:sldId id="304" r:id="rId34"/>
    <p:sldId id="305" r:id="rId35"/>
    <p:sldId id="306" r:id="rId36"/>
    <p:sldId id="307" r:id="rId37"/>
    <p:sldId id="308" r:id="rId38"/>
    <p:sldId id="309" r:id="rId39"/>
    <p:sldId id="310" r:id="rId40"/>
    <p:sldId id="291" r:id="rId4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8ECC"/>
    <a:srgbClr val="F5F5F5"/>
    <a:srgbClr val="2D2D2D"/>
    <a:srgbClr val="FFD154"/>
    <a:srgbClr val="6BC8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92" autoAdjust="0"/>
    <p:restoredTop sz="94660"/>
  </p:normalViewPr>
  <p:slideViewPr>
    <p:cSldViewPr snapToGrid="0">
      <p:cViewPr>
        <p:scale>
          <a:sx n="50" d="100"/>
          <a:sy n="50" d="100"/>
        </p:scale>
        <p:origin x="3150" y="118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586806-7122-4448-BB7A-790AD53FA392}" type="datetimeFigureOut">
              <a:rPr lang="de-DE" smtClean="0"/>
              <a:t>19.11.2025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542F77-48C3-41D0-881C-02859DDBA5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4478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8A4DBA-AD40-E086-650C-8F15DF04EF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5FD2F25-8F2C-9622-7777-BAF13EE1D5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662E2A7-EF57-1018-32D8-D190A9033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8DBAC-8363-46C9-BA44-FBE6501E6C96}" type="datetime1">
              <a:rPr lang="de-DE" smtClean="0"/>
              <a:t>19.11.2025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B850CA7-6A65-2CC4-71A7-A5F975DFA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SpeakSphere GmbH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D782B9B-60E1-3FFC-7134-EEBA9E1D1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C60A3-65DC-4423-B422-C33FBF6A6B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98539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F9F499-3277-B006-9E82-77D684E31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CBA8BD7-503F-154B-1051-ECE998D62C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4E53C41-FB7C-C511-D264-013BFC81C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FFF86-4CCA-43F2-86D1-B1BCE00AED6C}" type="datetime1">
              <a:rPr lang="de-DE" smtClean="0"/>
              <a:t>19.11.2025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0AA21E9-E700-591F-7BA8-410992222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SpeakSphere GmbH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69E832A-15DF-1EA7-AEAD-F593A3A06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C60A3-65DC-4423-B422-C33FBF6A6B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38424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6CE0489E-D31D-0334-B838-5B31E184C6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62A5204-D80A-73EC-D07B-8EBEA01A48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B846071-3E3A-7E7F-F739-DFD32E507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8FAE-093B-492D-AA2D-D0C145596157}" type="datetime1">
              <a:rPr lang="de-DE" smtClean="0"/>
              <a:t>19.11.2025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E6101FF-1575-90EB-6EAB-49A8D3E18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SpeakSphere GmbH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7300C9F-6B6B-1708-AB34-7EFDAA020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C60A3-65DC-4423-B422-C33FBF6A6B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61277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91D49D-A4FA-EC96-4DB6-2DBE0050E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A24A4CD-7E2E-DFE2-FEDF-0F906B8820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021B8DC-51D4-042F-6D79-3489C717D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C8E56-40F9-4E98-87B9-9A17A344F12A}" type="datetime1">
              <a:rPr lang="de-DE" smtClean="0"/>
              <a:t>19.11.2025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C045EE5-E68C-557D-7A9E-3DD7382FD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SpeakSphere GmbH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222CE6A-198E-829E-0917-F194B4634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C60A3-65DC-4423-B422-C33FBF6A6B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49339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4745AA-B805-D726-2DF0-46026A789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6BE2E59-E7C2-3C2E-205E-65B8181102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EFA8E9A-D8BF-8533-3ABF-725BDEEF6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63FC1-585E-4088-8E66-9F3CC12DE1C6}" type="datetime1">
              <a:rPr lang="de-DE" smtClean="0"/>
              <a:t>19.11.2025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144C8AD-2FB3-5B92-A18C-4F502D8DB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SpeakSphere GmbH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4DFD9DC-3354-69E7-04F9-7EBD90BA8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C60A3-65DC-4423-B422-C33FBF6A6B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7463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25D41D-A68C-6F33-5852-A8366045C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174C800-0347-44A7-757A-A837E0855E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5861EE7-E66C-5892-F862-A87A83C821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CAF1861-97DF-0190-9611-C002050F0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1A09C-8C7F-414B-B4ED-B30B69DC4A72}" type="datetime1">
              <a:rPr lang="de-DE" smtClean="0"/>
              <a:t>19.11.2025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43C9BC7-1303-7B1F-ED2F-DF256AAB2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SpeakSphere GmbH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B9837DD-6481-FFDB-3B7B-65E21C389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C60A3-65DC-4423-B422-C33FBF6A6B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06746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960516-BB64-6651-682A-2A56EA3E2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26C9C3F-90E0-2488-3A86-48C1F8DEAA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939870C-4BE2-C01D-A667-352C24D1F6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5BD0544-DF8D-72D4-CE5C-D8DE7D7754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C55B2B41-D7BE-A5C1-0DB9-B9A5CB7AF1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EE31C61-F87C-3E17-037F-BE66D88B5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51A98-10D3-49F4-B62B-908299FDCBFD}" type="datetime1">
              <a:rPr lang="de-DE" smtClean="0"/>
              <a:t>19.11.2025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D2539A05-7D7F-7E78-4A8F-F987A33C9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SpeakSphere GmbH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2BB88D9-4954-484B-A9C5-28BACBF60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C60A3-65DC-4423-B422-C33FBF6A6B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68937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CFA19D-E43B-8C5E-9A92-45721A12A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FBCEF23-8F81-3515-2B50-486CE8E57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32814-109C-4FC7-9913-BA2AB3A0EDCF}" type="datetime1">
              <a:rPr lang="de-DE" smtClean="0"/>
              <a:t>19.11.2025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93BA177-BE56-EEF9-1C25-026A65564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SpeakSphere GmbH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A22AED0-15A5-F83F-33B1-96F9FE954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C60A3-65DC-4423-B422-C33FBF6A6B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49948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894C865-8351-4E26-DD6D-C906D0B65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65DB6-E837-4173-A471-BF77A181FBF2}" type="datetime1">
              <a:rPr lang="de-DE" smtClean="0"/>
              <a:t>19.11.2025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FF198EE-786A-9365-6758-62C1F667F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SpeakSphere GmbH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8936CA5-71B3-95C6-0EDC-869BDA2AE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C60A3-65DC-4423-B422-C33FBF6A6B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24152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C3E051-4D0B-2D2F-C0B4-45CE6E72D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F7C5BB6-B17B-1DF0-73A3-B55DFB2770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E6E2749-F6E4-2E45-987F-8B5E9CE3E1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AA5EC6B-31BD-21D9-0FC3-2F5813C23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9CAA7-C5D1-4987-83AC-57951717EDEB}" type="datetime1">
              <a:rPr lang="de-DE" smtClean="0"/>
              <a:t>19.11.2025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25FC79F-97C8-69CA-06FB-F808CEF1F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SpeakSphere GmbH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EC51459-3AF2-31FB-A752-C2DB89F5F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C60A3-65DC-4423-B422-C33FBF6A6B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40998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25462B-326C-610B-4053-5CA2A3D7A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14BB3FE-3CED-0439-BE7E-DC9022EA57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67BD6D5-C800-6594-9403-B7D87B9A74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B7319C0-8A39-C1A5-2A5B-1431A3497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218B9-2E5A-46EB-A195-37D121D91B9B}" type="datetime1">
              <a:rPr lang="de-DE" smtClean="0"/>
              <a:t>19.11.2025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DB69F24-E654-D1AA-9DE8-3A6B0C8E5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SpeakSphere GmbH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B209DAD-DA75-2196-3F01-3F852B8DE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C60A3-65DC-4423-B422-C33FBF6A6B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14559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629BAD9-40B2-74B7-A3F8-0E276B80B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27FD6B1-48CD-8F1A-5114-D1B49452D1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0187FF7-3383-AF8B-1713-2AD4BCD365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ED3F42-1661-47A9-A88A-C150FBAAE7A0}" type="datetime1">
              <a:rPr lang="de-DE" smtClean="0"/>
              <a:t>19.11.2025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8059E32-8ECE-EAFF-5506-1D3D67DB1E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de-DE"/>
              <a:t>SpeakSphere GmbH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3E02A80-9353-802C-B72C-4F27C9DCEF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D7C60A3-65DC-4423-B422-C33FBF6A6B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4064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svg"/><Relationship Id="rId3" Type="http://schemas.openxmlformats.org/officeDocument/2006/relationships/image" Target="../media/image28.png"/><Relationship Id="rId7" Type="http://schemas.openxmlformats.org/officeDocument/2006/relationships/image" Target="../media/image32.svg"/><Relationship Id="rId12" Type="http://schemas.openxmlformats.org/officeDocument/2006/relationships/image" Target="../media/image37.png"/><Relationship Id="rId17" Type="http://schemas.openxmlformats.org/officeDocument/2006/relationships/image" Target="../media/image42.svg"/><Relationship Id="rId2" Type="http://schemas.openxmlformats.org/officeDocument/2006/relationships/image" Target="../media/image1.jpe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6.svg"/><Relationship Id="rId5" Type="http://schemas.openxmlformats.org/officeDocument/2006/relationships/image" Target="../media/image30.svg"/><Relationship Id="rId15" Type="http://schemas.openxmlformats.org/officeDocument/2006/relationships/image" Target="../media/image40.sv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svg"/><Relationship Id="rId1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svg"/><Relationship Id="rId2" Type="http://schemas.openxmlformats.org/officeDocument/2006/relationships/image" Target="../media/image1.jpeg"/><Relationship Id="rId16" Type="http://schemas.openxmlformats.org/officeDocument/2006/relationships/image" Target="../media/image4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svg"/><Relationship Id="rId4" Type="http://schemas.openxmlformats.org/officeDocument/2006/relationships/image" Target="../media/image30.svg"/><Relationship Id="rId9" Type="http://schemas.openxmlformats.org/officeDocument/2006/relationships/image" Target="../media/image35.png"/><Relationship Id="rId14" Type="http://schemas.openxmlformats.org/officeDocument/2006/relationships/image" Target="../media/image40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svg"/><Relationship Id="rId2" Type="http://schemas.openxmlformats.org/officeDocument/2006/relationships/image" Target="../media/image1.jpeg"/><Relationship Id="rId16" Type="http://schemas.openxmlformats.org/officeDocument/2006/relationships/image" Target="../media/image4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svg"/><Relationship Id="rId4" Type="http://schemas.openxmlformats.org/officeDocument/2006/relationships/image" Target="../media/image30.svg"/><Relationship Id="rId9" Type="http://schemas.openxmlformats.org/officeDocument/2006/relationships/image" Target="../media/image35.png"/><Relationship Id="rId14" Type="http://schemas.openxmlformats.org/officeDocument/2006/relationships/image" Target="../media/image40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svg"/><Relationship Id="rId2" Type="http://schemas.openxmlformats.org/officeDocument/2006/relationships/image" Target="../media/image1.jpeg"/><Relationship Id="rId16" Type="http://schemas.openxmlformats.org/officeDocument/2006/relationships/image" Target="../media/image4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svg"/><Relationship Id="rId4" Type="http://schemas.openxmlformats.org/officeDocument/2006/relationships/image" Target="../media/image30.svg"/><Relationship Id="rId9" Type="http://schemas.openxmlformats.org/officeDocument/2006/relationships/image" Target="../media/image35.png"/><Relationship Id="rId14" Type="http://schemas.openxmlformats.org/officeDocument/2006/relationships/image" Target="../media/image40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svg"/><Relationship Id="rId2" Type="http://schemas.openxmlformats.org/officeDocument/2006/relationships/image" Target="../media/image1.jpeg"/><Relationship Id="rId16" Type="http://schemas.openxmlformats.org/officeDocument/2006/relationships/image" Target="../media/image4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svg"/><Relationship Id="rId4" Type="http://schemas.openxmlformats.org/officeDocument/2006/relationships/image" Target="../media/image30.svg"/><Relationship Id="rId9" Type="http://schemas.openxmlformats.org/officeDocument/2006/relationships/image" Target="../media/image35.png"/><Relationship Id="rId14" Type="http://schemas.openxmlformats.org/officeDocument/2006/relationships/image" Target="../media/image40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svg"/><Relationship Id="rId2" Type="http://schemas.openxmlformats.org/officeDocument/2006/relationships/image" Target="../media/image1.jpeg"/><Relationship Id="rId16" Type="http://schemas.openxmlformats.org/officeDocument/2006/relationships/image" Target="../media/image4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svg"/><Relationship Id="rId4" Type="http://schemas.openxmlformats.org/officeDocument/2006/relationships/image" Target="../media/image30.svg"/><Relationship Id="rId9" Type="http://schemas.openxmlformats.org/officeDocument/2006/relationships/image" Target="../media/image35.png"/><Relationship Id="rId14" Type="http://schemas.openxmlformats.org/officeDocument/2006/relationships/image" Target="../media/image40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svg"/><Relationship Id="rId2" Type="http://schemas.openxmlformats.org/officeDocument/2006/relationships/image" Target="../media/image1.jpeg"/><Relationship Id="rId16" Type="http://schemas.openxmlformats.org/officeDocument/2006/relationships/image" Target="../media/image4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svg"/><Relationship Id="rId4" Type="http://schemas.openxmlformats.org/officeDocument/2006/relationships/image" Target="../media/image30.svg"/><Relationship Id="rId9" Type="http://schemas.openxmlformats.org/officeDocument/2006/relationships/image" Target="../media/image35.png"/><Relationship Id="rId14" Type="http://schemas.openxmlformats.org/officeDocument/2006/relationships/image" Target="../media/image40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svg"/><Relationship Id="rId2" Type="http://schemas.openxmlformats.org/officeDocument/2006/relationships/image" Target="../media/image1.jpeg"/><Relationship Id="rId16" Type="http://schemas.openxmlformats.org/officeDocument/2006/relationships/image" Target="../media/image4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svg"/><Relationship Id="rId4" Type="http://schemas.openxmlformats.org/officeDocument/2006/relationships/image" Target="../media/image30.svg"/><Relationship Id="rId9" Type="http://schemas.openxmlformats.org/officeDocument/2006/relationships/image" Target="../media/image35.png"/><Relationship Id="rId14" Type="http://schemas.openxmlformats.org/officeDocument/2006/relationships/image" Target="../media/image40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eaksphere.com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hyperlink" Target="mailto:info@speaksphere.com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1.jpg"/><Relationship Id="rId7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0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jpg"/><Relationship Id="rId7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10" Type="http://schemas.openxmlformats.org/officeDocument/2006/relationships/image" Target="../media/image3.png"/><Relationship Id="rId4" Type="http://schemas.openxmlformats.org/officeDocument/2006/relationships/image" Target="../media/image18.png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6.png"/><Relationship Id="rId3" Type="http://schemas.openxmlformats.org/officeDocument/2006/relationships/image" Target="../media/image21.jpg"/><Relationship Id="rId7" Type="http://schemas.openxmlformats.org/officeDocument/2006/relationships/image" Target="../media/image18.png"/><Relationship Id="rId12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5" Type="http://schemas.openxmlformats.org/officeDocument/2006/relationships/image" Target="../media/image20.png"/><Relationship Id="rId10" Type="http://schemas.openxmlformats.org/officeDocument/2006/relationships/image" Target="../media/image9.png"/><Relationship Id="rId4" Type="http://schemas.openxmlformats.org/officeDocument/2006/relationships/image" Target="../media/image12.png"/><Relationship Id="rId9" Type="http://schemas.openxmlformats.org/officeDocument/2006/relationships/image" Target="../media/image7.png"/><Relationship Id="rId1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4533E0-2BF9-9213-8FD7-EB6AE32081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20FF3A9-3EE3-E20E-7C41-72267A986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65DB6-E837-4173-A471-BF77A181FBF2}" type="datetime1">
              <a:rPr lang="de-DE" smtClean="0"/>
              <a:t>19.11.2025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A11E2F3-4545-9664-3003-312BC210F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SpeakSphere GmbH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E99B23C-BEB8-0A66-994E-851C17A8A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C60A3-65DC-4423-B422-C33FBF6A6B5B}" type="slidenum">
              <a:rPr lang="de-DE" smtClean="0"/>
              <a:t>1</a:t>
            </a:fld>
            <a:endParaRPr lang="de-DE"/>
          </a:p>
        </p:txBody>
      </p:sp>
      <p:pic>
        <p:nvPicPr>
          <p:cNvPr id="8" name="Grafik 7" descr="Ein Bild, das Nebel, Universum, Raum, Weltraum enthält.&#10;&#10;KI-generierte Inhalte können fehlerhaft sein.">
            <a:extLst>
              <a:ext uri="{FF2B5EF4-FFF2-40B4-BE49-F238E27FC236}">
                <a16:creationId xmlns:a16="http://schemas.microsoft.com/office/drawing/2014/main" id="{05E0C9BB-AF9D-BB5D-96C4-081F17C202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28000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919B38A8-F915-206B-94D4-A6BF5A184E4D}"/>
              </a:ext>
            </a:extLst>
          </p:cNvPr>
          <p:cNvSpPr/>
          <p:nvPr/>
        </p:nvSpPr>
        <p:spPr>
          <a:xfrm>
            <a:off x="-2357317" y="1333500"/>
            <a:ext cx="16258444" cy="3235344"/>
          </a:xfrm>
          <a:prstGeom prst="rect">
            <a:avLst/>
          </a:prstGeom>
          <a:solidFill>
            <a:srgbClr val="FFD15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C80F70CA-2E19-1E96-795D-BA60408AC990}"/>
              </a:ext>
            </a:extLst>
          </p:cNvPr>
          <p:cNvSpPr/>
          <p:nvPr/>
        </p:nvSpPr>
        <p:spPr>
          <a:xfrm rot="21281728">
            <a:off x="-2338192" y="1332614"/>
            <a:ext cx="16258444" cy="3235344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F32F6708-8FDD-7D92-7374-633BA0C9F8D8}"/>
              </a:ext>
            </a:extLst>
          </p:cNvPr>
          <p:cNvSpPr txBox="1">
            <a:spLocks/>
          </p:cNvSpPr>
          <p:nvPr/>
        </p:nvSpPr>
        <p:spPr>
          <a:xfrm>
            <a:off x="1107709" y="2461859"/>
            <a:ext cx="8874491" cy="9768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 dirty="0"/>
              <a:t>𝗚𝗲𝗿𝗺𝗮𝗻-𝗣𝗼𝗹𝗶𝘀𝗵 𝗕𝘂𝘀𝗶𝗻𝗲𝘀𝘀 𝟮𝟬𝟯𝟬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83C2D30-131F-429F-C4C4-9D295B20181B}"/>
              </a:ext>
            </a:extLst>
          </p:cNvPr>
          <p:cNvSpPr txBox="1"/>
          <p:nvPr/>
        </p:nvSpPr>
        <p:spPr>
          <a:xfrm>
            <a:off x="1107709" y="3493228"/>
            <a:ext cx="5167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10.12.2025</a:t>
            </a:r>
          </a:p>
          <a:p>
            <a:r>
              <a:rPr lang="de-DE" dirty="0"/>
              <a:t>IHK Dresden, Geschäftsstelle Görlitz</a:t>
            </a:r>
          </a:p>
        </p:txBody>
      </p:sp>
    </p:spTree>
    <p:extLst>
      <p:ext uri="{BB962C8B-B14F-4D97-AF65-F5344CB8AC3E}">
        <p14:creationId xmlns:p14="http://schemas.microsoft.com/office/powerpoint/2010/main" val="27015563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BD791D-DB2D-F5C9-ED43-C7F1864AF3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D417C56-01A4-C3DE-89AE-3681F46E4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65DB6-E837-4173-A471-BF77A181FBF2}" type="datetime1">
              <a:rPr lang="de-DE" smtClean="0"/>
              <a:t>19.11.2025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22028F7-9FFE-02E3-9417-B95539C0C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SpeakSphere GmbH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AB62539-4E68-EEC9-184F-1214D5128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C60A3-65DC-4423-B422-C33FBF6A6B5B}" type="slidenum">
              <a:rPr lang="de-DE" smtClean="0"/>
              <a:t>10</a:t>
            </a:fld>
            <a:endParaRPr lang="de-DE"/>
          </a:p>
        </p:txBody>
      </p:sp>
      <p:pic>
        <p:nvPicPr>
          <p:cNvPr id="8" name="Grafik 7" descr="Ein Bild, das Nebel, Universum, Raum, Weltraum enthält.&#10;&#10;KI-generierte Inhalte können fehlerhaft sein.">
            <a:extLst>
              <a:ext uri="{FF2B5EF4-FFF2-40B4-BE49-F238E27FC236}">
                <a16:creationId xmlns:a16="http://schemas.microsoft.com/office/drawing/2014/main" id="{5C0D6057-BEE2-E7FD-E34F-9C09738392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10" y="0"/>
            <a:ext cx="12192000" cy="8128000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5E133FC8-A69F-6AB5-604E-C4AB883E6A86}"/>
              </a:ext>
            </a:extLst>
          </p:cNvPr>
          <p:cNvSpPr/>
          <p:nvPr/>
        </p:nvSpPr>
        <p:spPr>
          <a:xfrm rot="5400000">
            <a:off x="-2413984" y="-1405661"/>
            <a:ext cx="16258444" cy="8299925"/>
          </a:xfrm>
          <a:prstGeom prst="rect">
            <a:avLst/>
          </a:prstGeom>
          <a:solidFill>
            <a:srgbClr val="FFD15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F57E383B-4834-A932-BA75-1BC0D02BF20F}"/>
              </a:ext>
            </a:extLst>
          </p:cNvPr>
          <p:cNvSpPr/>
          <p:nvPr/>
        </p:nvSpPr>
        <p:spPr>
          <a:xfrm rot="5081728">
            <a:off x="-2494631" y="-1425096"/>
            <a:ext cx="16258444" cy="8147492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C46BC33-0FB8-48B3-7A89-8918CA7E285E}"/>
              </a:ext>
            </a:extLst>
          </p:cNvPr>
          <p:cNvSpPr txBox="1"/>
          <p:nvPr/>
        </p:nvSpPr>
        <p:spPr>
          <a:xfrm>
            <a:off x="10467775" y="5130102"/>
            <a:ext cx="1602814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>
                <a:solidFill>
                  <a:schemeClr val="bg1"/>
                </a:solidFill>
              </a:rPr>
              <a:t>Quelle: Migrationsmonitor der Bundesagentur für Arbeit</a:t>
            </a:r>
          </a:p>
          <a:p>
            <a:pPr algn="r"/>
            <a:endParaRPr lang="de-DE" sz="1050" dirty="0">
              <a:solidFill>
                <a:schemeClr val="bg1"/>
              </a:solidFill>
            </a:endParaRPr>
          </a:p>
          <a:p>
            <a:pPr algn="r"/>
            <a:r>
              <a:rPr lang="de-DE" sz="1050" dirty="0">
                <a:solidFill>
                  <a:schemeClr val="bg1"/>
                </a:solidFill>
              </a:rPr>
              <a:t>Quelle: </a:t>
            </a:r>
            <a:r>
              <a:rPr lang="en-US" sz="1050" dirty="0" err="1">
                <a:solidFill>
                  <a:schemeClr val="bg1"/>
                </a:solidFill>
              </a:rPr>
              <a:t>Labour</a:t>
            </a:r>
            <a:r>
              <a:rPr lang="en-US" sz="1050" dirty="0">
                <a:solidFill>
                  <a:schemeClr val="bg1"/>
                </a:solidFill>
              </a:rPr>
              <a:t> Market Integration of Third-Country Nationals in EU Member States</a:t>
            </a:r>
            <a:endParaRPr lang="de-DE" sz="1050" dirty="0">
              <a:solidFill>
                <a:schemeClr val="bg1"/>
              </a:solidFill>
            </a:endParaRP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14F7EBE0-CA02-93E3-174E-8517DDCC2253}"/>
              </a:ext>
            </a:extLst>
          </p:cNvPr>
          <p:cNvGrpSpPr/>
          <p:nvPr/>
        </p:nvGrpSpPr>
        <p:grpSpPr>
          <a:xfrm>
            <a:off x="1671000" y="607191"/>
            <a:ext cx="7927181" cy="1176010"/>
            <a:chOff x="3619500" y="1144220"/>
            <a:chExt cx="7927181" cy="1176010"/>
          </a:xfrm>
        </p:grpSpPr>
        <p:pic>
          <p:nvPicPr>
            <p:cNvPr id="7" name="Grafik 6" descr="Kreisdiagramm mit einfarbiger Füllung">
              <a:extLst>
                <a:ext uri="{FF2B5EF4-FFF2-40B4-BE49-F238E27FC236}">
                  <a16:creationId xmlns:a16="http://schemas.microsoft.com/office/drawing/2014/main" id="{B9840252-9539-AE35-0686-E7AB57038C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619500" y="1405830"/>
              <a:ext cx="914400" cy="914400"/>
            </a:xfrm>
            <a:prstGeom prst="rect">
              <a:avLst/>
            </a:prstGeom>
          </p:spPr>
        </p:pic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FA03C72F-1D48-158D-5515-FD347A52DFED}"/>
                </a:ext>
              </a:extLst>
            </p:cNvPr>
            <p:cNvSpPr txBox="1"/>
            <p:nvPr/>
          </p:nvSpPr>
          <p:spPr>
            <a:xfrm>
              <a:off x="4495800" y="1144220"/>
              <a:ext cx="6375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800" b="1" dirty="0"/>
                <a:t>35,2 Mio. </a:t>
              </a:r>
              <a:r>
                <a:rPr lang="de-DE" dirty="0" err="1"/>
                <a:t>sv</a:t>
              </a:r>
              <a:r>
                <a:rPr lang="de-DE" dirty="0"/>
                <a:t>-pflichtig Beschäftigte</a:t>
              </a:r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1979D444-8D9A-5D1E-555E-C9BAB9970D56}"/>
                </a:ext>
              </a:extLst>
            </p:cNvPr>
            <p:cNvSpPr txBox="1"/>
            <p:nvPr/>
          </p:nvSpPr>
          <p:spPr>
            <a:xfrm>
              <a:off x="4533900" y="1656137"/>
              <a:ext cx="70127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davon </a:t>
              </a:r>
              <a:r>
                <a:rPr lang="de-DE" sz="2800" b="1" dirty="0"/>
                <a:t>5,7 Mio. </a:t>
              </a:r>
              <a:r>
                <a:rPr lang="de-DE" dirty="0" err="1"/>
                <a:t>sv</a:t>
              </a:r>
              <a:r>
                <a:rPr lang="de-DE" dirty="0"/>
                <a:t>-pflichtig beschäftigte Ausländer / </a:t>
              </a:r>
              <a:r>
                <a:rPr lang="de-DE" sz="2800" b="1" dirty="0"/>
                <a:t>16,2%</a:t>
              </a:r>
              <a:endParaRPr lang="de-DE" b="1" dirty="0"/>
            </a:p>
          </p:txBody>
        </p:sp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68CE7CDD-ABA3-8BE1-DD21-DAF2EBC615C7}"/>
              </a:ext>
            </a:extLst>
          </p:cNvPr>
          <p:cNvGrpSpPr/>
          <p:nvPr/>
        </p:nvGrpSpPr>
        <p:grpSpPr>
          <a:xfrm>
            <a:off x="2033388" y="2607445"/>
            <a:ext cx="7679380" cy="1468828"/>
            <a:chOff x="2033388" y="2607445"/>
            <a:chExt cx="7679380" cy="1468828"/>
          </a:xfrm>
        </p:grpSpPr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A0EB16C0-FBB1-3A37-C15B-EB659823EA87}"/>
                </a:ext>
              </a:extLst>
            </p:cNvPr>
            <p:cNvSpPr txBox="1"/>
            <p:nvPr/>
          </p:nvSpPr>
          <p:spPr>
            <a:xfrm>
              <a:off x="2833721" y="2638653"/>
              <a:ext cx="68790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800" b="1" dirty="0"/>
                <a:t>16,8% </a:t>
              </a:r>
              <a:r>
                <a:rPr lang="de-DE" dirty="0"/>
                <a:t>der deutschen Unternehmen rekrutieren aus dem Ausland</a:t>
              </a:r>
            </a:p>
          </p:txBody>
        </p:sp>
        <p:pic>
          <p:nvPicPr>
            <p:cNvPr id="16" name="Grafik 15" descr="Pfeil: 180-Grad, horizontal mit einfarbiger Füllung">
              <a:extLst>
                <a:ext uri="{FF2B5EF4-FFF2-40B4-BE49-F238E27FC236}">
                  <a16:creationId xmlns:a16="http://schemas.microsoft.com/office/drawing/2014/main" id="{FEB679DF-7CBB-6C8F-5B19-219A2CC5684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033388" y="2607445"/>
              <a:ext cx="800333" cy="914400"/>
            </a:xfrm>
            <a:prstGeom prst="rect">
              <a:avLst/>
            </a:prstGeom>
          </p:spPr>
        </p:pic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5381A9FC-B573-8507-7925-316D8F276001}"/>
                </a:ext>
              </a:extLst>
            </p:cNvPr>
            <p:cNvSpPr txBox="1"/>
            <p:nvPr/>
          </p:nvSpPr>
          <p:spPr>
            <a:xfrm>
              <a:off x="2833721" y="3553053"/>
              <a:ext cx="65805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800" b="1" dirty="0"/>
                <a:t>4,6% </a:t>
              </a:r>
              <a:r>
                <a:rPr lang="de-DE" dirty="0"/>
                <a:t>der deutschen Unternehmen rekrutieren ausländische Azubis</a:t>
              </a:r>
            </a:p>
          </p:txBody>
        </p: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8997B10C-EB03-3420-7FF7-9A337412B615}"/>
              </a:ext>
            </a:extLst>
          </p:cNvPr>
          <p:cNvGrpSpPr/>
          <p:nvPr/>
        </p:nvGrpSpPr>
        <p:grpSpPr>
          <a:xfrm>
            <a:off x="2453838" y="5042234"/>
            <a:ext cx="7437320" cy="1095389"/>
            <a:chOff x="4754680" y="4498638"/>
            <a:chExt cx="7437320" cy="1095389"/>
          </a:xfrm>
        </p:grpSpPr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03784E5A-098C-80BF-8D2B-932D1728E156}"/>
                </a:ext>
              </a:extLst>
            </p:cNvPr>
            <p:cNvSpPr txBox="1"/>
            <p:nvPr/>
          </p:nvSpPr>
          <p:spPr>
            <a:xfrm>
              <a:off x="5816600" y="4586506"/>
              <a:ext cx="6375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Erwerbsmigration EU </a:t>
              </a:r>
              <a:r>
                <a:rPr lang="de-DE" sz="2800" b="1" dirty="0"/>
                <a:t>35,8%</a:t>
              </a:r>
              <a:endParaRPr lang="de-DE" b="1" dirty="0"/>
            </a:p>
          </p:txBody>
        </p:sp>
        <p:pic>
          <p:nvPicPr>
            <p:cNvPr id="20" name="Grafik 19" descr="Geld mit einfarbiger Füllung">
              <a:extLst>
                <a:ext uri="{FF2B5EF4-FFF2-40B4-BE49-F238E27FC236}">
                  <a16:creationId xmlns:a16="http://schemas.microsoft.com/office/drawing/2014/main" id="{C9731FC9-A0D4-F290-56FB-52F7A616B75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754680" y="4498638"/>
              <a:ext cx="914400" cy="914400"/>
            </a:xfrm>
            <a:prstGeom prst="rect">
              <a:avLst/>
            </a:prstGeom>
          </p:spPr>
        </p:pic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0B41E0C1-93A8-BDE1-F3CD-64AE22BFE82F}"/>
                </a:ext>
              </a:extLst>
            </p:cNvPr>
            <p:cNvSpPr txBox="1"/>
            <p:nvPr/>
          </p:nvSpPr>
          <p:spPr>
            <a:xfrm>
              <a:off x="5790641" y="5070807"/>
              <a:ext cx="6375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Erwerbsmigration Deutschland ca.</a:t>
              </a:r>
              <a:r>
                <a:rPr lang="de-DE" b="1" dirty="0"/>
                <a:t> </a:t>
              </a:r>
              <a:r>
                <a:rPr lang="de-DE" sz="2800" b="1" dirty="0"/>
                <a:t>5%</a:t>
              </a:r>
              <a:endParaRPr lang="de-DE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6211911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6948DA-850A-5A91-856F-4E29775205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E5E6DD6-481D-B317-80A6-28EEDD759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65DB6-E837-4173-A471-BF77A181FBF2}" type="datetime1">
              <a:rPr lang="de-DE" smtClean="0"/>
              <a:t>19.11.2025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9E26F0B-3D94-99A7-ACD5-1907211DE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SpeakSphere GmbH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C64E4C5-3ECC-E925-EAA9-F134F8CB2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C60A3-65DC-4423-B422-C33FBF6A6B5B}" type="slidenum">
              <a:rPr lang="de-DE" smtClean="0"/>
              <a:t>11</a:t>
            </a:fld>
            <a:endParaRPr lang="de-DE"/>
          </a:p>
        </p:txBody>
      </p:sp>
      <p:pic>
        <p:nvPicPr>
          <p:cNvPr id="8" name="Grafik 7" descr="Ein Bild, das Nebel, Universum, Raum, Weltraum enthält.&#10;&#10;KI-generierte Inhalte können fehlerhaft sein.">
            <a:extLst>
              <a:ext uri="{FF2B5EF4-FFF2-40B4-BE49-F238E27FC236}">
                <a16:creationId xmlns:a16="http://schemas.microsoft.com/office/drawing/2014/main" id="{BA3F8E7E-5ED1-DC79-1011-F8AD67E436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6629"/>
            <a:ext cx="12192000" cy="8128000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D68F1E8F-C07A-91B7-35AD-B8E60DC8AC74}"/>
              </a:ext>
            </a:extLst>
          </p:cNvPr>
          <p:cNvSpPr/>
          <p:nvPr/>
        </p:nvSpPr>
        <p:spPr>
          <a:xfrm rot="16856535">
            <a:off x="-2490200" y="-1329444"/>
            <a:ext cx="16258444" cy="8147492"/>
          </a:xfrm>
          <a:prstGeom prst="rect">
            <a:avLst/>
          </a:prstGeom>
          <a:solidFill>
            <a:srgbClr val="FFD15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3EB6AADD-4D4F-7DA5-B68D-777C89CD961B}"/>
              </a:ext>
            </a:extLst>
          </p:cNvPr>
          <p:cNvSpPr/>
          <p:nvPr/>
        </p:nvSpPr>
        <p:spPr>
          <a:xfrm rot="16538263">
            <a:off x="-2494631" y="-1425096"/>
            <a:ext cx="16258444" cy="8147492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1709EA3-DEBB-2223-7B7E-AD9F290E15D6}"/>
              </a:ext>
            </a:extLst>
          </p:cNvPr>
          <p:cNvSpPr txBox="1"/>
          <p:nvPr/>
        </p:nvSpPr>
        <p:spPr>
          <a:xfrm>
            <a:off x="10595284" y="5961831"/>
            <a:ext cx="144386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>
                <a:solidFill>
                  <a:schemeClr val="bg1"/>
                </a:solidFill>
              </a:rPr>
              <a:t>Quelle: Fachkräftemigrationsmonitor 2024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2BC8C15-EF27-0FD7-DDBC-C7089CAA3A34}"/>
              </a:ext>
            </a:extLst>
          </p:cNvPr>
          <p:cNvSpPr txBox="1"/>
          <p:nvPr/>
        </p:nvSpPr>
        <p:spPr>
          <a:xfrm>
            <a:off x="3341912" y="1078989"/>
            <a:ext cx="380274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600" b="1" dirty="0">
                <a:solidFill>
                  <a:srgbClr val="2D2D2D"/>
                </a:solidFill>
                <a:latin typeface="+mj-lt"/>
              </a:rPr>
              <a:t>Größte</a:t>
            </a:r>
          </a:p>
          <a:p>
            <a:r>
              <a:rPr lang="de-DE" sz="6600" b="1" dirty="0">
                <a:solidFill>
                  <a:srgbClr val="2D2D2D"/>
                </a:solidFill>
                <a:latin typeface="+mj-lt"/>
              </a:rPr>
              <a:t>Hürde:</a:t>
            </a:r>
          </a:p>
          <a:p>
            <a:r>
              <a:rPr lang="de-DE" sz="6600" b="1" dirty="0">
                <a:solidFill>
                  <a:srgbClr val="2D2D2D"/>
                </a:solidFill>
                <a:latin typeface="+mj-lt"/>
              </a:rPr>
              <a:t>Sprache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124C2444-BD04-C112-F286-FAE35CFE525E}"/>
              </a:ext>
            </a:extLst>
          </p:cNvPr>
          <p:cNvSpPr txBox="1"/>
          <p:nvPr/>
        </p:nvSpPr>
        <p:spPr>
          <a:xfrm>
            <a:off x="2906486" y="5248354"/>
            <a:ext cx="57041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600" b="1" dirty="0">
                <a:solidFill>
                  <a:srgbClr val="2D2D2D"/>
                </a:solidFill>
                <a:latin typeface="+mj-lt"/>
              </a:rPr>
              <a:t>Sagen: 62,6%</a:t>
            </a:r>
          </a:p>
        </p:txBody>
      </p:sp>
    </p:spTree>
    <p:extLst>
      <p:ext uri="{BB962C8B-B14F-4D97-AF65-F5344CB8AC3E}">
        <p14:creationId xmlns:p14="http://schemas.microsoft.com/office/powerpoint/2010/main" val="24371274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7C7B26-A7BA-B7A7-957E-05F7E2D382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147E198-8F3C-4A7B-A7B4-B29E29AF7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65DB6-E837-4173-A471-BF77A181FBF2}" type="datetime1">
              <a:rPr lang="de-DE" smtClean="0"/>
              <a:t>19.11.2025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047E70B-FCE5-9B2E-2818-0EAA41AF8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SpeakSphere GmbH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4F92AA5-C37A-080F-8EF1-59759221D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C60A3-65DC-4423-B422-C33FBF6A6B5B}" type="slidenum">
              <a:rPr lang="de-DE" smtClean="0"/>
              <a:t>12</a:t>
            </a:fld>
            <a:endParaRPr lang="de-DE"/>
          </a:p>
        </p:txBody>
      </p:sp>
      <p:pic>
        <p:nvPicPr>
          <p:cNvPr id="8" name="Grafik 7" descr="Ein Bild, das Nebel, Universum, Raum, Weltraum enthält.&#10;&#10;KI-generierte Inhalte können fehlerhaft sein.">
            <a:extLst>
              <a:ext uri="{FF2B5EF4-FFF2-40B4-BE49-F238E27FC236}">
                <a16:creationId xmlns:a16="http://schemas.microsoft.com/office/drawing/2014/main" id="{ACAFCA0D-6B96-D6CE-4080-47D795DE5F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8286" y="-1378857"/>
            <a:ext cx="14260286" cy="9506857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4C062A39-9ADB-7077-F5D8-B09580836FE5}"/>
              </a:ext>
            </a:extLst>
          </p:cNvPr>
          <p:cNvSpPr/>
          <p:nvPr/>
        </p:nvSpPr>
        <p:spPr>
          <a:xfrm rot="20977574">
            <a:off x="-2357317" y="-294796"/>
            <a:ext cx="16258444" cy="6078198"/>
          </a:xfrm>
          <a:prstGeom prst="rect">
            <a:avLst/>
          </a:prstGeom>
          <a:solidFill>
            <a:srgbClr val="FFD15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6AAE133F-0783-A384-AC99-4CFC24FA2B4E}"/>
              </a:ext>
            </a:extLst>
          </p:cNvPr>
          <p:cNvSpPr/>
          <p:nvPr/>
        </p:nvSpPr>
        <p:spPr>
          <a:xfrm rot="20659302">
            <a:off x="-2357317" y="-294796"/>
            <a:ext cx="16258444" cy="6078198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2" name="Grafik 11" descr="Ein Bild, das Schrift, Grafiken, Screenshot, Grafikdesign enthält.&#10;&#10;KI-generierte Inhalte können fehlerhaft sein.">
            <a:extLst>
              <a:ext uri="{FF2B5EF4-FFF2-40B4-BE49-F238E27FC236}">
                <a16:creationId xmlns:a16="http://schemas.microsoft.com/office/drawing/2014/main" id="{8ECD5CC2-6726-3069-6A22-9F8CEC62E0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85" y="1796254"/>
            <a:ext cx="10392229" cy="1381921"/>
          </a:xfrm>
          <a:prstGeom prst="rect">
            <a:avLst/>
          </a:prstGeom>
        </p:spPr>
      </p:pic>
      <p:sp>
        <p:nvSpPr>
          <p:cNvPr id="15" name="Titel 1">
            <a:extLst>
              <a:ext uri="{FF2B5EF4-FFF2-40B4-BE49-F238E27FC236}">
                <a16:creationId xmlns:a16="http://schemas.microsoft.com/office/drawing/2014/main" id="{FDBC11AB-4BC4-D08A-F6A1-250E4C3A316D}"/>
              </a:ext>
            </a:extLst>
          </p:cNvPr>
          <p:cNvSpPr txBox="1">
            <a:spLocks/>
          </p:cNvSpPr>
          <p:nvPr/>
        </p:nvSpPr>
        <p:spPr>
          <a:xfrm>
            <a:off x="459014" y="3964935"/>
            <a:ext cx="7159171" cy="8023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4000" dirty="0">
                <a:solidFill>
                  <a:srgbClr val="2D2D2D"/>
                </a:solidFill>
              </a:rPr>
              <a:t>Dein Team – eine Sprache</a:t>
            </a:r>
          </a:p>
        </p:txBody>
      </p:sp>
    </p:spTree>
    <p:extLst>
      <p:ext uri="{BB962C8B-B14F-4D97-AF65-F5344CB8AC3E}">
        <p14:creationId xmlns:p14="http://schemas.microsoft.com/office/powerpoint/2010/main" val="41139096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BC35B7-01E7-D87D-6698-C96642BE7C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1E46564-8589-8565-287E-C1064291F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65DB6-E837-4173-A471-BF77A181FBF2}" type="datetime1">
              <a:rPr lang="de-DE" smtClean="0"/>
              <a:t>19.11.2025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D4494E1-63E4-4756-75CF-45BF00D16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SpeakSphere GmbH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6C43F1B-FEAB-7878-1E38-B88911900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C60A3-65DC-4423-B422-C33FBF6A6B5B}" type="slidenum">
              <a:rPr lang="de-DE" smtClean="0"/>
              <a:t>13</a:t>
            </a:fld>
            <a:endParaRPr lang="de-DE"/>
          </a:p>
        </p:txBody>
      </p:sp>
      <p:pic>
        <p:nvPicPr>
          <p:cNvPr id="8" name="Grafik 7" descr="Ein Bild, das Nebel, Universum, Raum, Weltraum enthält.&#10;&#10;KI-generierte Inhalte können fehlerhaft sein.">
            <a:extLst>
              <a:ext uri="{FF2B5EF4-FFF2-40B4-BE49-F238E27FC236}">
                <a16:creationId xmlns:a16="http://schemas.microsoft.com/office/drawing/2014/main" id="{C3A0765F-4A1E-9B89-F075-39220046F1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128000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1DDD8800-A6D2-DBD1-77D1-945A1EA6FBBB}"/>
              </a:ext>
            </a:extLst>
          </p:cNvPr>
          <p:cNvSpPr/>
          <p:nvPr/>
        </p:nvSpPr>
        <p:spPr>
          <a:xfrm rot="1947913">
            <a:off x="-2357318" y="1327526"/>
            <a:ext cx="16258444" cy="6078198"/>
          </a:xfrm>
          <a:prstGeom prst="rect">
            <a:avLst/>
          </a:prstGeom>
          <a:solidFill>
            <a:srgbClr val="FFD15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F626F7D3-731C-E545-9D38-286FEA6C5CA4}"/>
              </a:ext>
            </a:extLst>
          </p:cNvPr>
          <p:cNvSpPr/>
          <p:nvPr/>
        </p:nvSpPr>
        <p:spPr>
          <a:xfrm rot="1629641">
            <a:off x="-2357318" y="1327526"/>
            <a:ext cx="16258444" cy="6078198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2" name="Grafik 11" descr="Ein Bild, das Schrift, Grafiken, Screenshot, Grafikdesign enthält.&#10;&#10;KI-generierte Inhalte können fehlerhaft sein.">
            <a:extLst>
              <a:ext uri="{FF2B5EF4-FFF2-40B4-BE49-F238E27FC236}">
                <a16:creationId xmlns:a16="http://schemas.microsoft.com/office/drawing/2014/main" id="{400852DB-3FF7-BC3E-F48C-27F0E85F6D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05615"/>
            <a:ext cx="4660715" cy="619765"/>
          </a:xfrm>
          <a:prstGeom prst="rect">
            <a:avLst/>
          </a:prstGeom>
        </p:spPr>
      </p:pic>
      <p:sp>
        <p:nvSpPr>
          <p:cNvPr id="15" name="Titel 1">
            <a:extLst>
              <a:ext uri="{FF2B5EF4-FFF2-40B4-BE49-F238E27FC236}">
                <a16:creationId xmlns:a16="http://schemas.microsoft.com/office/drawing/2014/main" id="{94C5608C-097E-43CE-7FF3-B15D7BC6117B}"/>
              </a:ext>
            </a:extLst>
          </p:cNvPr>
          <p:cNvSpPr txBox="1">
            <a:spLocks/>
          </p:cNvSpPr>
          <p:nvPr/>
        </p:nvSpPr>
        <p:spPr>
          <a:xfrm>
            <a:off x="3168557" y="3490686"/>
            <a:ext cx="7159171" cy="20140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 err="1"/>
              <a:t>SpeakSphere</a:t>
            </a:r>
            <a:r>
              <a:rPr lang="de-DE" sz="2800" dirty="0"/>
              <a:t> ist ein Kommunikationskonzept, bestehend aus Hard- und Software. </a:t>
            </a:r>
            <a:endParaRPr lang="de-DE" sz="2400" dirty="0">
              <a:solidFill>
                <a:srgbClr val="2D2D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9955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4B27C2-5A5E-83DD-11A9-4F46F9810C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1947218-492E-088C-4590-2EFA943495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9171" y="5760072"/>
            <a:ext cx="2743200" cy="365125"/>
          </a:xfrm>
        </p:spPr>
        <p:txBody>
          <a:bodyPr/>
          <a:lstStyle/>
          <a:p>
            <a:fld id="{A8865DB6-E837-4173-A471-BF77A181FBF2}" type="datetime1">
              <a:rPr lang="de-DE" smtClean="0"/>
              <a:t>19.11.2025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BADA3FF-F776-6182-BEC0-B073A9E07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09571" y="5760072"/>
            <a:ext cx="4114800" cy="365125"/>
          </a:xfrm>
        </p:spPr>
        <p:txBody>
          <a:bodyPr/>
          <a:lstStyle/>
          <a:p>
            <a:r>
              <a:rPr lang="de-DE"/>
              <a:t>SpeakSphere GmbH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C0F0EB1-D2F8-9A3B-70C0-8AC1A7155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1571" y="5760072"/>
            <a:ext cx="2743200" cy="365125"/>
          </a:xfrm>
        </p:spPr>
        <p:txBody>
          <a:bodyPr/>
          <a:lstStyle/>
          <a:p>
            <a:fld id="{1D7C60A3-65DC-4423-B422-C33FBF6A6B5B}" type="slidenum">
              <a:rPr lang="de-DE" smtClean="0"/>
              <a:t>14</a:t>
            </a:fld>
            <a:endParaRPr lang="de-DE"/>
          </a:p>
        </p:txBody>
      </p:sp>
      <p:pic>
        <p:nvPicPr>
          <p:cNvPr id="8" name="Grafik 7" descr="Ein Bild, das Nebel, Universum, Raum, Weltraum enthält.&#10;&#10;KI-generierte Inhalte können fehlerhaft sein.">
            <a:extLst>
              <a:ext uri="{FF2B5EF4-FFF2-40B4-BE49-F238E27FC236}">
                <a16:creationId xmlns:a16="http://schemas.microsoft.com/office/drawing/2014/main" id="{0239806C-7468-21A6-2C35-1FA6DD4481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4777885" cy="9851923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8E386D2B-A5FE-875A-3BB4-A44287FBE368}"/>
              </a:ext>
            </a:extLst>
          </p:cNvPr>
          <p:cNvSpPr/>
          <p:nvPr/>
        </p:nvSpPr>
        <p:spPr>
          <a:xfrm rot="5400000">
            <a:off x="-2995615" y="365132"/>
            <a:ext cx="16258444" cy="8002985"/>
          </a:xfrm>
          <a:prstGeom prst="rect">
            <a:avLst/>
          </a:prstGeom>
          <a:solidFill>
            <a:srgbClr val="FFD15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2977CDDD-6ACA-4918-93EF-9F539908F4CC}"/>
              </a:ext>
            </a:extLst>
          </p:cNvPr>
          <p:cNvSpPr/>
          <p:nvPr/>
        </p:nvSpPr>
        <p:spPr>
          <a:xfrm rot="5081728">
            <a:off x="-2995615" y="365131"/>
            <a:ext cx="16258444" cy="8002985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5" name="Grafik 4" descr="Ein Bild, das Schrift, Grafiken, Screenshot, Grafikdesign enthält.&#10;&#10;KI-generierte Inhalte können fehlerhaft sein.">
            <a:extLst>
              <a:ext uri="{FF2B5EF4-FFF2-40B4-BE49-F238E27FC236}">
                <a16:creationId xmlns:a16="http://schemas.microsoft.com/office/drawing/2014/main" id="{13D9AA6B-FC43-27DE-7D3D-4C4AF4F5F1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374" y="575179"/>
            <a:ext cx="4660715" cy="619765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717A9EEA-2BD6-0B9D-9C76-0544DDF6EA52}"/>
              </a:ext>
            </a:extLst>
          </p:cNvPr>
          <p:cNvSpPr txBox="1">
            <a:spLocks/>
          </p:cNvSpPr>
          <p:nvPr/>
        </p:nvSpPr>
        <p:spPr>
          <a:xfrm>
            <a:off x="3167402" y="1700390"/>
            <a:ext cx="6078198" cy="55265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/>
              <a:t>Echtzeitübersetzung</a:t>
            </a:r>
          </a:p>
          <a:p>
            <a:endParaRPr lang="de-DE" sz="2400" dirty="0"/>
          </a:p>
          <a:p>
            <a:r>
              <a:rPr lang="de-DE" sz="2400" dirty="0"/>
              <a:t>Unabhängig von Muttersprachen</a:t>
            </a:r>
          </a:p>
          <a:p>
            <a:endParaRPr lang="de-DE" sz="2400" dirty="0"/>
          </a:p>
          <a:p>
            <a:r>
              <a:rPr lang="de-DE" sz="2400" dirty="0"/>
              <a:t>Erwerb der Fachsprache</a:t>
            </a:r>
          </a:p>
          <a:p>
            <a:endParaRPr lang="de-DE" sz="2400" dirty="0"/>
          </a:p>
          <a:p>
            <a:r>
              <a:rPr lang="de-DE" sz="2400" dirty="0"/>
              <a:t>Modularer Aufbau</a:t>
            </a:r>
          </a:p>
          <a:p>
            <a:endParaRPr lang="de-DE" sz="2400" dirty="0"/>
          </a:p>
          <a:p>
            <a:r>
              <a:rPr lang="de-DE" sz="2400" dirty="0"/>
              <a:t>Umfassende Integrationstiefe</a:t>
            </a:r>
          </a:p>
          <a:p>
            <a:endParaRPr lang="de-DE" sz="2400" dirty="0"/>
          </a:p>
          <a:p>
            <a:r>
              <a:rPr lang="de-DE" sz="2400" dirty="0"/>
              <a:t>Datensicherheit und Datenhoheit</a:t>
            </a:r>
          </a:p>
          <a:p>
            <a:endParaRPr lang="de-DE" sz="2400" dirty="0"/>
          </a:p>
          <a:p>
            <a:r>
              <a:rPr lang="de-DE" sz="2400" dirty="0"/>
              <a:t>Voll </a:t>
            </a:r>
            <a:r>
              <a:rPr lang="de-DE" sz="2400" dirty="0" err="1"/>
              <a:t>edgefähig</a:t>
            </a:r>
            <a:endParaRPr lang="de-DE" sz="1400" dirty="0"/>
          </a:p>
        </p:txBody>
      </p:sp>
      <p:pic>
        <p:nvPicPr>
          <p:cNvPr id="9" name="Grafik 8" descr="Stoppuhr mit einfarbiger Füllung">
            <a:extLst>
              <a:ext uri="{FF2B5EF4-FFF2-40B4-BE49-F238E27FC236}">
                <a16:creationId xmlns:a16="http://schemas.microsoft.com/office/drawing/2014/main" id="{DC116AEC-C40E-A089-53AF-1BCBB9C7E9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45090" y="1653791"/>
            <a:ext cx="459395" cy="459395"/>
          </a:xfrm>
          <a:prstGeom prst="rect">
            <a:avLst/>
          </a:prstGeom>
        </p:spPr>
      </p:pic>
      <p:pic>
        <p:nvPicPr>
          <p:cNvPr id="11" name="Grafik 10" descr="Chat mit einfarbiger Füllung">
            <a:extLst>
              <a:ext uri="{FF2B5EF4-FFF2-40B4-BE49-F238E27FC236}">
                <a16:creationId xmlns:a16="http://schemas.microsoft.com/office/drawing/2014/main" id="{3153A59F-1E2D-B02B-1106-6A9850A7D9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445090" y="2316987"/>
            <a:ext cx="459395" cy="459395"/>
          </a:xfrm>
          <a:prstGeom prst="rect">
            <a:avLst/>
          </a:prstGeom>
        </p:spPr>
      </p:pic>
      <p:pic>
        <p:nvPicPr>
          <p:cNvPr id="15" name="Grafik 14" descr="Kennzeichen mit einfarbiger Füllung">
            <a:extLst>
              <a:ext uri="{FF2B5EF4-FFF2-40B4-BE49-F238E27FC236}">
                <a16:creationId xmlns:a16="http://schemas.microsoft.com/office/drawing/2014/main" id="{CFAC78E8-05A3-474E-8194-901CA94333C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445089" y="3022120"/>
            <a:ext cx="459395" cy="459395"/>
          </a:xfrm>
          <a:prstGeom prst="rect">
            <a:avLst/>
          </a:prstGeom>
        </p:spPr>
      </p:pic>
      <p:pic>
        <p:nvPicPr>
          <p:cNvPr id="17" name="Grafik 16" descr="Puzzleteile mit einfarbiger Füllung">
            <a:extLst>
              <a:ext uri="{FF2B5EF4-FFF2-40B4-BE49-F238E27FC236}">
                <a16:creationId xmlns:a16="http://schemas.microsoft.com/office/drawing/2014/main" id="{73ED0F82-DE0C-20FB-E8DD-17F71BDE9BB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424446" y="3685316"/>
            <a:ext cx="459395" cy="459395"/>
          </a:xfrm>
          <a:prstGeom prst="rect">
            <a:avLst/>
          </a:prstGeom>
        </p:spPr>
      </p:pic>
      <p:pic>
        <p:nvPicPr>
          <p:cNvPr id="19" name="Grafik 18" descr="Zahnräder mit einfarbiger Füllung">
            <a:extLst>
              <a:ext uri="{FF2B5EF4-FFF2-40B4-BE49-F238E27FC236}">
                <a16:creationId xmlns:a16="http://schemas.microsoft.com/office/drawing/2014/main" id="{20D07147-DA62-7312-1AB8-A5A9BE30571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424445" y="4348465"/>
            <a:ext cx="459395" cy="459395"/>
          </a:xfrm>
          <a:prstGeom prst="rect">
            <a:avLst/>
          </a:prstGeom>
        </p:spPr>
      </p:pic>
      <p:pic>
        <p:nvPicPr>
          <p:cNvPr id="21" name="Grafik 20" descr="Sperren mit einfarbiger Füllung">
            <a:extLst>
              <a:ext uri="{FF2B5EF4-FFF2-40B4-BE49-F238E27FC236}">
                <a16:creationId xmlns:a16="http://schemas.microsoft.com/office/drawing/2014/main" id="{AEDC52DB-4859-5FE5-AE1A-EACEFA3D5ED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413678" y="4965557"/>
            <a:ext cx="459395" cy="459395"/>
          </a:xfrm>
          <a:prstGeom prst="rect">
            <a:avLst/>
          </a:prstGeom>
        </p:spPr>
      </p:pic>
      <p:pic>
        <p:nvPicPr>
          <p:cNvPr id="23" name="Grafik 22" descr="Datenbank mit einfarbiger Füllung">
            <a:extLst>
              <a:ext uri="{FF2B5EF4-FFF2-40B4-BE49-F238E27FC236}">
                <a16:creationId xmlns:a16="http://schemas.microsoft.com/office/drawing/2014/main" id="{0F0F5C99-5B6E-3280-099F-E864CABDBFF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398438" y="5603665"/>
            <a:ext cx="459395" cy="45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3534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7B64E7-E551-984C-94E5-1A4F6EDBF5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0C8025C-48F9-50B8-94FA-9B9FAF57BE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9171" y="5760072"/>
            <a:ext cx="2743200" cy="365125"/>
          </a:xfrm>
        </p:spPr>
        <p:txBody>
          <a:bodyPr/>
          <a:lstStyle/>
          <a:p>
            <a:fld id="{A8865DB6-E837-4173-A471-BF77A181FBF2}" type="datetime1">
              <a:rPr lang="de-DE" smtClean="0"/>
              <a:t>19.11.2025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017CF55-A2B1-F532-BA79-B3DD7BBBE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09571" y="5760072"/>
            <a:ext cx="4114800" cy="365125"/>
          </a:xfrm>
        </p:spPr>
        <p:txBody>
          <a:bodyPr/>
          <a:lstStyle/>
          <a:p>
            <a:r>
              <a:rPr lang="de-DE"/>
              <a:t>SpeakSphere GmbH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38E53C1-1279-640F-C149-AD7441D19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1571" y="5760072"/>
            <a:ext cx="2743200" cy="365125"/>
          </a:xfrm>
        </p:spPr>
        <p:txBody>
          <a:bodyPr/>
          <a:lstStyle/>
          <a:p>
            <a:fld id="{1D7C60A3-65DC-4423-B422-C33FBF6A6B5B}" type="slidenum">
              <a:rPr lang="de-DE" smtClean="0"/>
              <a:t>15</a:t>
            </a:fld>
            <a:endParaRPr lang="de-DE"/>
          </a:p>
        </p:txBody>
      </p:sp>
      <p:pic>
        <p:nvPicPr>
          <p:cNvPr id="8" name="Grafik 7" descr="Ein Bild, das Nebel, Universum, Raum, Weltraum enthält.&#10;&#10;KI-generierte Inhalte können fehlerhaft sein.">
            <a:extLst>
              <a:ext uri="{FF2B5EF4-FFF2-40B4-BE49-F238E27FC236}">
                <a16:creationId xmlns:a16="http://schemas.microsoft.com/office/drawing/2014/main" id="{C8F37CBB-4B0C-0F20-6317-00A6A290D9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93923"/>
            <a:ext cx="14777885" cy="9851923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DD59BBDB-784B-62EA-4D8B-CA63774C1DA8}"/>
              </a:ext>
            </a:extLst>
          </p:cNvPr>
          <p:cNvSpPr/>
          <p:nvPr/>
        </p:nvSpPr>
        <p:spPr>
          <a:xfrm rot="655084">
            <a:off x="-2410496" y="927331"/>
            <a:ext cx="13350536" cy="8002985"/>
          </a:xfrm>
          <a:prstGeom prst="rect">
            <a:avLst/>
          </a:prstGeom>
          <a:solidFill>
            <a:srgbClr val="FFD15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DFF4799-842F-5539-3CC8-87F15DBB60C2}"/>
              </a:ext>
            </a:extLst>
          </p:cNvPr>
          <p:cNvSpPr/>
          <p:nvPr/>
        </p:nvSpPr>
        <p:spPr>
          <a:xfrm rot="336812">
            <a:off x="-2429842" y="1060493"/>
            <a:ext cx="13350536" cy="8002985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7F652B68-6E3B-18FE-A533-5C8759CDD7AF}"/>
              </a:ext>
            </a:extLst>
          </p:cNvPr>
          <p:cNvSpPr txBox="1">
            <a:spLocks/>
          </p:cNvSpPr>
          <p:nvPr/>
        </p:nvSpPr>
        <p:spPr>
          <a:xfrm>
            <a:off x="1978825" y="2033346"/>
            <a:ext cx="6078198" cy="7126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/>
              <a:t>Echtzeitübersetzung</a:t>
            </a:r>
          </a:p>
          <a:p>
            <a:endParaRPr lang="de-DE" sz="2400" dirty="0"/>
          </a:p>
        </p:txBody>
      </p:sp>
      <p:pic>
        <p:nvPicPr>
          <p:cNvPr id="9" name="Grafik 8" descr="Stoppuhr mit einfarbiger Füllung">
            <a:extLst>
              <a:ext uri="{FF2B5EF4-FFF2-40B4-BE49-F238E27FC236}">
                <a16:creationId xmlns:a16="http://schemas.microsoft.com/office/drawing/2014/main" id="{5F946A03-3006-E8E6-8223-704BD1F0DC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6696" y="1674809"/>
            <a:ext cx="1177285" cy="1177285"/>
          </a:xfrm>
          <a:prstGeom prst="rect">
            <a:avLst/>
          </a:prstGeom>
        </p:spPr>
      </p:pic>
      <p:pic>
        <p:nvPicPr>
          <p:cNvPr id="11" name="Grafik 10" descr="Chat mit einfarbiger Füllung">
            <a:extLst>
              <a:ext uri="{FF2B5EF4-FFF2-40B4-BE49-F238E27FC236}">
                <a16:creationId xmlns:a16="http://schemas.microsoft.com/office/drawing/2014/main" id="{26C47456-58B3-A246-0096-26F8EA68CB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55642" y="5665802"/>
            <a:ext cx="459395" cy="459395"/>
          </a:xfrm>
          <a:prstGeom prst="rect">
            <a:avLst/>
          </a:prstGeom>
        </p:spPr>
      </p:pic>
      <p:pic>
        <p:nvPicPr>
          <p:cNvPr id="15" name="Grafik 14" descr="Kennzeichen mit einfarbiger Füllung">
            <a:extLst>
              <a:ext uri="{FF2B5EF4-FFF2-40B4-BE49-F238E27FC236}">
                <a16:creationId xmlns:a16="http://schemas.microsoft.com/office/drawing/2014/main" id="{1E139E7D-8019-161A-70BB-DFFF457E43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75918" y="5665802"/>
            <a:ext cx="459395" cy="459395"/>
          </a:xfrm>
          <a:prstGeom prst="rect">
            <a:avLst/>
          </a:prstGeom>
        </p:spPr>
      </p:pic>
      <p:pic>
        <p:nvPicPr>
          <p:cNvPr id="17" name="Grafik 16" descr="Puzzleteile mit einfarbiger Füllung">
            <a:extLst>
              <a:ext uri="{FF2B5EF4-FFF2-40B4-BE49-F238E27FC236}">
                <a16:creationId xmlns:a16="http://schemas.microsoft.com/office/drawing/2014/main" id="{37112C36-4071-94D6-B075-11BB8B01707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796194" y="5665801"/>
            <a:ext cx="459395" cy="459395"/>
          </a:xfrm>
          <a:prstGeom prst="rect">
            <a:avLst/>
          </a:prstGeom>
        </p:spPr>
      </p:pic>
      <p:pic>
        <p:nvPicPr>
          <p:cNvPr id="19" name="Grafik 18" descr="Zahnräder mit einfarbiger Füllung">
            <a:extLst>
              <a:ext uri="{FF2B5EF4-FFF2-40B4-BE49-F238E27FC236}">
                <a16:creationId xmlns:a16="http://schemas.microsoft.com/office/drawing/2014/main" id="{856C60BE-9A30-0EA3-79E6-97E02678D60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216470" y="5683151"/>
            <a:ext cx="459395" cy="459395"/>
          </a:xfrm>
          <a:prstGeom prst="rect">
            <a:avLst/>
          </a:prstGeom>
        </p:spPr>
      </p:pic>
      <p:pic>
        <p:nvPicPr>
          <p:cNvPr id="21" name="Grafik 20" descr="Sperren mit einfarbiger Füllung">
            <a:extLst>
              <a:ext uri="{FF2B5EF4-FFF2-40B4-BE49-F238E27FC236}">
                <a16:creationId xmlns:a16="http://schemas.microsoft.com/office/drawing/2014/main" id="{9BAF35E7-51B0-6181-1A6C-72B764E65E6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636746" y="5683150"/>
            <a:ext cx="459395" cy="459395"/>
          </a:xfrm>
          <a:prstGeom prst="rect">
            <a:avLst/>
          </a:prstGeom>
        </p:spPr>
      </p:pic>
      <p:pic>
        <p:nvPicPr>
          <p:cNvPr id="23" name="Grafik 22" descr="Datenbank mit einfarbiger Füllung">
            <a:extLst>
              <a:ext uri="{FF2B5EF4-FFF2-40B4-BE49-F238E27FC236}">
                <a16:creationId xmlns:a16="http://schemas.microsoft.com/office/drawing/2014/main" id="{5B794E5E-8F4B-5CF3-773B-A8CE62D814C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057023" y="5630299"/>
            <a:ext cx="459395" cy="459395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0BBA2790-0C90-B596-3C6E-F5E94EE94638}"/>
              </a:ext>
            </a:extLst>
          </p:cNvPr>
          <p:cNvSpPr txBox="1"/>
          <p:nvPr/>
        </p:nvSpPr>
        <p:spPr>
          <a:xfrm>
            <a:off x="1978825" y="2971800"/>
            <a:ext cx="637011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Ausführungen von allgemeinem Umfang:</a:t>
            </a:r>
          </a:p>
          <a:p>
            <a:endParaRPr lang="de-DE" dirty="0"/>
          </a:p>
          <a:p>
            <a:r>
              <a:rPr lang="de-DE" dirty="0"/>
              <a:t>Übersetzung unter </a:t>
            </a:r>
            <a:r>
              <a:rPr lang="de-DE" sz="3200" b="1" dirty="0">
                <a:solidFill>
                  <a:srgbClr val="2A8ECC"/>
                </a:solidFill>
              </a:rPr>
              <a:t>0,44 Sekunden</a:t>
            </a:r>
            <a:endParaRPr lang="de-DE" b="1" dirty="0">
              <a:solidFill>
                <a:srgbClr val="2A8E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2931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AC1DD6-3C20-AC10-2498-C5260F1259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27924AF-22F2-F12D-E1AA-77C7F07B8E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9171" y="5760072"/>
            <a:ext cx="2743200" cy="365125"/>
          </a:xfrm>
        </p:spPr>
        <p:txBody>
          <a:bodyPr/>
          <a:lstStyle/>
          <a:p>
            <a:fld id="{A8865DB6-E837-4173-A471-BF77A181FBF2}" type="datetime1">
              <a:rPr lang="de-DE" smtClean="0"/>
              <a:t>19.11.2025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20BDDD6-5B87-A2FC-74D9-67C390773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09571" y="5760072"/>
            <a:ext cx="4114800" cy="365125"/>
          </a:xfrm>
        </p:spPr>
        <p:txBody>
          <a:bodyPr/>
          <a:lstStyle/>
          <a:p>
            <a:r>
              <a:rPr lang="de-DE"/>
              <a:t>SpeakSphere GmbH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A48969D-26D1-31C8-73F1-7E0D7F6B8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1571" y="5760072"/>
            <a:ext cx="2743200" cy="365125"/>
          </a:xfrm>
        </p:spPr>
        <p:txBody>
          <a:bodyPr/>
          <a:lstStyle/>
          <a:p>
            <a:fld id="{1D7C60A3-65DC-4423-B422-C33FBF6A6B5B}" type="slidenum">
              <a:rPr lang="de-DE" smtClean="0"/>
              <a:t>16</a:t>
            </a:fld>
            <a:endParaRPr lang="de-DE"/>
          </a:p>
        </p:txBody>
      </p:sp>
      <p:pic>
        <p:nvPicPr>
          <p:cNvPr id="8" name="Grafik 7" descr="Ein Bild, das Nebel, Universum, Raum, Weltraum enthält.&#10;&#10;KI-generierte Inhalte können fehlerhaft sein.">
            <a:extLst>
              <a:ext uri="{FF2B5EF4-FFF2-40B4-BE49-F238E27FC236}">
                <a16:creationId xmlns:a16="http://schemas.microsoft.com/office/drawing/2014/main" id="{E36942AF-7B5C-218C-B2A6-1709E2AF38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5885" y="0"/>
            <a:ext cx="14777885" cy="9851923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9157042F-FF84-CA95-6294-818BE18B0DD3}"/>
              </a:ext>
            </a:extLst>
          </p:cNvPr>
          <p:cNvSpPr/>
          <p:nvPr/>
        </p:nvSpPr>
        <p:spPr>
          <a:xfrm rot="655084">
            <a:off x="-2404443" y="863991"/>
            <a:ext cx="12681714" cy="8002985"/>
          </a:xfrm>
          <a:prstGeom prst="rect">
            <a:avLst/>
          </a:prstGeom>
          <a:solidFill>
            <a:srgbClr val="FFD15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74A55522-7E72-2A38-42BF-D68E9855092C}"/>
              </a:ext>
            </a:extLst>
          </p:cNvPr>
          <p:cNvSpPr/>
          <p:nvPr/>
        </p:nvSpPr>
        <p:spPr>
          <a:xfrm rot="336812">
            <a:off x="-2444780" y="1027782"/>
            <a:ext cx="12681714" cy="8002985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6061E226-BA7A-51F7-361A-D9C94A33D844}"/>
              </a:ext>
            </a:extLst>
          </p:cNvPr>
          <p:cNvSpPr txBox="1">
            <a:spLocks/>
          </p:cNvSpPr>
          <p:nvPr/>
        </p:nvSpPr>
        <p:spPr>
          <a:xfrm>
            <a:off x="1978825" y="2033346"/>
            <a:ext cx="6078198" cy="7126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/>
              <a:t>Unabhängig von Muttersprachen</a:t>
            </a:r>
          </a:p>
          <a:p>
            <a:endParaRPr lang="de-DE" sz="2400" dirty="0"/>
          </a:p>
        </p:txBody>
      </p:sp>
      <p:pic>
        <p:nvPicPr>
          <p:cNvPr id="9" name="Grafik 8" descr="Stoppuhr mit einfarbiger Füllung">
            <a:extLst>
              <a:ext uri="{FF2B5EF4-FFF2-40B4-BE49-F238E27FC236}">
                <a16:creationId xmlns:a16="http://schemas.microsoft.com/office/drawing/2014/main" id="{7CAD4901-926C-ED3B-D51E-2C429C86E5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1441" y="5581872"/>
            <a:ext cx="556247" cy="556247"/>
          </a:xfrm>
          <a:prstGeom prst="rect">
            <a:avLst/>
          </a:prstGeom>
        </p:spPr>
      </p:pic>
      <p:pic>
        <p:nvPicPr>
          <p:cNvPr id="11" name="Grafik 10" descr="Chat mit einfarbiger Füllung">
            <a:extLst>
              <a:ext uri="{FF2B5EF4-FFF2-40B4-BE49-F238E27FC236}">
                <a16:creationId xmlns:a16="http://schemas.microsoft.com/office/drawing/2014/main" id="{C3AB4765-253B-5A19-1355-F8A93B8AD8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0922" y="1639956"/>
            <a:ext cx="1177284" cy="1177284"/>
          </a:xfrm>
          <a:prstGeom prst="rect">
            <a:avLst/>
          </a:prstGeom>
        </p:spPr>
      </p:pic>
      <p:pic>
        <p:nvPicPr>
          <p:cNvPr id="15" name="Grafik 14" descr="Kennzeichen mit einfarbiger Füllung">
            <a:extLst>
              <a:ext uri="{FF2B5EF4-FFF2-40B4-BE49-F238E27FC236}">
                <a16:creationId xmlns:a16="http://schemas.microsoft.com/office/drawing/2014/main" id="{87B426A8-A7C1-945A-9958-12F287E203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75918" y="5665802"/>
            <a:ext cx="459395" cy="459395"/>
          </a:xfrm>
          <a:prstGeom prst="rect">
            <a:avLst/>
          </a:prstGeom>
        </p:spPr>
      </p:pic>
      <p:pic>
        <p:nvPicPr>
          <p:cNvPr id="17" name="Grafik 16" descr="Puzzleteile mit einfarbiger Füllung">
            <a:extLst>
              <a:ext uri="{FF2B5EF4-FFF2-40B4-BE49-F238E27FC236}">
                <a16:creationId xmlns:a16="http://schemas.microsoft.com/office/drawing/2014/main" id="{77F5DF3E-D45B-CC74-A262-38F8B3816E9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796194" y="5665801"/>
            <a:ext cx="459395" cy="459395"/>
          </a:xfrm>
          <a:prstGeom prst="rect">
            <a:avLst/>
          </a:prstGeom>
        </p:spPr>
      </p:pic>
      <p:pic>
        <p:nvPicPr>
          <p:cNvPr id="19" name="Grafik 18" descr="Zahnräder mit einfarbiger Füllung">
            <a:extLst>
              <a:ext uri="{FF2B5EF4-FFF2-40B4-BE49-F238E27FC236}">
                <a16:creationId xmlns:a16="http://schemas.microsoft.com/office/drawing/2014/main" id="{EA6A313A-0DA9-657C-3EB5-375A4AFA6EA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216470" y="5683151"/>
            <a:ext cx="459395" cy="459395"/>
          </a:xfrm>
          <a:prstGeom prst="rect">
            <a:avLst/>
          </a:prstGeom>
        </p:spPr>
      </p:pic>
      <p:pic>
        <p:nvPicPr>
          <p:cNvPr id="21" name="Grafik 20" descr="Sperren mit einfarbiger Füllung">
            <a:extLst>
              <a:ext uri="{FF2B5EF4-FFF2-40B4-BE49-F238E27FC236}">
                <a16:creationId xmlns:a16="http://schemas.microsoft.com/office/drawing/2014/main" id="{45136258-314A-FC12-F105-187DABFA59D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636746" y="5683150"/>
            <a:ext cx="459395" cy="459395"/>
          </a:xfrm>
          <a:prstGeom prst="rect">
            <a:avLst/>
          </a:prstGeom>
        </p:spPr>
      </p:pic>
      <p:pic>
        <p:nvPicPr>
          <p:cNvPr id="23" name="Grafik 22" descr="Datenbank mit einfarbiger Füllung">
            <a:extLst>
              <a:ext uri="{FF2B5EF4-FFF2-40B4-BE49-F238E27FC236}">
                <a16:creationId xmlns:a16="http://schemas.microsoft.com/office/drawing/2014/main" id="{EEB08B91-5CD7-9D2C-F131-FEA70384D6A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057023" y="5630299"/>
            <a:ext cx="459395" cy="459395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5DACB324-6A14-3F86-564B-6D84FD904E58}"/>
              </a:ext>
            </a:extLst>
          </p:cNvPr>
          <p:cNvSpPr txBox="1"/>
          <p:nvPr/>
        </p:nvSpPr>
        <p:spPr>
          <a:xfrm>
            <a:off x="1978825" y="2971800"/>
            <a:ext cx="637011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Alle Sprachen können angelernt werden.</a:t>
            </a:r>
          </a:p>
          <a:p>
            <a:endParaRPr lang="de-DE" dirty="0"/>
          </a:p>
          <a:p>
            <a:r>
              <a:rPr lang="de-DE" dirty="0"/>
              <a:t>Simultanübersetzung von </a:t>
            </a:r>
            <a:r>
              <a:rPr lang="de-DE" sz="3200" b="1" dirty="0">
                <a:solidFill>
                  <a:srgbClr val="2A8ECC"/>
                </a:solidFill>
              </a:rPr>
              <a:t>40 Sprachen</a:t>
            </a:r>
            <a:endParaRPr lang="de-DE" b="1" dirty="0">
              <a:solidFill>
                <a:srgbClr val="2A8E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26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0453D9-3BB7-C35F-05E5-B83B51902C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EF001BA-E30A-D13D-26A2-1F4A15775D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9171" y="5760072"/>
            <a:ext cx="2743200" cy="365125"/>
          </a:xfrm>
        </p:spPr>
        <p:txBody>
          <a:bodyPr/>
          <a:lstStyle/>
          <a:p>
            <a:fld id="{A8865DB6-E837-4173-A471-BF77A181FBF2}" type="datetime1">
              <a:rPr lang="de-DE" smtClean="0"/>
              <a:t>19.11.2025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4E044F6-3CB6-6AA8-AA86-D35F7A417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09571" y="5760072"/>
            <a:ext cx="4114800" cy="365125"/>
          </a:xfrm>
        </p:spPr>
        <p:txBody>
          <a:bodyPr/>
          <a:lstStyle/>
          <a:p>
            <a:r>
              <a:rPr lang="de-DE"/>
              <a:t>SpeakSphere GmbH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6F7448F-BE5F-0D93-7AB4-FDBC8AECD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1571" y="5760072"/>
            <a:ext cx="2743200" cy="365125"/>
          </a:xfrm>
        </p:spPr>
        <p:txBody>
          <a:bodyPr/>
          <a:lstStyle/>
          <a:p>
            <a:fld id="{1D7C60A3-65DC-4423-B422-C33FBF6A6B5B}" type="slidenum">
              <a:rPr lang="de-DE" smtClean="0"/>
              <a:t>17</a:t>
            </a:fld>
            <a:endParaRPr lang="de-DE"/>
          </a:p>
        </p:txBody>
      </p:sp>
      <p:pic>
        <p:nvPicPr>
          <p:cNvPr id="8" name="Grafik 7" descr="Ein Bild, das Nebel, Universum, Raum, Weltraum enthält.&#10;&#10;KI-generierte Inhalte können fehlerhaft sein.">
            <a:extLst>
              <a:ext uri="{FF2B5EF4-FFF2-40B4-BE49-F238E27FC236}">
                <a16:creationId xmlns:a16="http://schemas.microsoft.com/office/drawing/2014/main" id="{CE6139D9-04DD-7D8F-5EC9-F8F62E393F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777885" cy="9851923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974BE0C5-85C4-9A84-29B4-30FE10D26873}"/>
              </a:ext>
            </a:extLst>
          </p:cNvPr>
          <p:cNvSpPr/>
          <p:nvPr/>
        </p:nvSpPr>
        <p:spPr>
          <a:xfrm rot="655084">
            <a:off x="-2411051" y="933125"/>
            <a:ext cx="13411721" cy="8002985"/>
          </a:xfrm>
          <a:prstGeom prst="rect">
            <a:avLst/>
          </a:prstGeom>
          <a:solidFill>
            <a:srgbClr val="FFD15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385AE362-399E-90A8-DA01-56E0768697DA}"/>
              </a:ext>
            </a:extLst>
          </p:cNvPr>
          <p:cNvSpPr/>
          <p:nvPr/>
        </p:nvSpPr>
        <p:spPr>
          <a:xfrm rot="336812">
            <a:off x="-2446531" y="1063486"/>
            <a:ext cx="13411721" cy="8002985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78BA320D-8E5C-15AF-14AB-6CF0E3EDCFD0}"/>
              </a:ext>
            </a:extLst>
          </p:cNvPr>
          <p:cNvSpPr txBox="1">
            <a:spLocks/>
          </p:cNvSpPr>
          <p:nvPr/>
        </p:nvSpPr>
        <p:spPr>
          <a:xfrm>
            <a:off x="1978825" y="2033346"/>
            <a:ext cx="6078198" cy="7126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/>
              <a:t>Erwerb der Fachsprache</a:t>
            </a:r>
          </a:p>
          <a:p>
            <a:endParaRPr lang="de-DE" sz="2400" dirty="0"/>
          </a:p>
        </p:txBody>
      </p:sp>
      <p:pic>
        <p:nvPicPr>
          <p:cNvPr id="9" name="Grafik 8" descr="Stoppuhr mit einfarbiger Füllung">
            <a:extLst>
              <a:ext uri="{FF2B5EF4-FFF2-40B4-BE49-F238E27FC236}">
                <a16:creationId xmlns:a16="http://schemas.microsoft.com/office/drawing/2014/main" id="{275081FB-B216-1A54-E840-A8142DB747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1441" y="5581872"/>
            <a:ext cx="556247" cy="556247"/>
          </a:xfrm>
          <a:prstGeom prst="rect">
            <a:avLst/>
          </a:prstGeom>
        </p:spPr>
      </p:pic>
      <p:pic>
        <p:nvPicPr>
          <p:cNvPr id="11" name="Grafik 10" descr="Chat mit einfarbiger Füllung">
            <a:extLst>
              <a:ext uri="{FF2B5EF4-FFF2-40B4-BE49-F238E27FC236}">
                <a16:creationId xmlns:a16="http://schemas.microsoft.com/office/drawing/2014/main" id="{014F15C1-B0E8-758F-1E81-97BFF1FFED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72718" y="5600340"/>
            <a:ext cx="556247" cy="556247"/>
          </a:xfrm>
          <a:prstGeom prst="rect">
            <a:avLst/>
          </a:prstGeom>
        </p:spPr>
      </p:pic>
      <p:pic>
        <p:nvPicPr>
          <p:cNvPr id="15" name="Grafik 14" descr="Kennzeichen mit einfarbiger Füllung">
            <a:extLst>
              <a:ext uri="{FF2B5EF4-FFF2-40B4-BE49-F238E27FC236}">
                <a16:creationId xmlns:a16="http://schemas.microsoft.com/office/drawing/2014/main" id="{85A4C420-D381-FD59-0464-9B27213C0B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0922" y="1662261"/>
            <a:ext cx="1177284" cy="1177284"/>
          </a:xfrm>
          <a:prstGeom prst="rect">
            <a:avLst/>
          </a:prstGeom>
        </p:spPr>
      </p:pic>
      <p:pic>
        <p:nvPicPr>
          <p:cNvPr id="17" name="Grafik 16" descr="Puzzleteile mit einfarbiger Füllung">
            <a:extLst>
              <a:ext uri="{FF2B5EF4-FFF2-40B4-BE49-F238E27FC236}">
                <a16:creationId xmlns:a16="http://schemas.microsoft.com/office/drawing/2014/main" id="{7E720194-5E8A-C6EF-367B-A76A3D45556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796194" y="5665801"/>
            <a:ext cx="459395" cy="459395"/>
          </a:xfrm>
          <a:prstGeom prst="rect">
            <a:avLst/>
          </a:prstGeom>
        </p:spPr>
      </p:pic>
      <p:pic>
        <p:nvPicPr>
          <p:cNvPr id="19" name="Grafik 18" descr="Zahnräder mit einfarbiger Füllung">
            <a:extLst>
              <a:ext uri="{FF2B5EF4-FFF2-40B4-BE49-F238E27FC236}">
                <a16:creationId xmlns:a16="http://schemas.microsoft.com/office/drawing/2014/main" id="{9F3C9CBA-7D43-7078-2596-41DB1A4DA61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216470" y="5683151"/>
            <a:ext cx="459395" cy="459395"/>
          </a:xfrm>
          <a:prstGeom prst="rect">
            <a:avLst/>
          </a:prstGeom>
        </p:spPr>
      </p:pic>
      <p:pic>
        <p:nvPicPr>
          <p:cNvPr id="21" name="Grafik 20" descr="Sperren mit einfarbiger Füllung">
            <a:extLst>
              <a:ext uri="{FF2B5EF4-FFF2-40B4-BE49-F238E27FC236}">
                <a16:creationId xmlns:a16="http://schemas.microsoft.com/office/drawing/2014/main" id="{CE784AD8-E26D-8917-A5B1-BF66E15D901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636746" y="5683150"/>
            <a:ext cx="459395" cy="459395"/>
          </a:xfrm>
          <a:prstGeom prst="rect">
            <a:avLst/>
          </a:prstGeom>
        </p:spPr>
      </p:pic>
      <p:pic>
        <p:nvPicPr>
          <p:cNvPr id="23" name="Grafik 22" descr="Datenbank mit einfarbiger Füllung">
            <a:extLst>
              <a:ext uri="{FF2B5EF4-FFF2-40B4-BE49-F238E27FC236}">
                <a16:creationId xmlns:a16="http://schemas.microsoft.com/office/drawing/2014/main" id="{B316E79E-EA81-2B30-4C46-97E9DCD1BEC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057023" y="5630299"/>
            <a:ext cx="459395" cy="459395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44A8B077-472A-EFC0-E7DF-898F065059AA}"/>
              </a:ext>
            </a:extLst>
          </p:cNvPr>
          <p:cNvSpPr txBox="1"/>
          <p:nvPr/>
        </p:nvSpPr>
        <p:spPr>
          <a:xfrm>
            <a:off x="1978825" y="2971800"/>
            <a:ext cx="637011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Angeschlossenes Lernmanagementsystem LMS.</a:t>
            </a:r>
          </a:p>
          <a:p>
            <a:endParaRPr lang="de-DE" dirty="0"/>
          </a:p>
          <a:p>
            <a:r>
              <a:rPr lang="de-DE" dirty="0"/>
              <a:t>Aufbau unternehmenseigener </a:t>
            </a:r>
            <a:r>
              <a:rPr lang="de-DE" sz="3200" b="1" dirty="0">
                <a:solidFill>
                  <a:srgbClr val="2A8ECC"/>
                </a:solidFill>
              </a:rPr>
              <a:t>Lerninhalte</a:t>
            </a:r>
            <a:endParaRPr lang="de-DE" b="1" dirty="0">
              <a:solidFill>
                <a:srgbClr val="2A8E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032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BC0C0F-95FA-8C9E-4B8C-BDD764A5D7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4EC5BF2-6C4B-6E29-636C-35B2DB106F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9171" y="5760072"/>
            <a:ext cx="2743200" cy="365125"/>
          </a:xfrm>
        </p:spPr>
        <p:txBody>
          <a:bodyPr/>
          <a:lstStyle/>
          <a:p>
            <a:fld id="{A8865DB6-E837-4173-A471-BF77A181FBF2}" type="datetime1">
              <a:rPr lang="de-DE" smtClean="0"/>
              <a:t>19.11.2025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BB56917-67A7-F132-9C68-957D645DE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09571" y="5760072"/>
            <a:ext cx="4114800" cy="365125"/>
          </a:xfrm>
        </p:spPr>
        <p:txBody>
          <a:bodyPr/>
          <a:lstStyle/>
          <a:p>
            <a:r>
              <a:rPr lang="de-DE"/>
              <a:t>SpeakSphere GmbH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54FB95F-A44F-DCD0-4B1F-AFD1536A4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1571" y="5760072"/>
            <a:ext cx="2743200" cy="365125"/>
          </a:xfrm>
        </p:spPr>
        <p:txBody>
          <a:bodyPr/>
          <a:lstStyle/>
          <a:p>
            <a:fld id="{1D7C60A3-65DC-4423-B422-C33FBF6A6B5B}" type="slidenum">
              <a:rPr lang="de-DE" smtClean="0"/>
              <a:t>18</a:t>
            </a:fld>
            <a:endParaRPr lang="de-DE"/>
          </a:p>
        </p:txBody>
      </p:sp>
      <p:pic>
        <p:nvPicPr>
          <p:cNvPr id="8" name="Grafik 7" descr="Ein Bild, das Nebel, Universum, Raum, Weltraum enthält.&#10;&#10;KI-generierte Inhalte können fehlerhaft sein.">
            <a:extLst>
              <a:ext uri="{FF2B5EF4-FFF2-40B4-BE49-F238E27FC236}">
                <a16:creationId xmlns:a16="http://schemas.microsoft.com/office/drawing/2014/main" id="{8CA42DD2-5A9E-DA3D-F3EA-72CD99FC89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5885" y="-2993923"/>
            <a:ext cx="14777885" cy="9851923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98B6050C-A8EA-EB94-C40D-A078066F7800}"/>
              </a:ext>
            </a:extLst>
          </p:cNvPr>
          <p:cNvSpPr/>
          <p:nvPr/>
        </p:nvSpPr>
        <p:spPr>
          <a:xfrm rot="655084">
            <a:off x="-1690952" y="933125"/>
            <a:ext cx="11971524" cy="8002985"/>
          </a:xfrm>
          <a:prstGeom prst="rect">
            <a:avLst/>
          </a:prstGeom>
          <a:solidFill>
            <a:srgbClr val="FFD15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52DD7D9B-FBB1-B8A2-C6F1-540F2B870FD5}"/>
              </a:ext>
            </a:extLst>
          </p:cNvPr>
          <p:cNvSpPr/>
          <p:nvPr/>
        </p:nvSpPr>
        <p:spPr>
          <a:xfrm rot="336812">
            <a:off x="-1726432" y="1063486"/>
            <a:ext cx="11971524" cy="8002985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2E4A6AB7-B85E-E55B-C9F3-B3A774D5D3BB}"/>
              </a:ext>
            </a:extLst>
          </p:cNvPr>
          <p:cNvSpPr txBox="1">
            <a:spLocks/>
          </p:cNvSpPr>
          <p:nvPr/>
        </p:nvSpPr>
        <p:spPr>
          <a:xfrm>
            <a:off x="1978825" y="2033346"/>
            <a:ext cx="6078198" cy="7126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/>
              <a:t>Modularer Aufbau</a:t>
            </a:r>
          </a:p>
        </p:txBody>
      </p:sp>
      <p:pic>
        <p:nvPicPr>
          <p:cNvPr id="9" name="Grafik 8" descr="Stoppuhr mit einfarbiger Füllung">
            <a:extLst>
              <a:ext uri="{FF2B5EF4-FFF2-40B4-BE49-F238E27FC236}">
                <a16:creationId xmlns:a16="http://schemas.microsoft.com/office/drawing/2014/main" id="{592733DB-1160-084B-F5CF-D501699AB9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1441" y="5581872"/>
            <a:ext cx="556247" cy="556247"/>
          </a:xfrm>
          <a:prstGeom prst="rect">
            <a:avLst/>
          </a:prstGeom>
        </p:spPr>
      </p:pic>
      <p:pic>
        <p:nvPicPr>
          <p:cNvPr id="11" name="Grafik 10" descr="Chat mit einfarbiger Füllung">
            <a:extLst>
              <a:ext uri="{FF2B5EF4-FFF2-40B4-BE49-F238E27FC236}">
                <a16:creationId xmlns:a16="http://schemas.microsoft.com/office/drawing/2014/main" id="{8423C9D9-F872-BAF1-E43E-D891A8E81C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72718" y="5600340"/>
            <a:ext cx="556247" cy="556247"/>
          </a:xfrm>
          <a:prstGeom prst="rect">
            <a:avLst/>
          </a:prstGeom>
        </p:spPr>
      </p:pic>
      <p:pic>
        <p:nvPicPr>
          <p:cNvPr id="15" name="Grafik 14" descr="Kennzeichen mit einfarbiger Füllung">
            <a:extLst>
              <a:ext uri="{FF2B5EF4-FFF2-40B4-BE49-F238E27FC236}">
                <a16:creationId xmlns:a16="http://schemas.microsoft.com/office/drawing/2014/main" id="{5AF4E871-C32F-2169-714A-D9970BB0BB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021154" y="5581871"/>
            <a:ext cx="556247" cy="556247"/>
          </a:xfrm>
          <a:prstGeom prst="rect">
            <a:avLst/>
          </a:prstGeom>
        </p:spPr>
      </p:pic>
      <p:pic>
        <p:nvPicPr>
          <p:cNvPr id="17" name="Grafik 16" descr="Puzzleteile mit einfarbiger Füllung">
            <a:extLst>
              <a:ext uri="{FF2B5EF4-FFF2-40B4-BE49-F238E27FC236}">
                <a16:creationId xmlns:a16="http://schemas.microsoft.com/office/drawing/2014/main" id="{D831B9C0-0971-F9BF-AA12-94FC654281C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80922" y="1568672"/>
            <a:ext cx="1177284" cy="1177284"/>
          </a:xfrm>
          <a:prstGeom prst="rect">
            <a:avLst/>
          </a:prstGeom>
        </p:spPr>
      </p:pic>
      <p:pic>
        <p:nvPicPr>
          <p:cNvPr id="19" name="Grafik 18" descr="Zahnräder mit einfarbiger Füllung">
            <a:extLst>
              <a:ext uri="{FF2B5EF4-FFF2-40B4-BE49-F238E27FC236}">
                <a16:creationId xmlns:a16="http://schemas.microsoft.com/office/drawing/2014/main" id="{4D580D8B-6DDD-E0E8-F791-D5216DCD207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216470" y="5683151"/>
            <a:ext cx="459395" cy="459395"/>
          </a:xfrm>
          <a:prstGeom prst="rect">
            <a:avLst/>
          </a:prstGeom>
        </p:spPr>
      </p:pic>
      <p:pic>
        <p:nvPicPr>
          <p:cNvPr id="21" name="Grafik 20" descr="Sperren mit einfarbiger Füllung">
            <a:extLst>
              <a:ext uri="{FF2B5EF4-FFF2-40B4-BE49-F238E27FC236}">
                <a16:creationId xmlns:a16="http://schemas.microsoft.com/office/drawing/2014/main" id="{BD06322B-96D9-9DD7-9B4F-64D03C82442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636746" y="5683150"/>
            <a:ext cx="459395" cy="459395"/>
          </a:xfrm>
          <a:prstGeom prst="rect">
            <a:avLst/>
          </a:prstGeom>
        </p:spPr>
      </p:pic>
      <p:pic>
        <p:nvPicPr>
          <p:cNvPr id="23" name="Grafik 22" descr="Datenbank mit einfarbiger Füllung">
            <a:extLst>
              <a:ext uri="{FF2B5EF4-FFF2-40B4-BE49-F238E27FC236}">
                <a16:creationId xmlns:a16="http://schemas.microsoft.com/office/drawing/2014/main" id="{23A49D7B-597D-23FB-8FB6-13F038CBC9D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057023" y="5630299"/>
            <a:ext cx="459395" cy="459395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E7E8766B-79E3-DCF6-70EA-060F03C88C3B}"/>
              </a:ext>
            </a:extLst>
          </p:cNvPr>
          <p:cNvSpPr txBox="1"/>
          <p:nvPr/>
        </p:nvSpPr>
        <p:spPr>
          <a:xfrm>
            <a:off x="1978825" y="2971800"/>
            <a:ext cx="637011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Verschiedene Teillösungen lassen sich zu einem </a:t>
            </a:r>
          </a:p>
          <a:p>
            <a:endParaRPr lang="de-DE" dirty="0"/>
          </a:p>
          <a:p>
            <a:r>
              <a:rPr lang="de-DE" sz="3200" b="1" dirty="0">
                <a:solidFill>
                  <a:srgbClr val="2A8ECC"/>
                </a:solidFill>
              </a:rPr>
              <a:t>individuellen System </a:t>
            </a:r>
            <a:r>
              <a:rPr lang="de-DE" dirty="0"/>
              <a:t>kombinieren</a:t>
            </a:r>
          </a:p>
        </p:txBody>
      </p:sp>
    </p:spTree>
    <p:extLst>
      <p:ext uri="{BB962C8B-B14F-4D97-AF65-F5344CB8AC3E}">
        <p14:creationId xmlns:p14="http://schemas.microsoft.com/office/powerpoint/2010/main" val="33281711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4A59D3-C384-9CA8-C69E-B2FA1D8A4B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9F20EA5-70DE-1CE1-87DD-853E442A18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9171" y="5760072"/>
            <a:ext cx="2743200" cy="365125"/>
          </a:xfrm>
        </p:spPr>
        <p:txBody>
          <a:bodyPr/>
          <a:lstStyle/>
          <a:p>
            <a:fld id="{A8865DB6-E837-4173-A471-BF77A181FBF2}" type="datetime1">
              <a:rPr lang="de-DE" smtClean="0"/>
              <a:t>19.11.2025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BE78E2A-EFBF-987C-E844-F99C1C14B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09571" y="5760072"/>
            <a:ext cx="4114800" cy="365125"/>
          </a:xfrm>
        </p:spPr>
        <p:txBody>
          <a:bodyPr/>
          <a:lstStyle/>
          <a:p>
            <a:r>
              <a:rPr lang="de-DE"/>
              <a:t>SpeakSphere GmbH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81CDBE1-DAEC-3162-B932-FEA198E10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1571" y="5760072"/>
            <a:ext cx="2743200" cy="365125"/>
          </a:xfrm>
        </p:spPr>
        <p:txBody>
          <a:bodyPr/>
          <a:lstStyle/>
          <a:p>
            <a:fld id="{1D7C60A3-65DC-4423-B422-C33FBF6A6B5B}" type="slidenum">
              <a:rPr lang="de-DE" smtClean="0"/>
              <a:t>19</a:t>
            </a:fld>
            <a:endParaRPr lang="de-DE"/>
          </a:p>
        </p:txBody>
      </p:sp>
      <p:pic>
        <p:nvPicPr>
          <p:cNvPr id="8" name="Grafik 7" descr="Ein Bild, das Nebel, Universum, Raum, Weltraum enthält.&#10;&#10;KI-generierte Inhalte können fehlerhaft sein.">
            <a:extLst>
              <a:ext uri="{FF2B5EF4-FFF2-40B4-BE49-F238E27FC236}">
                <a16:creationId xmlns:a16="http://schemas.microsoft.com/office/drawing/2014/main" id="{5A793130-9B6C-7928-0008-2B309E332B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777885" cy="9851923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48EE7506-D89E-28F5-5A0E-FA0AD73C2D92}"/>
              </a:ext>
            </a:extLst>
          </p:cNvPr>
          <p:cNvSpPr/>
          <p:nvPr/>
        </p:nvSpPr>
        <p:spPr>
          <a:xfrm rot="655084">
            <a:off x="-1690952" y="933125"/>
            <a:ext cx="11971524" cy="8002985"/>
          </a:xfrm>
          <a:prstGeom prst="rect">
            <a:avLst/>
          </a:prstGeom>
          <a:solidFill>
            <a:srgbClr val="FFD15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1DC5AA46-323C-3CBF-D798-3411B95B082F}"/>
              </a:ext>
            </a:extLst>
          </p:cNvPr>
          <p:cNvSpPr/>
          <p:nvPr/>
        </p:nvSpPr>
        <p:spPr>
          <a:xfrm rot="336812">
            <a:off x="-1726432" y="1063486"/>
            <a:ext cx="11971524" cy="8002985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EFB43BBF-3B61-0716-8650-932233AA0D7D}"/>
              </a:ext>
            </a:extLst>
          </p:cNvPr>
          <p:cNvSpPr txBox="1">
            <a:spLocks/>
          </p:cNvSpPr>
          <p:nvPr/>
        </p:nvSpPr>
        <p:spPr>
          <a:xfrm>
            <a:off x="1978825" y="2033346"/>
            <a:ext cx="6078198" cy="7126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/>
              <a:t>Umfassende Integrationstiefe</a:t>
            </a:r>
          </a:p>
        </p:txBody>
      </p:sp>
      <p:pic>
        <p:nvPicPr>
          <p:cNvPr id="9" name="Grafik 8" descr="Stoppuhr mit einfarbiger Füllung">
            <a:extLst>
              <a:ext uri="{FF2B5EF4-FFF2-40B4-BE49-F238E27FC236}">
                <a16:creationId xmlns:a16="http://schemas.microsoft.com/office/drawing/2014/main" id="{A9C3D38F-A7CA-8B27-64B4-4E038AF8A4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1441" y="5581872"/>
            <a:ext cx="556247" cy="556247"/>
          </a:xfrm>
          <a:prstGeom prst="rect">
            <a:avLst/>
          </a:prstGeom>
        </p:spPr>
      </p:pic>
      <p:pic>
        <p:nvPicPr>
          <p:cNvPr id="11" name="Grafik 10" descr="Chat mit einfarbiger Füllung">
            <a:extLst>
              <a:ext uri="{FF2B5EF4-FFF2-40B4-BE49-F238E27FC236}">
                <a16:creationId xmlns:a16="http://schemas.microsoft.com/office/drawing/2014/main" id="{15797E84-B5A8-18C1-20E6-09E4F97176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72718" y="5600340"/>
            <a:ext cx="556247" cy="556247"/>
          </a:xfrm>
          <a:prstGeom prst="rect">
            <a:avLst/>
          </a:prstGeom>
        </p:spPr>
      </p:pic>
      <p:pic>
        <p:nvPicPr>
          <p:cNvPr id="15" name="Grafik 14" descr="Kennzeichen mit einfarbiger Füllung">
            <a:extLst>
              <a:ext uri="{FF2B5EF4-FFF2-40B4-BE49-F238E27FC236}">
                <a16:creationId xmlns:a16="http://schemas.microsoft.com/office/drawing/2014/main" id="{4E3A4D5E-95E6-706C-8AAB-09A66397C2F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021154" y="5581871"/>
            <a:ext cx="556247" cy="556247"/>
          </a:xfrm>
          <a:prstGeom prst="rect">
            <a:avLst/>
          </a:prstGeom>
        </p:spPr>
      </p:pic>
      <p:pic>
        <p:nvPicPr>
          <p:cNvPr id="17" name="Grafik 16" descr="Puzzleteile mit einfarbiger Füllung">
            <a:extLst>
              <a:ext uri="{FF2B5EF4-FFF2-40B4-BE49-F238E27FC236}">
                <a16:creationId xmlns:a16="http://schemas.microsoft.com/office/drawing/2014/main" id="{09909527-C87F-EF3C-5DB9-D5A16961A67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415663" y="5539721"/>
            <a:ext cx="549973" cy="549973"/>
          </a:xfrm>
          <a:prstGeom prst="rect">
            <a:avLst/>
          </a:prstGeom>
        </p:spPr>
      </p:pic>
      <p:pic>
        <p:nvPicPr>
          <p:cNvPr id="19" name="Grafik 18" descr="Zahnräder mit einfarbiger Füllung">
            <a:extLst>
              <a:ext uri="{FF2B5EF4-FFF2-40B4-BE49-F238E27FC236}">
                <a16:creationId xmlns:a16="http://schemas.microsoft.com/office/drawing/2014/main" id="{27D93795-CE02-7B73-B550-97D255AD39D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74975" y="1629791"/>
            <a:ext cx="1177284" cy="1177284"/>
          </a:xfrm>
          <a:prstGeom prst="rect">
            <a:avLst/>
          </a:prstGeom>
        </p:spPr>
      </p:pic>
      <p:pic>
        <p:nvPicPr>
          <p:cNvPr id="21" name="Grafik 20" descr="Sperren mit einfarbiger Füllung">
            <a:extLst>
              <a:ext uri="{FF2B5EF4-FFF2-40B4-BE49-F238E27FC236}">
                <a16:creationId xmlns:a16="http://schemas.microsoft.com/office/drawing/2014/main" id="{5E93FA49-145D-74AF-73FB-34144D82A13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636746" y="5683150"/>
            <a:ext cx="459395" cy="459395"/>
          </a:xfrm>
          <a:prstGeom prst="rect">
            <a:avLst/>
          </a:prstGeom>
        </p:spPr>
      </p:pic>
      <p:pic>
        <p:nvPicPr>
          <p:cNvPr id="23" name="Grafik 22" descr="Datenbank mit einfarbiger Füllung">
            <a:extLst>
              <a:ext uri="{FF2B5EF4-FFF2-40B4-BE49-F238E27FC236}">
                <a16:creationId xmlns:a16="http://schemas.microsoft.com/office/drawing/2014/main" id="{2EB73EB4-FD80-2F73-0341-E6E57E188CB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057023" y="5630299"/>
            <a:ext cx="459395" cy="459395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28DA4604-68C4-EE3E-C72B-F2E5F23B1668}"/>
              </a:ext>
            </a:extLst>
          </p:cNvPr>
          <p:cNvSpPr txBox="1"/>
          <p:nvPr/>
        </p:nvSpPr>
        <p:spPr>
          <a:xfrm>
            <a:off x="1978825" y="2971800"/>
            <a:ext cx="720871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Unsere Lösung arbeitet über </a:t>
            </a:r>
            <a:r>
              <a:rPr lang="de-DE" sz="3200" b="1" dirty="0">
                <a:solidFill>
                  <a:srgbClr val="2A8ECC"/>
                </a:solidFill>
              </a:rPr>
              <a:t>native Schnittstellen</a:t>
            </a:r>
          </a:p>
          <a:p>
            <a:endParaRPr lang="de-DE" sz="3200" b="1" dirty="0">
              <a:solidFill>
                <a:srgbClr val="2A8ECC"/>
              </a:solidFill>
            </a:endParaRPr>
          </a:p>
          <a:p>
            <a:r>
              <a:rPr lang="de-DE" dirty="0"/>
              <a:t>direkt mit Ihrem System</a:t>
            </a:r>
          </a:p>
        </p:txBody>
      </p:sp>
    </p:spTree>
    <p:extLst>
      <p:ext uri="{BB962C8B-B14F-4D97-AF65-F5344CB8AC3E}">
        <p14:creationId xmlns:p14="http://schemas.microsoft.com/office/powerpoint/2010/main" val="22134972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2358CDB-3E27-EBB7-5D1E-7081A9460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65DB6-E837-4173-A471-BF77A181FBF2}" type="datetime1">
              <a:rPr lang="de-DE" smtClean="0"/>
              <a:t>19.11.2025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2733941-D9E3-0B3F-6B85-2A5F2C7DD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SpeakSphere GmbH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BEA22CF-68DF-4FBC-8BEE-8E4C057ED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C60A3-65DC-4423-B422-C33FBF6A6B5B}" type="slidenum">
              <a:rPr lang="de-DE" smtClean="0"/>
              <a:t>2</a:t>
            </a:fld>
            <a:endParaRPr lang="de-DE"/>
          </a:p>
        </p:txBody>
      </p:sp>
      <p:pic>
        <p:nvPicPr>
          <p:cNvPr id="8" name="Grafik 7" descr="Ein Bild, das Nebel, Universum, Raum, Weltraum enthält.&#10;&#10;KI-generierte Inhalte können fehlerhaft sein.">
            <a:extLst>
              <a:ext uri="{FF2B5EF4-FFF2-40B4-BE49-F238E27FC236}">
                <a16:creationId xmlns:a16="http://schemas.microsoft.com/office/drawing/2014/main" id="{758005EB-279D-5722-8D0C-8B70C731C4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28000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98604862-ED7B-F60B-B783-049C4ECC3655}"/>
              </a:ext>
            </a:extLst>
          </p:cNvPr>
          <p:cNvSpPr/>
          <p:nvPr/>
        </p:nvSpPr>
        <p:spPr>
          <a:xfrm rot="20306148">
            <a:off x="-2357317" y="-294796"/>
            <a:ext cx="16258444" cy="6078198"/>
          </a:xfrm>
          <a:prstGeom prst="rect">
            <a:avLst/>
          </a:prstGeom>
          <a:solidFill>
            <a:srgbClr val="FFD15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32BA7C43-516F-9735-8260-7CC288BD3D56}"/>
              </a:ext>
            </a:extLst>
          </p:cNvPr>
          <p:cNvSpPr/>
          <p:nvPr/>
        </p:nvSpPr>
        <p:spPr>
          <a:xfrm rot="19987876">
            <a:off x="-2357317" y="-294796"/>
            <a:ext cx="16258444" cy="6078198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6" name="Grafik 5" descr="Ein Bild, das Kleidung, Person, Schuhwerk, Im Haus enthält.&#10;&#10;KI-generierte Inhalte können fehlerhaft sein.">
            <a:extLst>
              <a:ext uri="{FF2B5EF4-FFF2-40B4-BE49-F238E27FC236}">
                <a16:creationId xmlns:a16="http://schemas.microsoft.com/office/drawing/2014/main" id="{99788D7F-46CD-F7BE-CFB6-3F2018299E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398" y="819260"/>
            <a:ext cx="3716293" cy="4966318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" name="Grafik 6" descr="Ein Bild, das Kleidung, Person, Schuhwerk, Im Haus enthält.&#10;&#10;KI-generierte Inhalte können fehlerhaft sein.">
            <a:extLst>
              <a:ext uri="{FF2B5EF4-FFF2-40B4-BE49-F238E27FC236}">
                <a16:creationId xmlns:a16="http://schemas.microsoft.com/office/drawing/2014/main" id="{70184A4F-ECB4-3607-0452-DC20B74E24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039" y="819260"/>
            <a:ext cx="3716293" cy="4966318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7" name="Grafik 36" descr="Ein Bild, das orange, rot, gelb, Farbigkeit enthält.&#10;&#10;KI-generierte Inhalte können fehlerhaft sein.">
            <a:extLst>
              <a:ext uri="{FF2B5EF4-FFF2-40B4-BE49-F238E27FC236}">
                <a16:creationId xmlns:a16="http://schemas.microsoft.com/office/drawing/2014/main" id="{118C1037-789D-6EA6-F876-AE0C67BD72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130" y="903821"/>
            <a:ext cx="1138828" cy="650346"/>
          </a:xfrm>
          <a:prstGeom prst="rect">
            <a:avLst/>
          </a:prstGeom>
        </p:spPr>
      </p:pic>
      <p:pic>
        <p:nvPicPr>
          <p:cNvPr id="45" name="Grafik 44" descr="Ein Bild, das orange, rot, gelb, Farbigkeit enthält.&#10;&#10;KI-generierte Inhalte können fehlerhaft sein.">
            <a:extLst>
              <a:ext uri="{FF2B5EF4-FFF2-40B4-BE49-F238E27FC236}">
                <a16:creationId xmlns:a16="http://schemas.microsoft.com/office/drawing/2014/main" id="{3A74D9DD-F0E7-E8C2-26BB-B381489E28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922" y="903821"/>
            <a:ext cx="1138828" cy="650346"/>
          </a:xfrm>
          <a:prstGeom prst="rect">
            <a:avLst/>
          </a:prstGeom>
        </p:spPr>
      </p:pic>
      <p:pic>
        <p:nvPicPr>
          <p:cNvPr id="48" name="Grafik 47" descr="Ein Bild, das rot, Rechteck, Design enthält.&#10;&#10;KI-generierte Inhalte können fehlerhaft sein.">
            <a:extLst>
              <a:ext uri="{FF2B5EF4-FFF2-40B4-BE49-F238E27FC236}">
                <a16:creationId xmlns:a16="http://schemas.microsoft.com/office/drawing/2014/main" id="{EC3B63F6-D267-8D25-53C7-25BE820B3B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383" y="903821"/>
            <a:ext cx="1138828" cy="65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0682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9C876B-ED5C-D9E4-6A60-3FCA62959E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54BF989-C408-1CDA-B92D-B26A3F13F4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9171" y="5760072"/>
            <a:ext cx="2743200" cy="365125"/>
          </a:xfrm>
        </p:spPr>
        <p:txBody>
          <a:bodyPr/>
          <a:lstStyle/>
          <a:p>
            <a:fld id="{A8865DB6-E837-4173-A471-BF77A181FBF2}" type="datetime1">
              <a:rPr lang="de-DE" smtClean="0"/>
              <a:t>19.11.2025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BA0D5D6-7FB6-68EF-3B41-F8D299D9E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09571" y="5760072"/>
            <a:ext cx="4114800" cy="365125"/>
          </a:xfrm>
        </p:spPr>
        <p:txBody>
          <a:bodyPr/>
          <a:lstStyle/>
          <a:p>
            <a:r>
              <a:rPr lang="de-DE"/>
              <a:t>SpeakSphere GmbH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A27AA3A-5185-2A6E-DE95-C5A2AAAFF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1571" y="5760072"/>
            <a:ext cx="2743200" cy="365125"/>
          </a:xfrm>
        </p:spPr>
        <p:txBody>
          <a:bodyPr/>
          <a:lstStyle/>
          <a:p>
            <a:fld id="{1D7C60A3-65DC-4423-B422-C33FBF6A6B5B}" type="slidenum">
              <a:rPr lang="de-DE" smtClean="0"/>
              <a:t>20</a:t>
            </a:fld>
            <a:endParaRPr lang="de-DE"/>
          </a:p>
        </p:txBody>
      </p:sp>
      <p:pic>
        <p:nvPicPr>
          <p:cNvPr id="8" name="Grafik 7" descr="Ein Bild, das Nebel, Universum, Raum, Weltraum enthält.&#10;&#10;KI-generierte Inhalte können fehlerhaft sein.">
            <a:extLst>
              <a:ext uri="{FF2B5EF4-FFF2-40B4-BE49-F238E27FC236}">
                <a16:creationId xmlns:a16="http://schemas.microsoft.com/office/drawing/2014/main" id="{96FD7FBB-E813-A7CC-24EA-00355F47B4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5885" y="-2993923"/>
            <a:ext cx="14777885" cy="9851923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EA07BD25-A298-AB17-9029-A2EA948A18D9}"/>
              </a:ext>
            </a:extLst>
          </p:cNvPr>
          <p:cNvSpPr/>
          <p:nvPr/>
        </p:nvSpPr>
        <p:spPr>
          <a:xfrm rot="655084">
            <a:off x="-1689249" y="915312"/>
            <a:ext cx="11783430" cy="8002985"/>
          </a:xfrm>
          <a:prstGeom prst="rect">
            <a:avLst/>
          </a:prstGeom>
          <a:solidFill>
            <a:srgbClr val="FFD15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C28BE329-8E23-5FD2-6BC8-10492E8D7735}"/>
              </a:ext>
            </a:extLst>
          </p:cNvPr>
          <p:cNvSpPr/>
          <p:nvPr/>
        </p:nvSpPr>
        <p:spPr>
          <a:xfrm rot="336812">
            <a:off x="-1725981" y="1054287"/>
            <a:ext cx="11783430" cy="8002985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5494873-FDED-3563-4DF7-1DBA42B2DA10}"/>
              </a:ext>
            </a:extLst>
          </p:cNvPr>
          <p:cNvSpPr txBox="1">
            <a:spLocks/>
          </p:cNvSpPr>
          <p:nvPr/>
        </p:nvSpPr>
        <p:spPr>
          <a:xfrm>
            <a:off x="1978825" y="2033346"/>
            <a:ext cx="6078198" cy="7126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/>
              <a:t>Datensicherheit und Datenhoheit</a:t>
            </a:r>
          </a:p>
        </p:txBody>
      </p:sp>
      <p:pic>
        <p:nvPicPr>
          <p:cNvPr id="9" name="Grafik 8" descr="Stoppuhr mit einfarbiger Füllung">
            <a:extLst>
              <a:ext uri="{FF2B5EF4-FFF2-40B4-BE49-F238E27FC236}">
                <a16:creationId xmlns:a16="http://schemas.microsoft.com/office/drawing/2014/main" id="{8F6D981A-11A5-6F8B-56C4-F78686DF4E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1441" y="5581872"/>
            <a:ext cx="556247" cy="556247"/>
          </a:xfrm>
          <a:prstGeom prst="rect">
            <a:avLst/>
          </a:prstGeom>
        </p:spPr>
      </p:pic>
      <p:pic>
        <p:nvPicPr>
          <p:cNvPr id="11" name="Grafik 10" descr="Chat mit einfarbiger Füllung">
            <a:extLst>
              <a:ext uri="{FF2B5EF4-FFF2-40B4-BE49-F238E27FC236}">
                <a16:creationId xmlns:a16="http://schemas.microsoft.com/office/drawing/2014/main" id="{E65538D0-B74C-C711-B6BF-EAF6BE6BD7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72718" y="5600340"/>
            <a:ext cx="556247" cy="556247"/>
          </a:xfrm>
          <a:prstGeom prst="rect">
            <a:avLst/>
          </a:prstGeom>
        </p:spPr>
      </p:pic>
      <p:pic>
        <p:nvPicPr>
          <p:cNvPr id="15" name="Grafik 14" descr="Kennzeichen mit einfarbiger Füllung">
            <a:extLst>
              <a:ext uri="{FF2B5EF4-FFF2-40B4-BE49-F238E27FC236}">
                <a16:creationId xmlns:a16="http://schemas.microsoft.com/office/drawing/2014/main" id="{E1FE1A9A-2C1F-DD8F-8DB0-BBE4978A31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021154" y="5581871"/>
            <a:ext cx="556247" cy="556247"/>
          </a:xfrm>
          <a:prstGeom prst="rect">
            <a:avLst/>
          </a:prstGeom>
        </p:spPr>
      </p:pic>
      <p:pic>
        <p:nvPicPr>
          <p:cNvPr id="17" name="Grafik 16" descr="Puzzleteile mit einfarbiger Füllung">
            <a:extLst>
              <a:ext uri="{FF2B5EF4-FFF2-40B4-BE49-F238E27FC236}">
                <a16:creationId xmlns:a16="http://schemas.microsoft.com/office/drawing/2014/main" id="{7FFE2AA9-778B-B058-923F-8298F7711AF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415663" y="5539721"/>
            <a:ext cx="549973" cy="549973"/>
          </a:xfrm>
          <a:prstGeom prst="rect">
            <a:avLst/>
          </a:prstGeom>
        </p:spPr>
      </p:pic>
      <p:pic>
        <p:nvPicPr>
          <p:cNvPr id="19" name="Grafik 18" descr="Zahnräder mit einfarbiger Füllung">
            <a:extLst>
              <a:ext uri="{FF2B5EF4-FFF2-40B4-BE49-F238E27FC236}">
                <a16:creationId xmlns:a16="http://schemas.microsoft.com/office/drawing/2014/main" id="{6CB5ECCB-4BDB-6945-77DD-A56E521DF71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769725" y="5551699"/>
            <a:ext cx="549973" cy="549973"/>
          </a:xfrm>
          <a:prstGeom prst="rect">
            <a:avLst/>
          </a:prstGeom>
        </p:spPr>
      </p:pic>
      <p:pic>
        <p:nvPicPr>
          <p:cNvPr id="21" name="Grafik 20" descr="Sperren mit einfarbiger Füllung">
            <a:extLst>
              <a:ext uri="{FF2B5EF4-FFF2-40B4-BE49-F238E27FC236}">
                <a16:creationId xmlns:a16="http://schemas.microsoft.com/office/drawing/2014/main" id="{AEE27B23-36FB-BEA9-135C-CAE9CA6EFBB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80922" y="1568672"/>
            <a:ext cx="1177284" cy="1177284"/>
          </a:xfrm>
          <a:prstGeom prst="rect">
            <a:avLst/>
          </a:prstGeom>
        </p:spPr>
      </p:pic>
      <p:pic>
        <p:nvPicPr>
          <p:cNvPr id="23" name="Grafik 22" descr="Datenbank mit einfarbiger Füllung">
            <a:extLst>
              <a:ext uri="{FF2B5EF4-FFF2-40B4-BE49-F238E27FC236}">
                <a16:creationId xmlns:a16="http://schemas.microsoft.com/office/drawing/2014/main" id="{3FD4CD1D-52A1-33F8-B2EE-E0F6AF965B3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057023" y="5630299"/>
            <a:ext cx="459395" cy="459395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1EB3153C-6CC3-7BE8-487A-43DE3A25B59B}"/>
              </a:ext>
            </a:extLst>
          </p:cNvPr>
          <p:cNvSpPr txBox="1"/>
          <p:nvPr/>
        </p:nvSpPr>
        <p:spPr>
          <a:xfrm>
            <a:off x="1978825" y="2971800"/>
            <a:ext cx="72087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Wir arbeiten </a:t>
            </a:r>
            <a:r>
              <a:rPr lang="de-DE" sz="3200" b="1" dirty="0">
                <a:solidFill>
                  <a:srgbClr val="2A8ECC"/>
                </a:solidFill>
              </a:rPr>
              <a:t>DSG-VO konform </a:t>
            </a:r>
            <a:r>
              <a:rPr lang="de-DE" dirty="0"/>
              <a:t>und sichern Ihnen die</a:t>
            </a:r>
          </a:p>
          <a:p>
            <a:endParaRPr lang="de-DE" sz="3200" b="1" dirty="0">
              <a:solidFill>
                <a:srgbClr val="2A8ECC"/>
              </a:solidFill>
            </a:endParaRPr>
          </a:p>
          <a:p>
            <a:r>
              <a:rPr lang="de-DE" sz="3200" b="1" dirty="0">
                <a:solidFill>
                  <a:srgbClr val="2A8ECC"/>
                </a:solidFill>
              </a:rPr>
              <a:t>volle Kontrolle über Ihre Daten </a:t>
            </a:r>
            <a:r>
              <a:rPr lang="de-DE" dirty="0"/>
              <a:t>zu</a:t>
            </a:r>
          </a:p>
        </p:txBody>
      </p:sp>
    </p:spTree>
    <p:extLst>
      <p:ext uri="{BB962C8B-B14F-4D97-AF65-F5344CB8AC3E}">
        <p14:creationId xmlns:p14="http://schemas.microsoft.com/office/powerpoint/2010/main" val="40984375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C850D7-512E-0214-B7AD-24F7034C93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C77CAA3-21B1-64F8-593C-A32DA8F4BC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9171" y="5760072"/>
            <a:ext cx="2743200" cy="365125"/>
          </a:xfrm>
        </p:spPr>
        <p:txBody>
          <a:bodyPr/>
          <a:lstStyle/>
          <a:p>
            <a:fld id="{A8865DB6-E837-4173-A471-BF77A181FBF2}" type="datetime1">
              <a:rPr lang="de-DE" smtClean="0"/>
              <a:t>19.11.2025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7DEC90C-8AC4-5B6C-99F4-A27A81A52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09571" y="5760072"/>
            <a:ext cx="4114800" cy="365125"/>
          </a:xfrm>
        </p:spPr>
        <p:txBody>
          <a:bodyPr/>
          <a:lstStyle/>
          <a:p>
            <a:r>
              <a:rPr lang="de-DE"/>
              <a:t>SpeakSphere GmbH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E9B2F3B-01C3-49FB-4DF7-303BC5967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1571" y="5760072"/>
            <a:ext cx="2743200" cy="365125"/>
          </a:xfrm>
        </p:spPr>
        <p:txBody>
          <a:bodyPr/>
          <a:lstStyle/>
          <a:p>
            <a:fld id="{1D7C60A3-65DC-4423-B422-C33FBF6A6B5B}" type="slidenum">
              <a:rPr lang="de-DE" smtClean="0"/>
              <a:t>21</a:t>
            </a:fld>
            <a:endParaRPr lang="de-DE"/>
          </a:p>
        </p:txBody>
      </p:sp>
      <p:pic>
        <p:nvPicPr>
          <p:cNvPr id="8" name="Grafik 7" descr="Ein Bild, das Nebel, Universum, Raum, Weltraum enthält.&#10;&#10;KI-generierte Inhalte können fehlerhaft sein.">
            <a:extLst>
              <a:ext uri="{FF2B5EF4-FFF2-40B4-BE49-F238E27FC236}">
                <a16:creationId xmlns:a16="http://schemas.microsoft.com/office/drawing/2014/main" id="{483519BD-0842-3602-A463-8A5CE1B0C8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5885" y="0"/>
            <a:ext cx="14777885" cy="9851923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25EF1DE1-ACF8-E118-DDE5-2D0E7E19E39F}"/>
              </a:ext>
            </a:extLst>
          </p:cNvPr>
          <p:cNvSpPr/>
          <p:nvPr/>
        </p:nvSpPr>
        <p:spPr>
          <a:xfrm rot="655084">
            <a:off x="-1694437" y="969581"/>
            <a:ext cx="12356479" cy="8002985"/>
          </a:xfrm>
          <a:prstGeom prst="rect">
            <a:avLst/>
          </a:prstGeom>
          <a:solidFill>
            <a:srgbClr val="FFD15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5DDE574-5EA3-44DC-CE5B-62725AEAC429}"/>
              </a:ext>
            </a:extLst>
          </p:cNvPr>
          <p:cNvSpPr/>
          <p:nvPr/>
        </p:nvSpPr>
        <p:spPr>
          <a:xfrm rot="336812">
            <a:off x="-1727356" y="1082314"/>
            <a:ext cx="12356481" cy="8002985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1842647-0CE2-0C17-D2FD-E5E5071E621A}"/>
              </a:ext>
            </a:extLst>
          </p:cNvPr>
          <p:cNvSpPr txBox="1">
            <a:spLocks/>
          </p:cNvSpPr>
          <p:nvPr/>
        </p:nvSpPr>
        <p:spPr>
          <a:xfrm>
            <a:off x="1978825" y="2033346"/>
            <a:ext cx="6078198" cy="7126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/>
              <a:t>Voll </a:t>
            </a:r>
            <a:r>
              <a:rPr lang="de-DE" sz="2400" dirty="0" err="1"/>
              <a:t>edgefähig</a:t>
            </a:r>
            <a:endParaRPr lang="de-DE" sz="1400" dirty="0"/>
          </a:p>
        </p:txBody>
      </p:sp>
      <p:pic>
        <p:nvPicPr>
          <p:cNvPr id="9" name="Grafik 8" descr="Stoppuhr mit einfarbiger Füllung">
            <a:extLst>
              <a:ext uri="{FF2B5EF4-FFF2-40B4-BE49-F238E27FC236}">
                <a16:creationId xmlns:a16="http://schemas.microsoft.com/office/drawing/2014/main" id="{53C53F6A-3A0D-2F59-4081-6E0C36A86C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1441" y="5581872"/>
            <a:ext cx="556247" cy="556247"/>
          </a:xfrm>
          <a:prstGeom prst="rect">
            <a:avLst/>
          </a:prstGeom>
        </p:spPr>
      </p:pic>
      <p:pic>
        <p:nvPicPr>
          <p:cNvPr id="11" name="Grafik 10" descr="Chat mit einfarbiger Füllung">
            <a:extLst>
              <a:ext uri="{FF2B5EF4-FFF2-40B4-BE49-F238E27FC236}">
                <a16:creationId xmlns:a16="http://schemas.microsoft.com/office/drawing/2014/main" id="{F6942F3B-9822-365A-4618-71C4E49D67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72718" y="5600340"/>
            <a:ext cx="556247" cy="556247"/>
          </a:xfrm>
          <a:prstGeom prst="rect">
            <a:avLst/>
          </a:prstGeom>
        </p:spPr>
      </p:pic>
      <p:pic>
        <p:nvPicPr>
          <p:cNvPr id="15" name="Grafik 14" descr="Kennzeichen mit einfarbiger Füllung">
            <a:extLst>
              <a:ext uri="{FF2B5EF4-FFF2-40B4-BE49-F238E27FC236}">
                <a16:creationId xmlns:a16="http://schemas.microsoft.com/office/drawing/2014/main" id="{69FA5F65-DE18-CE29-2D3A-969F0373CD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021154" y="5581871"/>
            <a:ext cx="556247" cy="556247"/>
          </a:xfrm>
          <a:prstGeom prst="rect">
            <a:avLst/>
          </a:prstGeom>
        </p:spPr>
      </p:pic>
      <p:pic>
        <p:nvPicPr>
          <p:cNvPr id="17" name="Grafik 16" descr="Puzzleteile mit einfarbiger Füllung">
            <a:extLst>
              <a:ext uri="{FF2B5EF4-FFF2-40B4-BE49-F238E27FC236}">
                <a16:creationId xmlns:a16="http://schemas.microsoft.com/office/drawing/2014/main" id="{B7D0CAD7-DA6C-E605-BF94-0DD074C1B8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415663" y="5539721"/>
            <a:ext cx="549973" cy="549973"/>
          </a:xfrm>
          <a:prstGeom prst="rect">
            <a:avLst/>
          </a:prstGeom>
        </p:spPr>
      </p:pic>
      <p:pic>
        <p:nvPicPr>
          <p:cNvPr id="19" name="Grafik 18" descr="Zahnräder mit einfarbiger Füllung">
            <a:extLst>
              <a:ext uri="{FF2B5EF4-FFF2-40B4-BE49-F238E27FC236}">
                <a16:creationId xmlns:a16="http://schemas.microsoft.com/office/drawing/2014/main" id="{238EF7BD-D37F-8F26-ECE0-8EDBA6E13B6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769725" y="5551699"/>
            <a:ext cx="549973" cy="549973"/>
          </a:xfrm>
          <a:prstGeom prst="rect">
            <a:avLst/>
          </a:prstGeom>
        </p:spPr>
      </p:pic>
      <p:pic>
        <p:nvPicPr>
          <p:cNvPr id="21" name="Grafik 20" descr="Sperren mit einfarbiger Füllung">
            <a:extLst>
              <a:ext uri="{FF2B5EF4-FFF2-40B4-BE49-F238E27FC236}">
                <a16:creationId xmlns:a16="http://schemas.microsoft.com/office/drawing/2014/main" id="{B1BA6708-8170-A6EE-E959-D50460FE6E8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123787" y="5539720"/>
            <a:ext cx="549973" cy="549973"/>
          </a:xfrm>
          <a:prstGeom prst="rect">
            <a:avLst/>
          </a:prstGeom>
        </p:spPr>
      </p:pic>
      <p:pic>
        <p:nvPicPr>
          <p:cNvPr id="23" name="Grafik 22" descr="Datenbank mit einfarbiger Füllung">
            <a:extLst>
              <a:ext uri="{FF2B5EF4-FFF2-40B4-BE49-F238E27FC236}">
                <a16:creationId xmlns:a16="http://schemas.microsoft.com/office/drawing/2014/main" id="{AB9C172E-565B-37B8-3B43-F17D8CC3931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71204" y="1654112"/>
            <a:ext cx="1196720" cy="119672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110693FA-0211-E967-D152-24FB4F803D1A}"/>
              </a:ext>
            </a:extLst>
          </p:cNvPr>
          <p:cNvSpPr txBox="1"/>
          <p:nvPr/>
        </p:nvSpPr>
        <p:spPr>
          <a:xfrm>
            <a:off x="1978825" y="2971800"/>
            <a:ext cx="72087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Verarbeitung Ihrer Daten </a:t>
            </a:r>
            <a:r>
              <a:rPr lang="de-DE" sz="3200" b="1" dirty="0">
                <a:solidFill>
                  <a:srgbClr val="2A8ECC"/>
                </a:solidFill>
              </a:rPr>
              <a:t>direkt an der Quelle </a:t>
            </a:r>
          </a:p>
          <a:p>
            <a:endParaRPr lang="de-DE" sz="3200" b="1" dirty="0">
              <a:solidFill>
                <a:srgbClr val="2A8ECC"/>
              </a:solidFill>
            </a:endParaRPr>
          </a:p>
          <a:p>
            <a:r>
              <a:rPr lang="de-DE" sz="3200" b="1" dirty="0">
                <a:solidFill>
                  <a:srgbClr val="2A8ECC"/>
                </a:solidFill>
              </a:rPr>
              <a:t>Offlinebetrieb </a:t>
            </a:r>
            <a:r>
              <a:rPr lang="de-DE" dirty="0"/>
              <a:t>möglich</a:t>
            </a:r>
          </a:p>
        </p:txBody>
      </p:sp>
    </p:spTree>
    <p:extLst>
      <p:ext uri="{BB962C8B-B14F-4D97-AF65-F5344CB8AC3E}">
        <p14:creationId xmlns:p14="http://schemas.microsoft.com/office/powerpoint/2010/main" val="33718213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D07425-349C-E330-80B6-F1E892DC54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Nebel, Universum, Raum, Weltraum enthält.&#10;&#10;KI-generierte Inhalte können fehlerhaft sein.">
            <a:extLst>
              <a:ext uri="{FF2B5EF4-FFF2-40B4-BE49-F238E27FC236}">
                <a16:creationId xmlns:a16="http://schemas.microsoft.com/office/drawing/2014/main" id="{0200A7FB-3F1B-E566-11BE-CBE261E3D5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0361"/>
            <a:ext cx="13332542" cy="8888361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D4B62ED-8F4E-7679-74EF-E8121850A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65DB6-E837-4173-A471-BF77A181FBF2}" type="datetime1">
              <a:rPr lang="de-DE" smtClean="0"/>
              <a:t>19.11.2025</a:t>
            </a:fld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E0C9CBE-0392-623A-CCF0-6B167CF92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69284" y="6608224"/>
            <a:ext cx="2743200" cy="365125"/>
          </a:xfrm>
        </p:spPr>
        <p:txBody>
          <a:bodyPr/>
          <a:lstStyle/>
          <a:p>
            <a:fld id="{1D7C60A3-65DC-4423-B422-C33FBF6A6B5B}" type="slidenum">
              <a:rPr lang="de-DE" smtClean="0"/>
              <a:t>22</a:t>
            </a:fld>
            <a:endParaRPr lang="de-DE"/>
          </a:p>
        </p:txBody>
      </p:sp>
      <p:pic>
        <p:nvPicPr>
          <p:cNvPr id="10" name="Grafik 9" descr="Ein Bild, das Schrift, Grafiken, Logo, Grafikdesign enthält.&#10;&#10;KI-generierte Inhalte können fehlerhaft sein.">
            <a:extLst>
              <a:ext uri="{FF2B5EF4-FFF2-40B4-BE49-F238E27FC236}">
                <a16:creationId xmlns:a16="http://schemas.microsoft.com/office/drawing/2014/main" id="{678A86C7-2004-AC2B-041A-C5EA4FB0C3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" y="81666"/>
            <a:ext cx="11087100" cy="1600200"/>
          </a:xfrm>
          <a:prstGeom prst="rect">
            <a:avLst/>
          </a:prstGeom>
        </p:spPr>
      </p:pic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5E4BF7A0-3ED4-7E39-D9FC-C7844440E04B}"/>
              </a:ext>
            </a:extLst>
          </p:cNvPr>
          <p:cNvSpPr/>
          <p:nvPr/>
        </p:nvSpPr>
        <p:spPr>
          <a:xfrm>
            <a:off x="1749544" y="2715131"/>
            <a:ext cx="9407593" cy="3893093"/>
          </a:xfrm>
          <a:prstGeom prst="roundRect">
            <a:avLst/>
          </a:prstGeom>
          <a:solidFill>
            <a:srgbClr val="F5F5F5"/>
          </a:solidFill>
          <a:ln>
            <a:noFill/>
          </a:ln>
          <a:effectLst>
            <a:outerShdw blurRad="50800" dist="2159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8" name="Grafik 7" descr="Ein Bild, das Lautsprecher, Elektronisches Gerät, Elektronik, Audiogeräte enthält.&#10;&#10;KI-generierte Inhalte können fehlerhaft sein.">
            <a:extLst>
              <a:ext uri="{FF2B5EF4-FFF2-40B4-BE49-F238E27FC236}">
                <a16:creationId xmlns:a16="http://schemas.microsoft.com/office/drawing/2014/main" id="{6CA489CF-7116-7DFB-24E4-1D8E718909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967" y="703966"/>
            <a:ext cx="9117812" cy="7045582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5B30692C-938F-0CCB-F6CB-6574D6E7C525}"/>
              </a:ext>
            </a:extLst>
          </p:cNvPr>
          <p:cNvSpPr txBox="1"/>
          <p:nvPr/>
        </p:nvSpPr>
        <p:spPr>
          <a:xfrm>
            <a:off x="2383773" y="3938402"/>
            <a:ext cx="23952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b="1" dirty="0"/>
              <a:t>Vielen </a:t>
            </a:r>
          </a:p>
          <a:p>
            <a:pPr algn="ctr"/>
            <a:r>
              <a:rPr lang="de-DE" sz="4400" b="1" dirty="0"/>
              <a:t>Dank</a:t>
            </a:r>
          </a:p>
        </p:txBody>
      </p:sp>
    </p:spTree>
    <p:extLst>
      <p:ext uri="{BB962C8B-B14F-4D97-AF65-F5344CB8AC3E}">
        <p14:creationId xmlns:p14="http://schemas.microsoft.com/office/powerpoint/2010/main" val="29921881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4AF83D-0D72-EEBF-D879-70106DA3FB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Nebel, Universum, Raum, Weltraum enthält.&#10;&#10;KI-generierte Inhalte können fehlerhaft sein.">
            <a:extLst>
              <a:ext uri="{FF2B5EF4-FFF2-40B4-BE49-F238E27FC236}">
                <a16:creationId xmlns:a16="http://schemas.microsoft.com/office/drawing/2014/main" id="{AABB7B93-016E-24DA-660A-996468B7E0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0361"/>
            <a:ext cx="13332542" cy="8888361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DAC46E7-931C-821F-67AC-FE7D8A7E5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65DB6-E837-4173-A471-BF77A181FBF2}" type="datetime1">
              <a:rPr lang="de-DE" smtClean="0"/>
              <a:t>19.11.2025</a:t>
            </a:fld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0776268-C77F-C3CD-7DC5-FFD8C699E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C60A3-65DC-4423-B422-C33FBF6A6B5B}" type="slidenum">
              <a:rPr lang="de-DE" smtClean="0"/>
              <a:t>23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7D6C370-89CD-CC42-E2E9-D910A39FE60B}"/>
              </a:ext>
            </a:extLst>
          </p:cNvPr>
          <p:cNvSpPr txBox="1"/>
          <p:nvPr/>
        </p:nvSpPr>
        <p:spPr>
          <a:xfrm>
            <a:off x="1110796" y="3410743"/>
            <a:ext cx="3932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F5F5F5"/>
                </a:solidFill>
              </a:rPr>
              <a:t>Es folgt der Fachinhalt </a:t>
            </a:r>
          </a:p>
        </p:txBody>
      </p:sp>
      <p:pic>
        <p:nvPicPr>
          <p:cNvPr id="10" name="Grafik 9" descr="Ein Bild, das Schrift, Grafiken, Logo, Grafikdesign enthält.&#10;&#10;KI-generierte Inhalte können fehlerhaft sein.">
            <a:extLst>
              <a:ext uri="{FF2B5EF4-FFF2-40B4-BE49-F238E27FC236}">
                <a16:creationId xmlns:a16="http://schemas.microsoft.com/office/drawing/2014/main" id="{4012F870-F053-A90D-4F8F-DBAFF77011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" y="887663"/>
            <a:ext cx="11087100" cy="1600200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36E53386-0C0B-AA72-C92E-3DD9025CDF79}"/>
              </a:ext>
            </a:extLst>
          </p:cNvPr>
          <p:cNvSpPr txBox="1">
            <a:spLocks/>
          </p:cNvSpPr>
          <p:nvPr/>
        </p:nvSpPr>
        <p:spPr>
          <a:xfrm>
            <a:off x="3077028" y="2355476"/>
            <a:ext cx="7159171" cy="8023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4000" dirty="0">
                <a:solidFill>
                  <a:schemeClr val="bg1"/>
                </a:solidFill>
              </a:rPr>
              <a:t>Dein Team – eine Sprache</a:t>
            </a:r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67975D1A-4693-7326-92FB-870F97BAA467}"/>
              </a:ext>
            </a:extLst>
          </p:cNvPr>
          <p:cNvSpPr/>
          <p:nvPr/>
        </p:nvSpPr>
        <p:spPr>
          <a:xfrm>
            <a:off x="7086600" y="4330700"/>
            <a:ext cx="6096000" cy="2679700"/>
          </a:xfrm>
          <a:prstGeom prst="roundRect">
            <a:avLst/>
          </a:prstGeom>
          <a:solidFill>
            <a:srgbClr val="F5F5F5"/>
          </a:solidFill>
          <a:ln>
            <a:noFill/>
          </a:ln>
          <a:effectLst>
            <a:outerShdw blurRad="50800" dist="2159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8" name="Grafik 7" descr="Ein Bild, das Lautsprecher, Elektronisches Gerät, Elektronik, Audiogeräte enthält.&#10;&#10;KI-generierte Inhalte können fehlerhaft sein.">
            <a:extLst>
              <a:ext uri="{FF2B5EF4-FFF2-40B4-BE49-F238E27FC236}">
                <a16:creationId xmlns:a16="http://schemas.microsoft.com/office/drawing/2014/main" id="{4483C126-B70C-40FB-6E3C-6F1BF3A5F2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613" y="2865079"/>
            <a:ext cx="5909368" cy="456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5505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E6531D-2A99-C5BE-C39D-466A164AB8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25B09CA-8EBC-1AF5-120F-023CAE7B3B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89004" y="6238362"/>
            <a:ext cx="2743200" cy="365125"/>
          </a:xfrm>
        </p:spPr>
        <p:txBody>
          <a:bodyPr/>
          <a:lstStyle/>
          <a:p>
            <a:fld id="{A8865DB6-E837-4173-A471-BF77A181FBF2}" type="datetime1">
              <a:rPr lang="de-DE" smtClean="0"/>
              <a:t>19.11.2025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5AE5DA7-4FC9-C74F-89E5-51D913E13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89404" y="6238362"/>
            <a:ext cx="4114800" cy="365125"/>
          </a:xfrm>
        </p:spPr>
        <p:txBody>
          <a:bodyPr/>
          <a:lstStyle/>
          <a:p>
            <a:r>
              <a:rPr lang="de-DE"/>
              <a:t>SpeakSphere GmbH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13D56BF-CA1B-FE2C-BBD0-723F66EF1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C60A3-65DC-4423-B422-C33FBF6A6B5B}" type="slidenum">
              <a:rPr lang="de-DE" smtClean="0"/>
              <a:t>24</a:t>
            </a:fld>
            <a:endParaRPr lang="de-DE"/>
          </a:p>
        </p:txBody>
      </p:sp>
      <p:pic>
        <p:nvPicPr>
          <p:cNvPr id="8" name="Grafik 7" descr="Ein Bild, das Nebel, Universum, Raum, Weltraum enthält.&#10;&#10;KI-generierte Inhalte können fehlerhaft sein.">
            <a:extLst>
              <a:ext uri="{FF2B5EF4-FFF2-40B4-BE49-F238E27FC236}">
                <a16:creationId xmlns:a16="http://schemas.microsoft.com/office/drawing/2014/main" id="{E428B7D6-C91D-F448-51E9-AAD8DBBDE3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77613"/>
            <a:ext cx="14453419" cy="9635613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1D011856-D630-2641-B06A-BCDACE1BBA98}"/>
              </a:ext>
            </a:extLst>
          </p:cNvPr>
          <p:cNvSpPr/>
          <p:nvPr/>
        </p:nvSpPr>
        <p:spPr>
          <a:xfrm rot="5673274">
            <a:off x="-521231" y="635562"/>
            <a:ext cx="16258444" cy="7901912"/>
          </a:xfrm>
          <a:prstGeom prst="rect">
            <a:avLst/>
          </a:prstGeom>
          <a:solidFill>
            <a:srgbClr val="FFD15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144FD073-6196-9D12-0A83-76DEB345FA52}"/>
              </a:ext>
            </a:extLst>
          </p:cNvPr>
          <p:cNvSpPr/>
          <p:nvPr/>
        </p:nvSpPr>
        <p:spPr>
          <a:xfrm rot="5355002">
            <a:off x="-518429" y="551218"/>
            <a:ext cx="16258444" cy="7901912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2" name="Grafik 11" descr="Ein Bild, das Schrift, Grafiken, Screenshot, Grafikdesign enthält.&#10;&#10;KI-generierte Inhalte können fehlerhaft sein.">
            <a:extLst>
              <a:ext uri="{FF2B5EF4-FFF2-40B4-BE49-F238E27FC236}">
                <a16:creationId xmlns:a16="http://schemas.microsoft.com/office/drawing/2014/main" id="{90880554-B9A9-341A-B7C3-37D1504D7C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885" y="490418"/>
            <a:ext cx="4660715" cy="619765"/>
          </a:xfrm>
          <a:prstGeom prst="rect">
            <a:avLst/>
          </a:prstGeom>
        </p:spPr>
      </p:pic>
      <p:sp>
        <p:nvSpPr>
          <p:cNvPr id="15" name="Titel 1">
            <a:extLst>
              <a:ext uri="{FF2B5EF4-FFF2-40B4-BE49-F238E27FC236}">
                <a16:creationId xmlns:a16="http://schemas.microsoft.com/office/drawing/2014/main" id="{E434AF35-F18A-D349-A415-52D8465AA626}"/>
              </a:ext>
            </a:extLst>
          </p:cNvPr>
          <p:cNvSpPr txBox="1">
            <a:spLocks/>
          </p:cNvSpPr>
          <p:nvPr/>
        </p:nvSpPr>
        <p:spPr>
          <a:xfrm>
            <a:off x="4402233" y="1896943"/>
            <a:ext cx="7159171" cy="43563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 err="1"/>
              <a:t>SpeakSphere</a:t>
            </a:r>
            <a:r>
              <a:rPr lang="de-DE" sz="2800" dirty="0"/>
              <a:t> kann vom Auftraggebenden konfiguriert werden.</a:t>
            </a:r>
          </a:p>
          <a:p>
            <a:endParaRPr lang="de-DE" sz="2800" dirty="0"/>
          </a:p>
          <a:p>
            <a:r>
              <a:rPr lang="de-DE" sz="2800" b="1" dirty="0"/>
              <a:t>Servermerkmalen</a:t>
            </a:r>
          </a:p>
          <a:p>
            <a:endParaRPr lang="de-DE" sz="2800" dirty="0"/>
          </a:p>
          <a:p>
            <a:r>
              <a:rPr lang="de-DE" sz="2800" b="1" dirty="0"/>
              <a:t>Konnektivitäten</a:t>
            </a:r>
            <a:r>
              <a:rPr lang="de-DE" sz="2800" dirty="0"/>
              <a:t> </a:t>
            </a:r>
          </a:p>
          <a:p>
            <a:endParaRPr lang="de-DE" sz="2800" dirty="0"/>
          </a:p>
          <a:p>
            <a:r>
              <a:rPr lang="de-DE" sz="2800" b="1" dirty="0"/>
              <a:t>modulare Intelligenz</a:t>
            </a:r>
            <a:endParaRPr lang="de-DE" sz="1000" dirty="0">
              <a:solidFill>
                <a:srgbClr val="2D2D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9737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5E093B-3F49-A019-01DF-BD39F2B4ED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8D796F8-DA98-8AB4-A516-DB383DFEC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65DB6-E837-4173-A471-BF77A181FBF2}" type="datetime1">
              <a:rPr lang="de-DE" smtClean="0"/>
              <a:t>19.11.2025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9F0F04B-058B-DB2C-AB07-84FB7226C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SpeakSphere GmbH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550CAC6-90E7-9E16-80D0-348D5B281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C60A3-65DC-4423-B422-C33FBF6A6B5B}" type="slidenum">
              <a:rPr lang="de-DE" smtClean="0"/>
              <a:t>25</a:t>
            </a:fld>
            <a:endParaRPr lang="de-DE"/>
          </a:p>
        </p:txBody>
      </p:sp>
      <p:pic>
        <p:nvPicPr>
          <p:cNvPr id="8" name="Grafik 7" descr="Ein Bild, das Nebel, Universum, Raum, Weltraum enthält.&#10;&#10;KI-generierte Inhalte können fehlerhaft sein.">
            <a:extLst>
              <a:ext uri="{FF2B5EF4-FFF2-40B4-BE49-F238E27FC236}">
                <a16:creationId xmlns:a16="http://schemas.microsoft.com/office/drawing/2014/main" id="{0D04E533-8C4A-ACE5-86AB-31667442FA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3236" y="-1"/>
            <a:ext cx="15045236" cy="10030157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85127AC0-0F9C-BE29-8F98-86A4E90AA446}"/>
              </a:ext>
            </a:extLst>
          </p:cNvPr>
          <p:cNvSpPr/>
          <p:nvPr/>
        </p:nvSpPr>
        <p:spPr>
          <a:xfrm rot="20306148">
            <a:off x="-2357317" y="-294796"/>
            <a:ext cx="16258444" cy="6078198"/>
          </a:xfrm>
          <a:prstGeom prst="rect">
            <a:avLst/>
          </a:prstGeom>
          <a:solidFill>
            <a:srgbClr val="FFD15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6E0AE47A-8A81-47FB-843A-C930080ED73B}"/>
              </a:ext>
            </a:extLst>
          </p:cNvPr>
          <p:cNvSpPr/>
          <p:nvPr/>
        </p:nvSpPr>
        <p:spPr>
          <a:xfrm rot="19987876">
            <a:off x="-2357317" y="-294796"/>
            <a:ext cx="16258444" cy="6078198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5" name="Grafik 4" descr="Ein Bild, das Schrift, Grafiken, Screenshot, Grafikdesign enthält.&#10;&#10;KI-generierte Inhalte können fehlerhaft sein.">
            <a:extLst>
              <a:ext uri="{FF2B5EF4-FFF2-40B4-BE49-F238E27FC236}">
                <a16:creationId xmlns:a16="http://schemas.microsoft.com/office/drawing/2014/main" id="{BA1DB781-0B0D-4452-55F8-21142673FC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085" y="401928"/>
            <a:ext cx="4660715" cy="619765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2F872F98-ED90-F210-7D04-1796963180B3}"/>
              </a:ext>
            </a:extLst>
          </p:cNvPr>
          <p:cNvSpPr txBox="1">
            <a:spLocks/>
          </p:cNvSpPr>
          <p:nvPr/>
        </p:nvSpPr>
        <p:spPr>
          <a:xfrm>
            <a:off x="2209800" y="2396648"/>
            <a:ext cx="7159171" cy="43563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 err="1"/>
              <a:t>SpeakSphere</a:t>
            </a:r>
            <a:r>
              <a:rPr lang="de-DE" sz="2800" dirty="0"/>
              <a:t> Server beinhaltet die Wahlmöglichkeiten zwischen </a:t>
            </a:r>
          </a:p>
          <a:p>
            <a:endParaRPr lang="de-DE" sz="2800" dirty="0"/>
          </a:p>
          <a:p>
            <a:r>
              <a:rPr lang="de-DE" sz="2800" b="1" dirty="0"/>
              <a:t>On-</a:t>
            </a:r>
            <a:r>
              <a:rPr lang="de-DE" sz="2800" b="1" dirty="0" err="1"/>
              <a:t>Premise</a:t>
            </a:r>
            <a:endParaRPr lang="de-DE" sz="2800" b="1" dirty="0"/>
          </a:p>
          <a:p>
            <a:endParaRPr lang="de-DE" sz="2800" b="1" dirty="0"/>
          </a:p>
          <a:p>
            <a:r>
              <a:rPr lang="de-DE" sz="2800" b="1" dirty="0"/>
              <a:t>Cloud-</a:t>
            </a:r>
            <a:r>
              <a:rPr lang="de-DE" sz="2800" b="1" dirty="0" err="1"/>
              <a:t>Managed</a:t>
            </a:r>
            <a:endParaRPr lang="de-DE" sz="2800" b="1" dirty="0"/>
          </a:p>
          <a:p>
            <a:endParaRPr lang="de-DE" sz="2800" b="1" dirty="0"/>
          </a:p>
          <a:p>
            <a:r>
              <a:rPr lang="de-DE" sz="2800" b="1" dirty="0"/>
              <a:t>Self-</a:t>
            </a:r>
            <a:r>
              <a:rPr lang="de-DE" sz="2800" b="1" dirty="0" err="1"/>
              <a:t>Managed</a:t>
            </a:r>
            <a:endParaRPr lang="de-DE" sz="600" b="1" dirty="0">
              <a:solidFill>
                <a:srgbClr val="2D2D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5252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643514-E8F3-ACAA-2D04-4810324E73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0567158-217E-3EDC-8C57-4D6876FA8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65DB6-E837-4173-A471-BF77A181FBF2}" type="datetime1">
              <a:rPr lang="de-DE" smtClean="0"/>
              <a:t>19.11.2025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07F4C47-55E2-1403-E98C-4C8F503E2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SpeakSphere GmbH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F7A7FC4-9F5A-602A-3864-B5ACEE0D9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C60A3-65DC-4423-B422-C33FBF6A6B5B}" type="slidenum">
              <a:rPr lang="de-DE" smtClean="0"/>
              <a:t>26</a:t>
            </a:fld>
            <a:endParaRPr lang="de-DE"/>
          </a:p>
        </p:txBody>
      </p:sp>
      <p:pic>
        <p:nvPicPr>
          <p:cNvPr id="8" name="Grafik 7" descr="Ein Bild, das Nebel, Universum, Raum, Weltraum enthält.&#10;&#10;KI-generierte Inhalte können fehlerhaft sein.">
            <a:extLst>
              <a:ext uri="{FF2B5EF4-FFF2-40B4-BE49-F238E27FC236}">
                <a16:creationId xmlns:a16="http://schemas.microsoft.com/office/drawing/2014/main" id="{FDA9F7F4-1A95-C934-4FBF-1A4969DD9D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0320" y="-1306880"/>
            <a:ext cx="14152320" cy="9434880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345D443F-A090-D8B9-973E-E97941035BA0}"/>
              </a:ext>
            </a:extLst>
          </p:cNvPr>
          <p:cNvSpPr/>
          <p:nvPr/>
        </p:nvSpPr>
        <p:spPr>
          <a:xfrm rot="21172571">
            <a:off x="-2428215" y="-165415"/>
            <a:ext cx="16258444" cy="7221592"/>
          </a:xfrm>
          <a:prstGeom prst="rect">
            <a:avLst/>
          </a:prstGeom>
          <a:solidFill>
            <a:srgbClr val="FFD15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057FFD68-5400-A944-773A-A08723661136}"/>
              </a:ext>
            </a:extLst>
          </p:cNvPr>
          <p:cNvSpPr/>
          <p:nvPr/>
        </p:nvSpPr>
        <p:spPr>
          <a:xfrm rot="20854299">
            <a:off x="-2480357" y="-156432"/>
            <a:ext cx="16258444" cy="7221592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5" name="Grafik 4" descr="Ein Bild, das Schrift, Grafiken, Screenshot, Grafikdesign enthält.&#10;&#10;KI-generierte Inhalte können fehlerhaft sein.">
            <a:extLst>
              <a:ext uri="{FF2B5EF4-FFF2-40B4-BE49-F238E27FC236}">
                <a16:creationId xmlns:a16="http://schemas.microsoft.com/office/drawing/2014/main" id="{4A2974F7-8E9B-E0B0-9885-1D0C63378E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341" y="410499"/>
            <a:ext cx="4660715" cy="619765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D5B5B88A-4D05-E6AD-0834-8FD4DB0D7122}"/>
              </a:ext>
            </a:extLst>
          </p:cNvPr>
          <p:cNvSpPr txBox="1">
            <a:spLocks/>
          </p:cNvSpPr>
          <p:nvPr/>
        </p:nvSpPr>
        <p:spPr>
          <a:xfrm>
            <a:off x="2209800" y="1121823"/>
            <a:ext cx="7159171" cy="52345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 err="1"/>
              <a:t>SpeakSphere</a:t>
            </a:r>
            <a:r>
              <a:rPr lang="de-DE" sz="2800" dirty="0"/>
              <a:t> Connectivity ermöglicht die Anbindung in </a:t>
            </a:r>
          </a:p>
          <a:p>
            <a:endParaRPr lang="de-DE" sz="2800" dirty="0"/>
          </a:p>
          <a:p>
            <a:r>
              <a:rPr lang="de-DE" sz="2800" b="1" dirty="0"/>
              <a:t>DECT</a:t>
            </a:r>
          </a:p>
          <a:p>
            <a:endParaRPr lang="de-DE" sz="2800" b="1" dirty="0"/>
          </a:p>
          <a:p>
            <a:r>
              <a:rPr lang="de-DE" sz="2800" b="1" dirty="0"/>
              <a:t>LAN/WLAN</a:t>
            </a:r>
          </a:p>
          <a:p>
            <a:endParaRPr lang="de-DE" sz="2800" b="1" dirty="0"/>
          </a:p>
          <a:p>
            <a:r>
              <a:rPr lang="de-DE" sz="2800" b="1" dirty="0"/>
              <a:t>Bluetooth</a:t>
            </a:r>
          </a:p>
          <a:p>
            <a:endParaRPr lang="de-DE" sz="2800" b="1" dirty="0"/>
          </a:p>
          <a:p>
            <a:r>
              <a:rPr lang="de-DE" sz="2800" b="1" dirty="0"/>
              <a:t>eigenen </a:t>
            </a:r>
            <a:r>
              <a:rPr lang="de-DE" sz="2800" b="1" dirty="0" err="1"/>
              <a:t>5G</a:t>
            </a:r>
            <a:r>
              <a:rPr lang="de-DE" sz="2800" b="1" dirty="0"/>
              <a:t>-Netze</a:t>
            </a:r>
          </a:p>
          <a:p>
            <a:endParaRPr lang="de-DE" sz="2800" b="1" dirty="0"/>
          </a:p>
          <a:p>
            <a:r>
              <a:rPr lang="de-DE" sz="2800" b="1" dirty="0"/>
              <a:t>IP</a:t>
            </a:r>
            <a:endParaRPr lang="de-DE" sz="200" b="1" dirty="0">
              <a:solidFill>
                <a:srgbClr val="2D2D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2651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3EED8F-1A9F-2A3F-55A5-D3D21303DD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FD51B1C-D410-95A1-337D-8B026C771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65DB6-E837-4173-A471-BF77A181FBF2}" type="datetime1">
              <a:rPr lang="de-DE" smtClean="0"/>
              <a:t>19.11.2025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FB90C5B-004B-ED44-2824-58C942CAD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SpeakSphere GmbH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3B85199-8EBA-BF60-379C-73430115B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C60A3-65DC-4423-B422-C33FBF6A6B5B}" type="slidenum">
              <a:rPr lang="de-DE" smtClean="0"/>
              <a:t>27</a:t>
            </a:fld>
            <a:endParaRPr lang="de-DE"/>
          </a:p>
        </p:txBody>
      </p:sp>
      <p:pic>
        <p:nvPicPr>
          <p:cNvPr id="8" name="Grafik 7" descr="Ein Bild, das Nebel, Universum, Raum, Weltraum enthält.&#10;&#10;KI-generierte Inhalte können fehlerhaft sein.">
            <a:extLst>
              <a:ext uri="{FF2B5EF4-FFF2-40B4-BE49-F238E27FC236}">
                <a16:creationId xmlns:a16="http://schemas.microsoft.com/office/drawing/2014/main" id="{5B8CA7C7-F1D0-B237-123F-980C3B3125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546942"/>
            <a:ext cx="14512413" cy="9674942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902C9934-9815-8EB9-3E08-3A3F6FDDC709}"/>
              </a:ext>
            </a:extLst>
          </p:cNvPr>
          <p:cNvSpPr/>
          <p:nvPr/>
        </p:nvSpPr>
        <p:spPr>
          <a:xfrm rot="1140325">
            <a:off x="-461031" y="132540"/>
            <a:ext cx="16258444" cy="7579577"/>
          </a:xfrm>
          <a:prstGeom prst="rect">
            <a:avLst/>
          </a:prstGeom>
          <a:solidFill>
            <a:srgbClr val="FFD15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331067FC-4B98-7330-A896-4107812E636A}"/>
              </a:ext>
            </a:extLst>
          </p:cNvPr>
          <p:cNvSpPr/>
          <p:nvPr/>
        </p:nvSpPr>
        <p:spPr>
          <a:xfrm rot="822053">
            <a:off x="-527695" y="112978"/>
            <a:ext cx="16258444" cy="7579577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5" name="Grafik 4" descr="Ein Bild, das Schrift, Grafiken, Screenshot, Grafikdesign enthält.&#10;&#10;KI-generierte Inhalte können fehlerhaft sein.">
            <a:extLst>
              <a:ext uri="{FF2B5EF4-FFF2-40B4-BE49-F238E27FC236}">
                <a16:creationId xmlns:a16="http://schemas.microsoft.com/office/drawing/2014/main" id="{9B79EA12-6897-6009-34DB-321C9D74BD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042" y="404163"/>
            <a:ext cx="4660715" cy="619765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839B47D6-EE4D-BBD6-11FF-9F8150EF3EB3}"/>
              </a:ext>
            </a:extLst>
          </p:cNvPr>
          <p:cNvSpPr txBox="1">
            <a:spLocks/>
          </p:cNvSpPr>
          <p:nvPr/>
        </p:nvSpPr>
        <p:spPr>
          <a:xfrm>
            <a:off x="2209800" y="1023928"/>
            <a:ext cx="11798207" cy="55673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2800" dirty="0"/>
          </a:p>
          <a:p>
            <a:r>
              <a:rPr lang="de-DE" sz="2800" dirty="0" err="1"/>
              <a:t>SpeakSphere</a:t>
            </a:r>
            <a:r>
              <a:rPr lang="de-DE" sz="2800" dirty="0"/>
              <a:t> </a:t>
            </a:r>
            <a:r>
              <a:rPr lang="de-DE" sz="2800" dirty="0" err="1"/>
              <a:t>Intelligence</a:t>
            </a:r>
            <a:r>
              <a:rPr lang="de-DE" sz="2800" dirty="0"/>
              <a:t> beschreibt den Einsatz von </a:t>
            </a:r>
          </a:p>
          <a:p>
            <a:endParaRPr lang="de-DE" sz="2800" dirty="0"/>
          </a:p>
          <a:p>
            <a:pPr>
              <a:lnSpc>
                <a:spcPct val="150000"/>
              </a:lnSpc>
            </a:pPr>
            <a:r>
              <a:rPr lang="de-DE" sz="2400" b="1" dirty="0" err="1"/>
              <a:t>LLM</a:t>
            </a:r>
            <a:r>
              <a:rPr lang="de-DE" sz="2400" b="1" dirty="0"/>
              <a:t> (Large Language Models)</a:t>
            </a:r>
          </a:p>
          <a:p>
            <a:pPr>
              <a:lnSpc>
                <a:spcPct val="150000"/>
              </a:lnSpc>
            </a:pPr>
            <a:r>
              <a:rPr lang="de-DE" sz="2400" b="1" dirty="0" err="1"/>
              <a:t>pre-trained</a:t>
            </a:r>
            <a:r>
              <a:rPr lang="de-DE" sz="2400" b="1" dirty="0"/>
              <a:t> </a:t>
            </a:r>
            <a:r>
              <a:rPr lang="de-DE" sz="2400" b="1" dirty="0" err="1"/>
              <a:t>agentische</a:t>
            </a:r>
            <a:r>
              <a:rPr lang="de-DE" sz="2400" b="1" dirty="0"/>
              <a:t> </a:t>
            </a:r>
            <a:r>
              <a:rPr lang="de-DE" sz="2400" b="1" dirty="0" err="1"/>
              <a:t>RAGs</a:t>
            </a:r>
            <a:endParaRPr lang="de-DE" sz="2400" b="1" dirty="0"/>
          </a:p>
          <a:p>
            <a:pPr>
              <a:lnSpc>
                <a:spcPct val="150000"/>
              </a:lnSpc>
            </a:pPr>
            <a:r>
              <a:rPr lang="de-DE" sz="2400" b="1" dirty="0"/>
              <a:t>individuell konfigurierbare RAG-Agenten</a:t>
            </a:r>
          </a:p>
          <a:p>
            <a:pPr>
              <a:lnSpc>
                <a:spcPct val="150000"/>
              </a:lnSpc>
            </a:pPr>
            <a:r>
              <a:rPr lang="de-DE" sz="2400" b="1" dirty="0"/>
              <a:t>AI Content Management System (CMS)</a:t>
            </a:r>
          </a:p>
          <a:p>
            <a:pPr>
              <a:lnSpc>
                <a:spcPct val="150000"/>
              </a:lnSpc>
            </a:pPr>
            <a:r>
              <a:rPr lang="de-DE" sz="2400" b="1" dirty="0"/>
              <a:t>AI-</a:t>
            </a:r>
            <a:r>
              <a:rPr lang="de-DE" sz="2400" b="1" dirty="0" err="1"/>
              <a:t>enabled</a:t>
            </a:r>
            <a:r>
              <a:rPr lang="de-DE" sz="2400" b="1" dirty="0"/>
              <a:t> Knowledge Graph</a:t>
            </a:r>
          </a:p>
          <a:p>
            <a:pPr>
              <a:lnSpc>
                <a:spcPct val="150000"/>
              </a:lnSpc>
            </a:pPr>
            <a:r>
              <a:rPr lang="de-DE" sz="2400" b="1" dirty="0"/>
              <a:t>Identity &amp; Access Management System (IAM) </a:t>
            </a:r>
          </a:p>
          <a:p>
            <a:pPr>
              <a:lnSpc>
                <a:spcPct val="150000"/>
              </a:lnSpc>
            </a:pPr>
            <a:r>
              <a:rPr lang="de-DE" sz="2400" b="1" dirty="0"/>
              <a:t>Echtzeitfähige </a:t>
            </a:r>
            <a:r>
              <a:rPr lang="de-DE" sz="2400" b="1" dirty="0" err="1"/>
              <a:t>IIoT</a:t>
            </a:r>
            <a:r>
              <a:rPr lang="de-DE" sz="2400" b="1" dirty="0"/>
              <a:t>-Integration</a:t>
            </a:r>
          </a:p>
        </p:txBody>
      </p:sp>
    </p:spTree>
    <p:extLst>
      <p:ext uri="{BB962C8B-B14F-4D97-AF65-F5344CB8AC3E}">
        <p14:creationId xmlns:p14="http://schemas.microsoft.com/office/powerpoint/2010/main" val="17206447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8686BE-37E6-3EB6-92ED-10A12F5B67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4474BE5-8931-9F11-ACAB-555B12411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65DB6-E837-4173-A471-BF77A181FBF2}" type="datetime1">
              <a:rPr lang="de-DE" smtClean="0"/>
              <a:t>19.11.2025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9CCB104-37D5-CEF9-E8C1-8EFB275E5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SpeakSphere GmbH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A0A0556-7C17-9250-8CDA-6BA423836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C60A3-65DC-4423-B422-C33FBF6A6B5B}" type="slidenum">
              <a:rPr lang="de-DE" smtClean="0"/>
              <a:t>28</a:t>
            </a:fld>
            <a:endParaRPr lang="de-DE"/>
          </a:p>
        </p:txBody>
      </p:sp>
      <p:pic>
        <p:nvPicPr>
          <p:cNvPr id="8" name="Grafik 7" descr="Ein Bild, das Nebel, Universum, Raum, Weltraum enthält.&#10;&#10;KI-generierte Inhalte können fehlerhaft sein.">
            <a:extLst>
              <a:ext uri="{FF2B5EF4-FFF2-40B4-BE49-F238E27FC236}">
                <a16:creationId xmlns:a16="http://schemas.microsoft.com/office/drawing/2014/main" id="{9AE839B2-63F5-51EA-3B44-5ADCF0847A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4777885" cy="9851923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AC2FCA76-ED4E-2174-C877-7FC1DF865C9E}"/>
              </a:ext>
            </a:extLst>
          </p:cNvPr>
          <p:cNvSpPr/>
          <p:nvPr/>
        </p:nvSpPr>
        <p:spPr>
          <a:xfrm rot="5400000">
            <a:off x="-2033222" y="1327526"/>
            <a:ext cx="16258444" cy="6078198"/>
          </a:xfrm>
          <a:prstGeom prst="rect">
            <a:avLst/>
          </a:prstGeom>
          <a:solidFill>
            <a:srgbClr val="FFD15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EC89447-3238-3719-FE90-6AA502063A39}"/>
              </a:ext>
            </a:extLst>
          </p:cNvPr>
          <p:cNvSpPr/>
          <p:nvPr/>
        </p:nvSpPr>
        <p:spPr>
          <a:xfrm rot="5081728">
            <a:off x="-2033222" y="1327526"/>
            <a:ext cx="16258444" cy="6078198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5" name="Grafik 4" descr="Ein Bild, das Schrift, Grafiken, Screenshot, Grafikdesign enthält.&#10;&#10;KI-generierte Inhalte können fehlerhaft sein.">
            <a:extLst>
              <a:ext uri="{FF2B5EF4-FFF2-40B4-BE49-F238E27FC236}">
                <a16:creationId xmlns:a16="http://schemas.microsoft.com/office/drawing/2014/main" id="{390BAC49-5425-06BA-5C26-6CB9DA902A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641" y="511851"/>
            <a:ext cx="4660715" cy="619765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DF53C7FE-1084-EBB2-17E1-CA2D154A9B97}"/>
              </a:ext>
            </a:extLst>
          </p:cNvPr>
          <p:cNvSpPr txBox="1">
            <a:spLocks/>
          </p:cNvSpPr>
          <p:nvPr/>
        </p:nvSpPr>
        <p:spPr>
          <a:xfrm>
            <a:off x="3639457" y="2296669"/>
            <a:ext cx="4643899" cy="43563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/>
              <a:t>Die On-</a:t>
            </a:r>
            <a:r>
              <a:rPr lang="de-DE" sz="2800" dirty="0" err="1"/>
              <a:t>Premise</a:t>
            </a:r>
            <a:r>
              <a:rPr lang="de-DE" sz="2800" dirty="0"/>
              <a:t>-Lösung kann in </a:t>
            </a:r>
            <a:r>
              <a:rPr lang="de-DE" sz="2800" b="1" dirty="0"/>
              <a:t>abgeschotteten Netzwerksegmenten betrieben werden</a:t>
            </a:r>
            <a:r>
              <a:rPr lang="de-DE" sz="2800" dirty="0"/>
              <a:t>, was Zugriff durch Dritte verhindert. 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8563445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EDF753-0646-6190-291C-ED66EA6C7C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E770508-8A3C-F34B-8D4F-5C18ADAFA5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990600" y="6424760"/>
            <a:ext cx="2743200" cy="365125"/>
          </a:xfrm>
        </p:spPr>
        <p:txBody>
          <a:bodyPr/>
          <a:lstStyle/>
          <a:p>
            <a:fld id="{A8865DB6-E837-4173-A471-BF77A181FBF2}" type="datetime1">
              <a:rPr lang="de-DE" smtClean="0"/>
              <a:t>19.11.2025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9F79C0B-3788-29D8-BBE4-CB12D31CF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09800" y="6424760"/>
            <a:ext cx="4114800" cy="365125"/>
          </a:xfrm>
        </p:spPr>
        <p:txBody>
          <a:bodyPr/>
          <a:lstStyle/>
          <a:p>
            <a:r>
              <a:rPr lang="de-DE"/>
              <a:t>SpeakSphere GmbH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FA66E7A-7B23-6958-D8D8-0761D6FE1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C60A3-65DC-4423-B422-C33FBF6A6B5B}" type="slidenum">
              <a:rPr lang="de-DE" smtClean="0"/>
              <a:t>29</a:t>
            </a:fld>
            <a:endParaRPr lang="de-DE"/>
          </a:p>
        </p:txBody>
      </p:sp>
      <p:pic>
        <p:nvPicPr>
          <p:cNvPr id="8" name="Grafik 7" descr="Ein Bild, das Nebel, Universum, Raum, Weltraum enthält.&#10;&#10;KI-generierte Inhalte können fehlerhaft sein.">
            <a:extLst>
              <a:ext uri="{FF2B5EF4-FFF2-40B4-BE49-F238E27FC236}">
                <a16:creationId xmlns:a16="http://schemas.microsoft.com/office/drawing/2014/main" id="{28709EBC-28E6-006D-253F-58DEA27CBF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3265" y="0"/>
            <a:ext cx="14345265" cy="9563510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D030DBC4-1166-F31A-C592-03A0B09F7D7B}"/>
              </a:ext>
            </a:extLst>
          </p:cNvPr>
          <p:cNvSpPr/>
          <p:nvPr/>
        </p:nvSpPr>
        <p:spPr>
          <a:xfrm rot="5671245">
            <a:off x="-3862022" y="1395936"/>
            <a:ext cx="16258444" cy="6078198"/>
          </a:xfrm>
          <a:prstGeom prst="rect">
            <a:avLst/>
          </a:prstGeom>
          <a:solidFill>
            <a:srgbClr val="FFD15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02C339CB-B449-17F7-44E9-D16155B70757}"/>
              </a:ext>
            </a:extLst>
          </p:cNvPr>
          <p:cNvSpPr/>
          <p:nvPr/>
        </p:nvSpPr>
        <p:spPr>
          <a:xfrm rot="5352973">
            <a:off x="-3862022" y="1395936"/>
            <a:ext cx="16258444" cy="6078198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5" name="Grafik 4" descr="Ein Bild, das Schrift, Grafiken, Screenshot, Grafikdesign enthält.&#10;&#10;KI-generierte Inhalte können fehlerhaft sein.">
            <a:extLst>
              <a:ext uri="{FF2B5EF4-FFF2-40B4-BE49-F238E27FC236}">
                <a16:creationId xmlns:a16="http://schemas.microsoft.com/office/drawing/2014/main" id="{27FB055C-A6E4-67F2-2B01-B918AF66A6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841" y="580261"/>
            <a:ext cx="4660715" cy="619765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9DC0E41F-5BB6-1702-9DEC-5D405C70D669}"/>
              </a:ext>
            </a:extLst>
          </p:cNvPr>
          <p:cNvSpPr txBox="1">
            <a:spLocks/>
          </p:cNvSpPr>
          <p:nvPr/>
        </p:nvSpPr>
        <p:spPr>
          <a:xfrm>
            <a:off x="1945250" y="2716015"/>
            <a:ext cx="4893700" cy="43563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/>
              <a:t>Im Cloudbetrieb setzt </a:t>
            </a:r>
            <a:r>
              <a:rPr lang="de-DE" sz="2800" dirty="0" err="1"/>
              <a:t>SpeakSphere</a:t>
            </a:r>
            <a:r>
              <a:rPr lang="de-DE" sz="2800" dirty="0"/>
              <a:t> auf</a:t>
            </a:r>
          </a:p>
          <a:p>
            <a:r>
              <a:rPr lang="de-DE" sz="2800" b="1" dirty="0"/>
              <a:t>zertifizierte Rechenzentren, </a:t>
            </a:r>
          </a:p>
          <a:p>
            <a:r>
              <a:rPr lang="de-DE" sz="2800" b="1" dirty="0"/>
              <a:t>24/7-Monitoring </a:t>
            </a:r>
            <a:r>
              <a:rPr lang="de-DE" sz="2800" dirty="0"/>
              <a:t>und </a:t>
            </a:r>
          </a:p>
          <a:p>
            <a:r>
              <a:rPr lang="de-DE" sz="2800" b="1" dirty="0"/>
              <a:t>DDoS </a:t>
            </a:r>
          </a:p>
          <a:p>
            <a:r>
              <a:rPr lang="de-DE" sz="2800" dirty="0"/>
              <a:t>(Distributed </a:t>
            </a:r>
            <a:r>
              <a:rPr lang="de-DE" sz="2800" dirty="0" err="1"/>
              <a:t>Denial</a:t>
            </a:r>
            <a:r>
              <a:rPr lang="de-DE" sz="2800" dirty="0"/>
              <a:t> </a:t>
            </a:r>
            <a:r>
              <a:rPr lang="de-DE" sz="2800" dirty="0" err="1"/>
              <a:t>of</a:t>
            </a:r>
            <a:r>
              <a:rPr lang="de-DE" sz="2800" dirty="0"/>
              <a:t> Service) -Schutz. </a:t>
            </a:r>
            <a:endParaRPr lang="de-DE" sz="1050" dirty="0"/>
          </a:p>
        </p:txBody>
      </p:sp>
    </p:spTree>
    <p:extLst>
      <p:ext uri="{BB962C8B-B14F-4D97-AF65-F5344CB8AC3E}">
        <p14:creationId xmlns:p14="http://schemas.microsoft.com/office/powerpoint/2010/main" val="25482785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340FFF-13F4-26D7-EC15-C8B3913DEB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4FAC0C7-7365-3445-6F3C-5ED2520B7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65DB6-E837-4173-A471-BF77A181FBF2}" type="datetime1">
              <a:rPr lang="de-DE" smtClean="0"/>
              <a:t>19.11.2025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EAF7872-9B86-BC6A-6013-3F8B663F2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SpeakSphere GmbH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3FABF33-E398-E3B4-65EC-F503628F8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C60A3-65DC-4423-B422-C33FBF6A6B5B}" type="slidenum">
              <a:rPr lang="de-DE" smtClean="0"/>
              <a:t>3</a:t>
            </a:fld>
            <a:endParaRPr lang="de-DE"/>
          </a:p>
        </p:txBody>
      </p:sp>
      <p:pic>
        <p:nvPicPr>
          <p:cNvPr id="8" name="Grafik 7" descr="Ein Bild, das Nebel, Universum, Raum, Weltraum enthält.&#10;&#10;KI-generierte Inhalte können fehlerhaft sein.">
            <a:extLst>
              <a:ext uri="{FF2B5EF4-FFF2-40B4-BE49-F238E27FC236}">
                <a16:creationId xmlns:a16="http://schemas.microsoft.com/office/drawing/2014/main" id="{454F7908-1AC4-ECC9-AB6C-EBD211FD17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28000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8F65A4E0-978C-C9B2-F38D-5146FA3E2640}"/>
              </a:ext>
            </a:extLst>
          </p:cNvPr>
          <p:cNvSpPr/>
          <p:nvPr/>
        </p:nvSpPr>
        <p:spPr>
          <a:xfrm rot="1765229">
            <a:off x="-2749203" y="779261"/>
            <a:ext cx="16258444" cy="6078198"/>
          </a:xfrm>
          <a:prstGeom prst="rect">
            <a:avLst/>
          </a:prstGeom>
          <a:solidFill>
            <a:srgbClr val="FFD15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D5F94773-415F-D1AB-52FE-CB15E042CAAD}"/>
              </a:ext>
            </a:extLst>
          </p:cNvPr>
          <p:cNvSpPr/>
          <p:nvPr/>
        </p:nvSpPr>
        <p:spPr>
          <a:xfrm rot="1446957">
            <a:off x="-2749203" y="779261"/>
            <a:ext cx="16258444" cy="6078198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1FFC047-B0DA-04D6-CBF0-366A5150AD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8398" y="819260"/>
            <a:ext cx="3716292" cy="4966318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3A1EBE3B-CBF0-8BBD-2E49-3CC76C425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1039" y="819260"/>
            <a:ext cx="3716292" cy="4966318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6" name="Grafik 25" descr="Ein Bild, das rot, Rechteck, Design enthält.&#10;&#10;KI-generierte Inhalte können fehlerhaft sein.">
            <a:extLst>
              <a:ext uri="{FF2B5EF4-FFF2-40B4-BE49-F238E27FC236}">
                <a16:creationId xmlns:a16="http://schemas.microsoft.com/office/drawing/2014/main" id="{765BB2C4-F9DC-65EB-015E-8A743A0F93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504" y="1072422"/>
            <a:ext cx="1138828" cy="650346"/>
          </a:xfrm>
          <a:prstGeom prst="rect">
            <a:avLst/>
          </a:prstGeom>
        </p:spPr>
      </p:pic>
      <p:pic>
        <p:nvPicPr>
          <p:cNvPr id="27" name="Grafik 26" descr="Ein Bild, das rot, Rechteck, Design enthält.&#10;&#10;KI-generierte Inhalte können fehlerhaft sein.">
            <a:extLst>
              <a:ext uri="{FF2B5EF4-FFF2-40B4-BE49-F238E27FC236}">
                <a16:creationId xmlns:a16="http://schemas.microsoft.com/office/drawing/2014/main" id="{4D73E22C-E4C7-14B9-0BF8-6B45C6723B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274" y="888076"/>
            <a:ext cx="1138828" cy="650346"/>
          </a:xfrm>
          <a:prstGeom prst="rect">
            <a:avLst/>
          </a:prstGeom>
        </p:spPr>
      </p:pic>
      <p:pic>
        <p:nvPicPr>
          <p:cNvPr id="28" name="Grafik 27" descr="Ein Bild, das orange, rot, gelb, Farbigkeit enthält.&#10;&#10;KI-generierte Inhalte können fehlerhaft sein.">
            <a:extLst>
              <a:ext uri="{FF2B5EF4-FFF2-40B4-BE49-F238E27FC236}">
                <a16:creationId xmlns:a16="http://schemas.microsoft.com/office/drawing/2014/main" id="{11996E44-0E51-A582-AAA2-A04157D86C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735" y="888076"/>
            <a:ext cx="1138828" cy="650346"/>
          </a:xfrm>
          <a:prstGeom prst="rect">
            <a:avLst/>
          </a:prstGeom>
        </p:spPr>
      </p:pic>
      <p:pic>
        <p:nvPicPr>
          <p:cNvPr id="29" name="Grafik 28" descr="Ein Bild, das Rechteck, Muster, Screenshot, Text enthält.&#10;&#10;KI-generierte Inhalte können fehlerhaft sein.">
            <a:extLst>
              <a:ext uri="{FF2B5EF4-FFF2-40B4-BE49-F238E27FC236}">
                <a16:creationId xmlns:a16="http://schemas.microsoft.com/office/drawing/2014/main" id="{B01855C5-51F4-2AD9-060E-EBA6D61FEB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274" y="1707336"/>
            <a:ext cx="1138828" cy="650346"/>
          </a:xfrm>
          <a:prstGeom prst="rect">
            <a:avLst/>
          </a:prstGeom>
        </p:spPr>
      </p:pic>
      <p:pic>
        <p:nvPicPr>
          <p:cNvPr id="30" name="Grafik 29" descr="Ein Bild, das Symbol enthält.&#10;&#10;KI-generierte Inhalte können fehlerhaft sein.">
            <a:extLst>
              <a:ext uri="{FF2B5EF4-FFF2-40B4-BE49-F238E27FC236}">
                <a16:creationId xmlns:a16="http://schemas.microsoft.com/office/drawing/2014/main" id="{3185459D-7818-5F24-4336-5413F04DA3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793" y="1705701"/>
            <a:ext cx="1138828" cy="65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891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1069E5-0A70-0871-1B50-1E1C4884AF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127533D-0FDF-E513-E667-93BCFE57BA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990600" y="6424760"/>
            <a:ext cx="2743200" cy="365125"/>
          </a:xfrm>
        </p:spPr>
        <p:txBody>
          <a:bodyPr/>
          <a:lstStyle/>
          <a:p>
            <a:fld id="{A8865DB6-E837-4173-A471-BF77A181FBF2}" type="datetime1">
              <a:rPr lang="de-DE" smtClean="0"/>
              <a:t>19.11.2025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7110F98-6E72-FFCF-C8A4-862056EDB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53200" y="6336270"/>
            <a:ext cx="4114800" cy="365125"/>
          </a:xfrm>
        </p:spPr>
        <p:txBody>
          <a:bodyPr/>
          <a:lstStyle/>
          <a:p>
            <a:r>
              <a:rPr lang="de-DE"/>
              <a:t>SpeakSphere GmbH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648E42D-3035-A81B-F222-49E63541B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C60A3-65DC-4423-B422-C33FBF6A6B5B}" type="slidenum">
              <a:rPr lang="de-DE" smtClean="0"/>
              <a:t>30</a:t>
            </a:fld>
            <a:endParaRPr lang="de-DE"/>
          </a:p>
        </p:txBody>
      </p:sp>
      <p:pic>
        <p:nvPicPr>
          <p:cNvPr id="8" name="Grafik 7" descr="Ein Bild, das Nebel, Universum, Raum, Weltraum enthält.&#10;&#10;KI-generierte Inhalte können fehlerhaft sein.">
            <a:extLst>
              <a:ext uri="{FF2B5EF4-FFF2-40B4-BE49-F238E27FC236}">
                <a16:creationId xmlns:a16="http://schemas.microsoft.com/office/drawing/2014/main" id="{DA609D23-0EE0-26B1-AAE9-FE7C7021A7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2826" y="-1061884"/>
            <a:ext cx="13784826" cy="9189884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DA8B92AE-762B-6842-12BA-F9E620EAA7C4}"/>
              </a:ext>
            </a:extLst>
          </p:cNvPr>
          <p:cNvSpPr/>
          <p:nvPr/>
        </p:nvSpPr>
        <p:spPr>
          <a:xfrm rot="5400000">
            <a:off x="481378" y="1307446"/>
            <a:ext cx="16258444" cy="6078198"/>
          </a:xfrm>
          <a:prstGeom prst="rect">
            <a:avLst/>
          </a:prstGeom>
          <a:solidFill>
            <a:srgbClr val="FFD15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6902A3D7-2A6F-2CE7-718C-783CC4037961}"/>
              </a:ext>
            </a:extLst>
          </p:cNvPr>
          <p:cNvSpPr/>
          <p:nvPr/>
        </p:nvSpPr>
        <p:spPr>
          <a:xfrm rot="5081728">
            <a:off x="481378" y="1307446"/>
            <a:ext cx="16258444" cy="6078198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5" name="Grafik 4" descr="Ein Bild, das Schrift, Grafiken, Screenshot, Grafikdesign enthält.&#10;&#10;KI-generierte Inhalte können fehlerhaft sein.">
            <a:extLst>
              <a:ext uri="{FF2B5EF4-FFF2-40B4-BE49-F238E27FC236}">
                <a16:creationId xmlns:a16="http://schemas.microsoft.com/office/drawing/2014/main" id="{09EC68D1-8CF7-DD1A-AC16-AB1F5958F6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241" y="491771"/>
            <a:ext cx="4660715" cy="619765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84D31F79-5398-4DF7-6DC4-36EC057BDF16}"/>
              </a:ext>
            </a:extLst>
          </p:cNvPr>
          <p:cNvSpPr txBox="1">
            <a:spLocks/>
          </p:cNvSpPr>
          <p:nvPr/>
        </p:nvSpPr>
        <p:spPr>
          <a:xfrm>
            <a:off x="6288650" y="2627525"/>
            <a:ext cx="4643899" cy="43563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/>
              <a:t>Sämtliche Kommunikation erfolgt </a:t>
            </a:r>
            <a:r>
              <a:rPr lang="de-DE" sz="2800" b="1" dirty="0"/>
              <a:t>in Ende-zu-Ende-Verschlüsselung </a:t>
            </a:r>
            <a:r>
              <a:rPr lang="de-DE" sz="2800" dirty="0"/>
              <a:t>in aktuellen Standards.</a:t>
            </a:r>
            <a:endParaRPr lang="de-DE" sz="700" dirty="0"/>
          </a:p>
        </p:txBody>
      </p:sp>
    </p:spTree>
    <p:extLst>
      <p:ext uri="{BB962C8B-B14F-4D97-AF65-F5344CB8AC3E}">
        <p14:creationId xmlns:p14="http://schemas.microsoft.com/office/powerpoint/2010/main" val="19301519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962C7E-4AC2-EE77-B188-3BC359966B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E0F7AE2-7B0F-E503-90F8-31528FDF38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990600" y="6424760"/>
            <a:ext cx="2743200" cy="365125"/>
          </a:xfrm>
        </p:spPr>
        <p:txBody>
          <a:bodyPr/>
          <a:lstStyle/>
          <a:p>
            <a:fld id="{A8865DB6-E837-4173-A471-BF77A181FBF2}" type="datetime1">
              <a:rPr lang="de-DE" smtClean="0"/>
              <a:t>19.11.2025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53DC07D-B844-9D64-E6DE-4ADB865B6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79754" y="6395263"/>
            <a:ext cx="4114800" cy="365125"/>
          </a:xfrm>
        </p:spPr>
        <p:txBody>
          <a:bodyPr/>
          <a:lstStyle/>
          <a:p>
            <a:r>
              <a:rPr lang="de-DE"/>
              <a:t>SpeakSphere GmbH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FC84B19-2615-A194-22C4-FF5FFDD97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37154" y="6415343"/>
            <a:ext cx="2743200" cy="365125"/>
          </a:xfrm>
        </p:spPr>
        <p:txBody>
          <a:bodyPr/>
          <a:lstStyle/>
          <a:p>
            <a:fld id="{1D7C60A3-65DC-4423-B422-C33FBF6A6B5B}" type="slidenum">
              <a:rPr lang="de-DE" smtClean="0"/>
              <a:t>31</a:t>
            </a:fld>
            <a:endParaRPr lang="de-DE"/>
          </a:p>
        </p:txBody>
      </p:sp>
      <p:pic>
        <p:nvPicPr>
          <p:cNvPr id="8" name="Grafik 7" descr="Ein Bild, das Nebel, Universum, Raum, Weltraum enthält.&#10;&#10;KI-generierte Inhalte können fehlerhaft sein.">
            <a:extLst>
              <a:ext uri="{FF2B5EF4-FFF2-40B4-BE49-F238E27FC236}">
                <a16:creationId xmlns:a16="http://schemas.microsoft.com/office/drawing/2014/main" id="{D12003EB-4BC9-87F7-20D9-C98702C44C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524387"/>
            <a:ext cx="12978581" cy="8652387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FC00F0FA-AC3E-4CDA-3100-9B6133C44195}"/>
              </a:ext>
            </a:extLst>
          </p:cNvPr>
          <p:cNvSpPr/>
          <p:nvPr/>
        </p:nvSpPr>
        <p:spPr>
          <a:xfrm rot="6204058">
            <a:off x="-4592068" y="1366439"/>
            <a:ext cx="16258444" cy="6078198"/>
          </a:xfrm>
          <a:prstGeom prst="rect">
            <a:avLst/>
          </a:prstGeom>
          <a:solidFill>
            <a:srgbClr val="FFD15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1C81779E-E478-21BB-1D46-23A0EE0C1A83}"/>
              </a:ext>
            </a:extLst>
          </p:cNvPr>
          <p:cNvSpPr/>
          <p:nvPr/>
        </p:nvSpPr>
        <p:spPr>
          <a:xfrm rot="5885786">
            <a:off x="-4592068" y="1366439"/>
            <a:ext cx="16258444" cy="6078198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5" name="Grafik 4" descr="Ein Bild, das Schrift, Grafiken, Screenshot, Grafikdesign enthält.&#10;&#10;KI-generierte Inhalte können fehlerhaft sein.">
            <a:extLst>
              <a:ext uri="{FF2B5EF4-FFF2-40B4-BE49-F238E27FC236}">
                <a16:creationId xmlns:a16="http://schemas.microsoft.com/office/drawing/2014/main" id="{258B0972-C806-48BD-F7BE-365B78DC6E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39" y="547857"/>
            <a:ext cx="4660715" cy="619765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3A884AD4-9804-F9F0-2582-1C0136985FDD}"/>
              </a:ext>
            </a:extLst>
          </p:cNvPr>
          <p:cNvSpPr txBox="1">
            <a:spLocks/>
          </p:cNvSpPr>
          <p:nvPr/>
        </p:nvSpPr>
        <p:spPr>
          <a:xfrm>
            <a:off x="1215204" y="2686518"/>
            <a:ext cx="4643899" cy="43563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/>
              <a:t>Ruhende </a:t>
            </a:r>
            <a:r>
              <a:rPr lang="de-DE" sz="2800" b="1" dirty="0"/>
              <a:t>Daten werden auf Datenträgerebene verschlüsselt </a:t>
            </a:r>
            <a:r>
              <a:rPr lang="de-DE" sz="2800" dirty="0"/>
              <a:t>und bleiben im Falle eines Datendiebstahls weitestgehende unlesbar. </a:t>
            </a:r>
            <a:endParaRPr lang="de-DE" sz="300" dirty="0"/>
          </a:p>
        </p:txBody>
      </p:sp>
    </p:spTree>
    <p:extLst>
      <p:ext uri="{BB962C8B-B14F-4D97-AF65-F5344CB8AC3E}">
        <p14:creationId xmlns:p14="http://schemas.microsoft.com/office/powerpoint/2010/main" val="3445517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CBFAFD-F131-4A35-91C8-5E12F7DEDC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F824457-F67F-66F7-2C72-56C109C0AC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5246" y="6424760"/>
            <a:ext cx="2743200" cy="365125"/>
          </a:xfrm>
        </p:spPr>
        <p:txBody>
          <a:bodyPr/>
          <a:lstStyle/>
          <a:p>
            <a:fld id="{A8865DB6-E837-4173-A471-BF77A181FBF2}" type="datetime1">
              <a:rPr lang="de-DE" smtClean="0"/>
              <a:t>19.11.2025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355803C-4B57-DC7D-CC03-9B7FD146F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5600" y="6395263"/>
            <a:ext cx="4114800" cy="365125"/>
          </a:xfrm>
        </p:spPr>
        <p:txBody>
          <a:bodyPr/>
          <a:lstStyle/>
          <a:p>
            <a:r>
              <a:rPr lang="de-DE"/>
              <a:t>SpeakSphere GmbH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3920349-76E5-3B3A-A2FE-BF24DFFA8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53000" y="6415343"/>
            <a:ext cx="2743200" cy="365125"/>
          </a:xfrm>
        </p:spPr>
        <p:txBody>
          <a:bodyPr/>
          <a:lstStyle/>
          <a:p>
            <a:fld id="{1D7C60A3-65DC-4423-B422-C33FBF6A6B5B}" type="slidenum">
              <a:rPr lang="de-DE" smtClean="0"/>
              <a:t>32</a:t>
            </a:fld>
            <a:endParaRPr lang="de-DE"/>
          </a:p>
        </p:txBody>
      </p:sp>
      <p:pic>
        <p:nvPicPr>
          <p:cNvPr id="8" name="Grafik 7" descr="Ein Bild, das Nebel, Universum, Raum, Weltraum enthält.&#10;&#10;KI-generierte Inhalte können fehlerhaft sein.">
            <a:extLst>
              <a:ext uri="{FF2B5EF4-FFF2-40B4-BE49-F238E27FC236}">
                <a16:creationId xmlns:a16="http://schemas.microsoft.com/office/drawing/2014/main" id="{75142456-588C-85FF-B0F0-8C6CADC72D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2258" y="-1"/>
            <a:ext cx="14404258" cy="9602839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58951C03-EC9F-837F-94A9-19A30A592E0B}"/>
              </a:ext>
            </a:extLst>
          </p:cNvPr>
          <p:cNvSpPr/>
          <p:nvPr/>
        </p:nvSpPr>
        <p:spPr>
          <a:xfrm rot="5400000">
            <a:off x="-3176222" y="1366439"/>
            <a:ext cx="16258444" cy="6078198"/>
          </a:xfrm>
          <a:prstGeom prst="rect">
            <a:avLst/>
          </a:prstGeom>
          <a:solidFill>
            <a:srgbClr val="FFD15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45E7F03-DAC1-11F1-8D82-E5CEFF3666C3}"/>
              </a:ext>
            </a:extLst>
          </p:cNvPr>
          <p:cNvSpPr/>
          <p:nvPr/>
        </p:nvSpPr>
        <p:spPr>
          <a:xfrm rot="5081728">
            <a:off x="-3176222" y="1366439"/>
            <a:ext cx="16258444" cy="6078198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5" name="Grafik 4" descr="Ein Bild, das Schrift, Grafiken, Screenshot, Grafikdesign enthält.&#10;&#10;KI-generierte Inhalte können fehlerhaft sein.">
            <a:extLst>
              <a:ext uri="{FF2B5EF4-FFF2-40B4-BE49-F238E27FC236}">
                <a16:creationId xmlns:a16="http://schemas.microsoft.com/office/drawing/2014/main" id="{FE3B46AF-E27B-AFC9-4A8F-1A5E330142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641" y="550764"/>
            <a:ext cx="4660715" cy="619765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4317BFDB-50C7-B836-6C4D-8BDAAE71F515}"/>
              </a:ext>
            </a:extLst>
          </p:cNvPr>
          <p:cNvSpPr txBox="1">
            <a:spLocks/>
          </p:cNvSpPr>
          <p:nvPr/>
        </p:nvSpPr>
        <p:spPr>
          <a:xfrm>
            <a:off x="2631050" y="2686518"/>
            <a:ext cx="4643899" cy="43563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/>
              <a:t>Datenflüsse sind gemäß dem </a:t>
            </a:r>
            <a:r>
              <a:rPr lang="de-DE" sz="2800" b="1" dirty="0"/>
              <a:t>Prinzip der geringsten Rechte </a:t>
            </a:r>
            <a:r>
              <a:rPr lang="de-DE" sz="2800" dirty="0"/>
              <a:t>aufgeteilt.</a:t>
            </a:r>
            <a:endParaRPr lang="de-DE" sz="100" dirty="0"/>
          </a:p>
        </p:txBody>
      </p:sp>
    </p:spTree>
    <p:extLst>
      <p:ext uri="{BB962C8B-B14F-4D97-AF65-F5344CB8AC3E}">
        <p14:creationId xmlns:p14="http://schemas.microsoft.com/office/powerpoint/2010/main" val="19979899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6CD84B-A85C-2C7F-E83D-F3E6845139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67CE53B-5A56-FAAA-526E-2C720B8B3A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77065" y="6395263"/>
            <a:ext cx="2743200" cy="365125"/>
          </a:xfrm>
        </p:spPr>
        <p:txBody>
          <a:bodyPr/>
          <a:lstStyle/>
          <a:p>
            <a:fld id="{A8865DB6-E837-4173-A471-BF77A181FBF2}" type="datetime1">
              <a:rPr lang="de-DE" smtClean="0"/>
              <a:t>19.11.2025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7227023-F5D3-C4FE-4AD6-C6537641C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47419" y="6365766"/>
            <a:ext cx="4114800" cy="365125"/>
          </a:xfrm>
        </p:spPr>
        <p:txBody>
          <a:bodyPr/>
          <a:lstStyle/>
          <a:p>
            <a:r>
              <a:rPr lang="de-DE"/>
              <a:t>SpeakSphere GmbH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4E8066F-4271-AAA1-A2C4-1E6F1C65E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04819" y="6385846"/>
            <a:ext cx="2743200" cy="365125"/>
          </a:xfrm>
        </p:spPr>
        <p:txBody>
          <a:bodyPr/>
          <a:lstStyle/>
          <a:p>
            <a:fld id="{1D7C60A3-65DC-4423-B422-C33FBF6A6B5B}" type="slidenum">
              <a:rPr lang="de-DE" smtClean="0"/>
              <a:t>33</a:t>
            </a:fld>
            <a:endParaRPr lang="de-DE"/>
          </a:p>
        </p:txBody>
      </p:sp>
      <p:pic>
        <p:nvPicPr>
          <p:cNvPr id="8" name="Grafik 7" descr="Ein Bild, das Nebel, Universum, Raum, Weltraum enthält.&#10;&#10;KI-generierte Inhalte können fehlerhaft sein.">
            <a:extLst>
              <a:ext uri="{FF2B5EF4-FFF2-40B4-BE49-F238E27FC236}">
                <a16:creationId xmlns:a16="http://schemas.microsoft.com/office/drawing/2014/main" id="{FB625BAE-DE9D-C1C9-B4FA-BD8C35B693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9807" y="-1179871"/>
            <a:ext cx="13961807" cy="9307871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A9B0A072-A502-58C9-0B72-D9AE59E49F29}"/>
              </a:ext>
            </a:extLst>
          </p:cNvPr>
          <p:cNvSpPr/>
          <p:nvPr/>
        </p:nvSpPr>
        <p:spPr>
          <a:xfrm rot="5978667">
            <a:off x="-1524403" y="1336942"/>
            <a:ext cx="16258444" cy="6078198"/>
          </a:xfrm>
          <a:prstGeom prst="rect">
            <a:avLst/>
          </a:prstGeom>
          <a:solidFill>
            <a:srgbClr val="FFD15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86CBB26-867D-BB3B-183E-C38166BDB1F4}"/>
              </a:ext>
            </a:extLst>
          </p:cNvPr>
          <p:cNvSpPr/>
          <p:nvPr/>
        </p:nvSpPr>
        <p:spPr>
          <a:xfrm rot="5660395">
            <a:off x="-1524403" y="1336942"/>
            <a:ext cx="16258444" cy="6078198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5" name="Grafik 4" descr="Ein Bild, das Schrift, Grafiken, Screenshot, Grafikdesign enthält.&#10;&#10;KI-generierte Inhalte können fehlerhaft sein.">
            <a:extLst>
              <a:ext uri="{FF2B5EF4-FFF2-40B4-BE49-F238E27FC236}">
                <a16:creationId xmlns:a16="http://schemas.microsoft.com/office/drawing/2014/main" id="{782C62E7-DB17-64A6-276F-735D702EA0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304" y="492766"/>
            <a:ext cx="4660715" cy="619765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1BA83D0E-DDFA-4B5C-28A8-BD4B4FC1137A}"/>
              </a:ext>
            </a:extLst>
          </p:cNvPr>
          <p:cNvSpPr txBox="1">
            <a:spLocks/>
          </p:cNvSpPr>
          <p:nvPr/>
        </p:nvSpPr>
        <p:spPr>
          <a:xfrm>
            <a:off x="4282870" y="2657021"/>
            <a:ext cx="4153208" cy="43563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/>
              <a:t>Personenbezogene Daten werden streng nach </a:t>
            </a:r>
            <a:r>
              <a:rPr lang="de-DE" sz="2800" b="1" dirty="0"/>
              <a:t>DSG-VO</a:t>
            </a:r>
            <a:r>
              <a:rPr lang="de-DE" sz="2800" dirty="0"/>
              <a:t> organisiert, wie Speicherbegrenzung, Löschung und Zweckbindung </a:t>
            </a:r>
            <a:endParaRPr lang="de-DE" sz="200" dirty="0"/>
          </a:p>
        </p:txBody>
      </p:sp>
    </p:spTree>
    <p:extLst>
      <p:ext uri="{BB962C8B-B14F-4D97-AF65-F5344CB8AC3E}">
        <p14:creationId xmlns:p14="http://schemas.microsoft.com/office/powerpoint/2010/main" val="30221709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5A11CD-5A9A-ED5C-38D9-921C64D4A7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29C8FD4-77B7-EFF8-E2FA-996FBE49D5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86432" y="6247779"/>
            <a:ext cx="2743200" cy="365125"/>
          </a:xfrm>
        </p:spPr>
        <p:txBody>
          <a:bodyPr/>
          <a:lstStyle/>
          <a:p>
            <a:fld id="{A8865DB6-E837-4173-A471-BF77A181FBF2}" type="datetime1">
              <a:rPr lang="de-DE" smtClean="0"/>
              <a:t>19.11.2025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E1007D4-BFED-F4C8-1484-669CF05F3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56786" y="6218282"/>
            <a:ext cx="4114800" cy="365125"/>
          </a:xfrm>
        </p:spPr>
        <p:txBody>
          <a:bodyPr/>
          <a:lstStyle/>
          <a:p>
            <a:r>
              <a:rPr lang="de-DE"/>
              <a:t>SpeakSphere GmbH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C2402F5-7D96-9181-15A3-79B0ADC42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4186" y="6238362"/>
            <a:ext cx="2743200" cy="365125"/>
          </a:xfrm>
        </p:spPr>
        <p:txBody>
          <a:bodyPr/>
          <a:lstStyle/>
          <a:p>
            <a:fld id="{1D7C60A3-65DC-4423-B422-C33FBF6A6B5B}" type="slidenum">
              <a:rPr lang="de-DE" smtClean="0"/>
              <a:t>34</a:t>
            </a:fld>
            <a:endParaRPr lang="de-DE"/>
          </a:p>
        </p:txBody>
      </p:sp>
      <p:pic>
        <p:nvPicPr>
          <p:cNvPr id="8" name="Grafik 7" descr="Ein Bild, das Nebel, Universum, Raum, Weltraum enthält.&#10;&#10;KI-generierte Inhalte können fehlerhaft sein.">
            <a:extLst>
              <a:ext uri="{FF2B5EF4-FFF2-40B4-BE49-F238E27FC236}">
                <a16:creationId xmlns:a16="http://schemas.microsoft.com/office/drawing/2014/main" id="{2D09E49B-6717-6F97-E0FA-C15764DC68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133987"/>
            <a:ext cx="13892981" cy="9261987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262ECB32-CD45-D2BC-2BBC-B62F5A042187}"/>
              </a:ext>
            </a:extLst>
          </p:cNvPr>
          <p:cNvSpPr/>
          <p:nvPr/>
        </p:nvSpPr>
        <p:spPr>
          <a:xfrm rot="5400000">
            <a:off x="-63577" y="937999"/>
            <a:ext cx="16258444" cy="6581116"/>
          </a:xfrm>
          <a:prstGeom prst="rect">
            <a:avLst/>
          </a:prstGeom>
          <a:solidFill>
            <a:srgbClr val="FFD15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414D9D57-F4F8-28A9-4DDD-CB0441EF2FD0}"/>
              </a:ext>
            </a:extLst>
          </p:cNvPr>
          <p:cNvSpPr/>
          <p:nvPr/>
        </p:nvSpPr>
        <p:spPr>
          <a:xfrm rot="5081728">
            <a:off x="-64654" y="914752"/>
            <a:ext cx="16258444" cy="6581116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5" name="Grafik 4" descr="Ein Bild, das Schrift, Grafiken, Screenshot, Grafikdesign enthält.&#10;&#10;KI-generierte Inhalte können fehlerhaft sein.">
            <a:extLst>
              <a:ext uri="{FF2B5EF4-FFF2-40B4-BE49-F238E27FC236}">
                <a16:creationId xmlns:a16="http://schemas.microsoft.com/office/drawing/2014/main" id="{81A1AF3C-18C4-A31C-DD5F-5D7B0E0569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827" y="373783"/>
            <a:ext cx="4660715" cy="619765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C3D2FF87-E98D-8251-6FDA-1013CAC3295F}"/>
              </a:ext>
            </a:extLst>
          </p:cNvPr>
          <p:cNvSpPr txBox="1">
            <a:spLocks/>
          </p:cNvSpPr>
          <p:nvPr/>
        </p:nvSpPr>
        <p:spPr>
          <a:xfrm>
            <a:off x="5143500" y="2509537"/>
            <a:ext cx="6212704" cy="43563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 err="1"/>
              <a:t>SpeakSphere</a:t>
            </a:r>
            <a:r>
              <a:rPr lang="de-DE" sz="2800" dirty="0"/>
              <a:t> beinhaltet eine</a:t>
            </a:r>
          </a:p>
          <a:p>
            <a:endParaRPr lang="de-DE" sz="2800" b="1" dirty="0"/>
          </a:p>
          <a:p>
            <a:r>
              <a:rPr lang="de-DE" sz="2800" b="1" dirty="0"/>
              <a:t>Identitäts- und Rechteverwaltung</a:t>
            </a:r>
            <a:r>
              <a:rPr lang="de-DE" sz="2800" dirty="0"/>
              <a:t> </a:t>
            </a:r>
          </a:p>
          <a:p>
            <a:r>
              <a:rPr lang="de-DE" sz="2800" dirty="0"/>
              <a:t> </a:t>
            </a:r>
          </a:p>
          <a:p>
            <a:r>
              <a:rPr lang="de-DE" sz="2800" b="1" dirty="0"/>
              <a:t>Multi-Faktor-Authentifizierung</a:t>
            </a:r>
            <a:r>
              <a:rPr lang="de-DE" sz="2800" dirty="0"/>
              <a:t> </a:t>
            </a:r>
          </a:p>
          <a:p>
            <a:endParaRPr lang="de-DE" sz="2800" dirty="0"/>
          </a:p>
          <a:p>
            <a:r>
              <a:rPr lang="de-DE" sz="2800" b="1" dirty="0"/>
              <a:t>lückenlose</a:t>
            </a:r>
            <a:r>
              <a:rPr lang="de-DE" sz="2800" dirty="0"/>
              <a:t> </a:t>
            </a:r>
            <a:r>
              <a:rPr lang="de-DE" sz="2800" b="1" dirty="0"/>
              <a:t>Zugriffsprotokollierung</a:t>
            </a:r>
            <a:endParaRPr lang="de-DE" sz="100" dirty="0"/>
          </a:p>
        </p:txBody>
      </p:sp>
    </p:spTree>
    <p:extLst>
      <p:ext uri="{BB962C8B-B14F-4D97-AF65-F5344CB8AC3E}">
        <p14:creationId xmlns:p14="http://schemas.microsoft.com/office/powerpoint/2010/main" val="41173787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F449E0-48A6-C0E0-8C91-1E6F0F12FA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00F9121-ADF2-5FD5-8FAA-477170641A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86432" y="6247779"/>
            <a:ext cx="2743200" cy="365125"/>
          </a:xfrm>
        </p:spPr>
        <p:txBody>
          <a:bodyPr/>
          <a:lstStyle/>
          <a:p>
            <a:fld id="{A8865DB6-E837-4173-A471-BF77A181FBF2}" type="datetime1">
              <a:rPr lang="de-DE" smtClean="0"/>
              <a:t>19.11.2025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80497C8-B4EE-1F26-A68E-C841FE2C2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18281"/>
            <a:ext cx="4114800" cy="365125"/>
          </a:xfrm>
        </p:spPr>
        <p:txBody>
          <a:bodyPr/>
          <a:lstStyle/>
          <a:p>
            <a:r>
              <a:rPr lang="de-DE"/>
              <a:t>SpeakSphere GmbH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4F2DC2D-74D1-3616-0AB2-192A08D1B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6000" y="6238361"/>
            <a:ext cx="2743200" cy="365125"/>
          </a:xfrm>
        </p:spPr>
        <p:txBody>
          <a:bodyPr/>
          <a:lstStyle/>
          <a:p>
            <a:fld id="{1D7C60A3-65DC-4423-B422-C33FBF6A6B5B}" type="slidenum">
              <a:rPr lang="de-DE" smtClean="0"/>
              <a:t>35</a:t>
            </a:fld>
            <a:endParaRPr lang="de-DE"/>
          </a:p>
        </p:txBody>
      </p:sp>
      <p:pic>
        <p:nvPicPr>
          <p:cNvPr id="8" name="Grafik 7" descr="Ein Bild, das Nebel, Universum, Raum, Weltraum enthält.&#10;&#10;KI-generierte Inhalte können fehlerhaft sein.">
            <a:extLst>
              <a:ext uri="{FF2B5EF4-FFF2-40B4-BE49-F238E27FC236}">
                <a16:creationId xmlns:a16="http://schemas.microsoft.com/office/drawing/2014/main" id="{F4F38FD8-56F0-5A8E-DFF9-7A1B902C99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3892981" cy="9261987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AEF04571-7393-7100-5900-31191CD1B5BA}"/>
              </a:ext>
            </a:extLst>
          </p:cNvPr>
          <p:cNvSpPr/>
          <p:nvPr/>
        </p:nvSpPr>
        <p:spPr>
          <a:xfrm rot="412053">
            <a:off x="-2099591" y="567129"/>
            <a:ext cx="16258444" cy="6078198"/>
          </a:xfrm>
          <a:prstGeom prst="rect">
            <a:avLst/>
          </a:prstGeom>
          <a:solidFill>
            <a:srgbClr val="FFD15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33089E69-8C0F-90F3-1544-B5FE52F79236}"/>
              </a:ext>
            </a:extLst>
          </p:cNvPr>
          <p:cNvSpPr/>
          <p:nvPr/>
        </p:nvSpPr>
        <p:spPr>
          <a:xfrm rot="93781">
            <a:off x="-2099591" y="567129"/>
            <a:ext cx="16258444" cy="6078198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5" name="Grafik 4" descr="Ein Bild, das Schrift, Grafiken, Screenshot, Grafikdesign enthält.&#10;&#10;KI-generierte Inhalte können fehlerhaft sein.">
            <a:extLst>
              <a:ext uri="{FF2B5EF4-FFF2-40B4-BE49-F238E27FC236}">
                <a16:creationId xmlns:a16="http://schemas.microsoft.com/office/drawing/2014/main" id="{E63EB342-DED8-21C7-2165-6B0586A5E9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63" y="1429311"/>
            <a:ext cx="4660715" cy="619765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E51DA3FC-8F1A-2D4C-7B83-CD31D75DB310}"/>
              </a:ext>
            </a:extLst>
          </p:cNvPr>
          <p:cNvSpPr txBox="1">
            <a:spLocks/>
          </p:cNvSpPr>
          <p:nvPr/>
        </p:nvSpPr>
        <p:spPr>
          <a:xfrm>
            <a:off x="1268361" y="3008670"/>
            <a:ext cx="10264877" cy="38572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 err="1"/>
              <a:t>SpeakSphere</a:t>
            </a:r>
            <a:r>
              <a:rPr lang="de-DE" sz="2800" dirty="0"/>
              <a:t> orientiert sich an </a:t>
            </a:r>
            <a:r>
              <a:rPr lang="de-DE" sz="2800" b="1" dirty="0"/>
              <a:t>Vorgaben des BSI </a:t>
            </a:r>
            <a:r>
              <a:rPr lang="de-DE" sz="2800" dirty="0"/>
              <a:t>(Bundesamt für Sicherheit in der Informationstechnik) – beispielsweise durch redundante Systemauslegung zur Ausfallsicherheit (hochverfügbare Clustering-Optionen, Fallback-Lösungen bei Netzausfall), regelmäßige Security-Scans und Updates, sowie ein umfassendes </a:t>
            </a:r>
            <a:r>
              <a:rPr lang="de-DE" sz="2800" dirty="0" err="1"/>
              <a:t>Incident</a:t>
            </a:r>
            <a:r>
              <a:rPr lang="de-DE" sz="2800" dirty="0"/>
              <a:t>-Response-Konzept.</a:t>
            </a:r>
            <a:endParaRPr lang="de-DE" sz="100" dirty="0"/>
          </a:p>
        </p:txBody>
      </p:sp>
    </p:spTree>
    <p:extLst>
      <p:ext uri="{BB962C8B-B14F-4D97-AF65-F5344CB8AC3E}">
        <p14:creationId xmlns:p14="http://schemas.microsoft.com/office/powerpoint/2010/main" val="9314491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DFD822-C1D8-752F-2847-40BDD53115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4A3E0A3-A4B2-2D87-91D5-8CBA3D3744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86432" y="6247779"/>
            <a:ext cx="2743200" cy="365125"/>
          </a:xfrm>
        </p:spPr>
        <p:txBody>
          <a:bodyPr/>
          <a:lstStyle/>
          <a:p>
            <a:fld id="{A8865DB6-E837-4173-A471-BF77A181FBF2}" type="datetime1">
              <a:rPr lang="de-DE" smtClean="0"/>
              <a:t>19.11.2025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34CD7E0-3074-FED1-D812-252C92760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18281"/>
            <a:ext cx="4114800" cy="365125"/>
          </a:xfrm>
        </p:spPr>
        <p:txBody>
          <a:bodyPr/>
          <a:lstStyle/>
          <a:p>
            <a:r>
              <a:rPr lang="de-DE"/>
              <a:t>SpeakSphere GmbH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075C910-3D70-97C1-9F75-221631EB7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6000" y="6238361"/>
            <a:ext cx="2743200" cy="365125"/>
          </a:xfrm>
        </p:spPr>
        <p:txBody>
          <a:bodyPr/>
          <a:lstStyle/>
          <a:p>
            <a:fld id="{1D7C60A3-65DC-4423-B422-C33FBF6A6B5B}" type="slidenum">
              <a:rPr lang="de-DE" smtClean="0"/>
              <a:t>36</a:t>
            </a:fld>
            <a:endParaRPr lang="de-DE"/>
          </a:p>
        </p:txBody>
      </p:sp>
      <p:pic>
        <p:nvPicPr>
          <p:cNvPr id="8" name="Grafik 7" descr="Ein Bild, das Nebel, Universum, Raum, Weltraum enthält.&#10;&#10;KI-generierte Inhalte können fehlerhaft sein.">
            <a:extLst>
              <a:ext uri="{FF2B5EF4-FFF2-40B4-BE49-F238E27FC236}">
                <a16:creationId xmlns:a16="http://schemas.microsoft.com/office/drawing/2014/main" id="{64D76A4F-C7D4-FD29-FFEE-13CFFD4822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28000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2429F03B-D52D-92F8-47BC-FFF036EC513B}"/>
              </a:ext>
            </a:extLst>
          </p:cNvPr>
          <p:cNvSpPr/>
          <p:nvPr/>
        </p:nvSpPr>
        <p:spPr>
          <a:xfrm rot="21355547">
            <a:off x="-2099591" y="567129"/>
            <a:ext cx="16258444" cy="6078198"/>
          </a:xfrm>
          <a:prstGeom prst="rect">
            <a:avLst/>
          </a:prstGeom>
          <a:solidFill>
            <a:srgbClr val="FFD15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3B1C9B38-C391-5C42-D5C8-587B447320BC}"/>
              </a:ext>
            </a:extLst>
          </p:cNvPr>
          <p:cNvSpPr/>
          <p:nvPr/>
        </p:nvSpPr>
        <p:spPr>
          <a:xfrm rot="21037275">
            <a:off x="-2099591" y="567129"/>
            <a:ext cx="16258444" cy="6078198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5" name="Grafik 4" descr="Ein Bild, das Schrift, Grafiken, Screenshot, Grafikdesign enthält.&#10;&#10;KI-generierte Inhalte können fehlerhaft sein.">
            <a:extLst>
              <a:ext uri="{FF2B5EF4-FFF2-40B4-BE49-F238E27FC236}">
                <a16:creationId xmlns:a16="http://schemas.microsoft.com/office/drawing/2014/main" id="{B1C64091-A1D2-C576-DDC0-F25E203536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842" y="1194453"/>
            <a:ext cx="4660715" cy="619765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DF59B218-E77A-CAFF-9566-805CB198D01C}"/>
              </a:ext>
            </a:extLst>
          </p:cNvPr>
          <p:cNvSpPr txBox="1">
            <a:spLocks/>
          </p:cNvSpPr>
          <p:nvPr/>
        </p:nvSpPr>
        <p:spPr>
          <a:xfrm>
            <a:off x="1268361" y="3008670"/>
            <a:ext cx="10485489" cy="38572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/>
              <a:t>Die Entwicklung und Wartung der </a:t>
            </a:r>
            <a:r>
              <a:rPr lang="de-DE" sz="2800" dirty="0" err="1"/>
              <a:t>SpeakSphere</a:t>
            </a:r>
            <a:r>
              <a:rPr lang="de-DE" sz="2800" dirty="0"/>
              <a:t>-Software erfolgt nach einem </a:t>
            </a:r>
            <a:r>
              <a:rPr lang="de-DE" sz="2800" b="1" dirty="0"/>
              <a:t>Information Security Management System </a:t>
            </a:r>
            <a:r>
              <a:rPr lang="de-DE" sz="2800" dirty="0"/>
              <a:t>(</a:t>
            </a:r>
            <a:r>
              <a:rPr lang="de-DE" sz="2800" dirty="0" err="1"/>
              <a:t>ISMS</a:t>
            </a:r>
            <a:r>
              <a:rPr lang="de-DE" sz="2800" dirty="0"/>
              <a:t>), das an </a:t>
            </a:r>
            <a:r>
              <a:rPr lang="de-DE" sz="2800" b="1" dirty="0"/>
              <a:t>ISO/IEC 27001 </a:t>
            </a:r>
            <a:r>
              <a:rPr lang="de-DE" sz="2800" dirty="0"/>
              <a:t>angelehnt ist. </a:t>
            </a:r>
            <a:endParaRPr lang="de-DE" sz="100" dirty="0"/>
          </a:p>
        </p:txBody>
      </p:sp>
    </p:spTree>
    <p:extLst>
      <p:ext uri="{BB962C8B-B14F-4D97-AF65-F5344CB8AC3E}">
        <p14:creationId xmlns:p14="http://schemas.microsoft.com/office/powerpoint/2010/main" val="33325663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F3E289-BB18-9CAE-7827-9F731F9FC2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A17C899-08FA-0181-0879-4658800500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86432" y="6247779"/>
            <a:ext cx="2743200" cy="365125"/>
          </a:xfrm>
        </p:spPr>
        <p:txBody>
          <a:bodyPr/>
          <a:lstStyle/>
          <a:p>
            <a:fld id="{A8865DB6-E837-4173-A471-BF77A181FBF2}" type="datetime1">
              <a:rPr lang="de-DE" smtClean="0"/>
              <a:t>19.11.2025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3F949BF-C116-5E77-79D2-202B6FA56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18281"/>
            <a:ext cx="4114800" cy="365125"/>
          </a:xfrm>
        </p:spPr>
        <p:txBody>
          <a:bodyPr/>
          <a:lstStyle/>
          <a:p>
            <a:r>
              <a:rPr lang="de-DE"/>
              <a:t>SpeakSphere GmbH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9D0B275-04A6-88D6-40CC-BA3B047A2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6000" y="6238361"/>
            <a:ext cx="2743200" cy="365125"/>
          </a:xfrm>
        </p:spPr>
        <p:txBody>
          <a:bodyPr/>
          <a:lstStyle/>
          <a:p>
            <a:fld id="{1D7C60A3-65DC-4423-B422-C33FBF6A6B5B}" type="slidenum">
              <a:rPr lang="de-DE" smtClean="0"/>
              <a:t>37</a:t>
            </a:fld>
            <a:endParaRPr lang="de-DE"/>
          </a:p>
        </p:txBody>
      </p:sp>
      <p:pic>
        <p:nvPicPr>
          <p:cNvPr id="8" name="Grafik 7" descr="Ein Bild, das Nebel, Universum, Raum, Weltraum enthält.&#10;&#10;KI-generierte Inhalte können fehlerhaft sein.">
            <a:extLst>
              <a:ext uri="{FF2B5EF4-FFF2-40B4-BE49-F238E27FC236}">
                <a16:creationId xmlns:a16="http://schemas.microsoft.com/office/drawing/2014/main" id="{AEE8AABC-1E10-5A7A-AE5B-B71E016B06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3031" y="-1"/>
            <a:ext cx="14055031" cy="9370021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FFCEC6FD-2311-15F6-B411-083FB93DB94E}"/>
              </a:ext>
            </a:extLst>
          </p:cNvPr>
          <p:cNvSpPr/>
          <p:nvPr/>
        </p:nvSpPr>
        <p:spPr>
          <a:xfrm rot="3667193">
            <a:off x="-2910716" y="1540523"/>
            <a:ext cx="16258444" cy="6078198"/>
          </a:xfrm>
          <a:prstGeom prst="rect">
            <a:avLst/>
          </a:prstGeom>
          <a:solidFill>
            <a:srgbClr val="FFD15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029D6FA3-208C-4E7C-6592-A923740CF2C3}"/>
              </a:ext>
            </a:extLst>
          </p:cNvPr>
          <p:cNvSpPr/>
          <p:nvPr/>
        </p:nvSpPr>
        <p:spPr>
          <a:xfrm rot="3348921">
            <a:off x="-2910716" y="1540523"/>
            <a:ext cx="16258444" cy="6078198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5" name="Grafik 4" descr="Ein Bild, das Schrift, Grafiken, Screenshot, Grafikdesign enthält.&#10;&#10;KI-generierte Inhalte können fehlerhaft sein.">
            <a:extLst>
              <a:ext uri="{FF2B5EF4-FFF2-40B4-BE49-F238E27FC236}">
                <a16:creationId xmlns:a16="http://schemas.microsoft.com/office/drawing/2014/main" id="{BFD9B3AE-9580-B47E-9035-900151E28E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074" y="574688"/>
            <a:ext cx="4660715" cy="619765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D3CED52E-429D-2D94-4D8A-EE92ECB402AD}"/>
              </a:ext>
            </a:extLst>
          </p:cNvPr>
          <p:cNvSpPr txBox="1">
            <a:spLocks/>
          </p:cNvSpPr>
          <p:nvPr/>
        </p:nvSpPr>
        <p:spPr>
          <a:xfrm>
            <a:off x="2217174" y="2284155"/>
            <a:ext cx="5250426" cy="38572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/>
              <a:t>Sicherheitsmaßnahmen werden kontinuierlich geprüft und verbessert. Dies beinhaltet </a:t>
            </a:r>
            <a:r>
              <a:rPr lang="de-DE" sz="2800" b="1" dirty="0"/>
              <a:t>Penetrationstests, Code Reviews auf Sicherheit, sowie regelmäßige Updates/Patches </a:t>
            </a:r>
            <a:r>
              <a:rPr lang="de-DE" sz="2800" dirty="0"/>
              <a:t>der verwendeten Drittkomponenten. </a:t>
            </a:r>
            <a:endParaRPr lang="de-DE" sz="100" dirty="0"/>
          </a:p>
        </p:txBody>
      </p:sp>
    </p:spTree>
    <p:extLst>
      <p:ext uri="{BB962C8B-B14F-4D97-AF65-F5344CB8AC3E}">
        <p14:creationId xmlns:p14="http://schemas.microsoft.com/office/powerpoint/2010/main" val="18782893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F46835-038F-3F44-13A1-0CE894FE03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986DF7C-9DFA-0D1F-6380-C66D243A48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86432" y="6247779"/>
            <a:ext cx="2743200" cy="365125"/>
          </a:xfrm>
        </p:spPr>
        <p:txBody>
          <a:bodyPr/>
          <a:lstStyle/>
          <a:p>
            <a:fld id="{A8865DB6-E837-4173-A471-BF77A181FBF2}" type="datetime1">
              <a:rPr lang="de-DE" smtClean="0"/>
              <a:t>19.11.2025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D31BCD1-F764-921C-ADB1-7732421A0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18281"/>
            <a:ext cx="4114800" cy="365125"/>
          </a:xfrm>
        </p:spPr>
        <p:txBody>
          <a:bodyPr/>
          <a:lstStyle/>
          <a:p>
            <a:r>
              <a:rPr lang="de-DE"/>
              <a:t>SpeakSphere GmbH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CBAE069-7E7B-E382-018A-20122FEF2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6000" y="6238361"/>
            <a:ext cx="2743200" cy="365125"/>
          </a:xfrm>
        </p:spPr>
        <p:txBody>
          <a:bodyPr/>
          <a:lstStyle/>
          <a:p>
            <a:fld id="{1D7C60A3-65DC-4423-B422-C33FBF6A6B5B}" type="slidenum">
              <a:rPr lang="de-DE" smtClean="0"/>
              <a:t>38</a:t>
            </a:fld>
            <a:endParaRPr lang="de-DE"/>
          </a:p>
        </p:txBody>
      </p:sp>
      <p:pic>
        <p:nvPicPr>
          <p:cNvPr id="8" name="Grafik 7" descr="Ein Bild, das Nebel, Universum, Raum, Weltraum enthält.&#10;&#10;KI-generierte Inhalte können fehlerhaft sein.">
            <a:extLst>
              <a:ext uri="{FF2B5EF4-FFF2-40B4-BE49-F238E27FC236}">
                <a16:creationId xmlns:a16="http://schemas.microsoft.com/office/drawing/2014/main" id="{28C55B59-58D4-6795-918E-79836B81C2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3768" y="-1415845"/>
            <a:ext cx="14315768" cy="95438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AE140A31-532E-6138-772A-E13FC5EBC2C4}"/>
              </a:ext>
            </a:extLst>
          </p:cNvPr>
          <p:cNvSpPr/>
          <p:nvPr/>
        </p:nvSpPr>
        <p:spPr>
          <a:xfrm rot="8340699">
            <a:off x="-2910716" y="1540523"/>
            <a:ext cx="16258444" cy="6078198"/>
          </a:xfrm>
          <a:prstGeom prst="rect">
            <a:avLst/>
          </a:prstGeom>
          <a:solidFill>
            <a:srgbClr val="FFD15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B5B55970-FDC5-BA03-C9C9-3B3074385CFE}"/>
              </a:ext>
            </a:extLst>
          </p:cNvPr>
          <p:cNvSpPr/>
          <p:nvPr/>
        </p:nvSpPr>
        <p:spPr>
          <a:xfrm rot="8022427">
            <a:off x="-2910716" y="1540523"/>
            <a:ext cx="16258444" cy="6078198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5" name="Grafik 4" descr="Ein Bild, das Schrift, Grafiken, Screenshot, Grafikdesign enthält.&#10;&#10;KI-generierte Inhalte können fehlerhaft sein.">
            <a:extLst>
              <a:ext uri="{FF2B5EF4-FFF2-40B4-BE49-F238E27FC236}">
                <a16:creationId xmlns:a16="http://schemas.microsoft.com/office/drawing/2014/main" id="{C06839F1-A234-0B92-EE73-4AED54A6DA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32195"/>
            <a:ext cx="4660715" cy="619765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AAD36D17-7704-21ED-93E3-EF1B08295742}"/>
              </a:ext>
            </a:extLst>
          </p:cNvPr>
          <p:cNvSpPr txBox="1">
            <a:spLocks/>
          </p:cNvSpPr>
          <p:nvPr/>
        </p:nvSpPr>
        <p:spPr>
          <a:xfrm>
            <a:off x="3588774" y="2135369"/>
            <a:ext cx="5250426" cy="38572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/>
              <a:t>Kunden in regulierten Umfeldern erhalten zudem Dokumentationen wie </a:t>
            </a:r>
            <a:r>
              <a:rPr lang="de-DE" sz="2800" b="1" dirty="0"/>
              <a:t>Verarbeitungsverzeichnisse, Schutzbedarfsfeststellungen </a:t>
            </a:r>
            <a:r>
              <a:rPr lang="de-DE" sz="2800" dirty="0"/>
              <a:t>und ggf. </a:t>
            </a:r>
            <a:r>
              <a:rPr lang="de-DE" sz="2800" b="1" dirty="0"/>
              <a:t>Zertifizierungsunterlagen</a:t>
            </a:r>
            <a:r>
              <a:rPr lang="de-DE" sz="2800" dirty="0"/>
              <a:t>, um die Konformität gegenüber Prüfern belegen zu können. </a:t>
            </a:r>
            <a:endParaRPr lang="de-DE" sz="100" dirty="0"/>
          </a:p>
        </p:txBody>
      </p:sp>
    </p:spTree>
    <p:extLst>
      <p:ext uri="{BB962C8B-B14F-4D97-AF65-F5344CB8AC3E}">
        <p14:creationId xmlns:p14="http://schemas.microsoft.com/office/powerpoint/2010/main" val="8549587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3A34C3-A9C6-9A6D-623E-5024D34CEC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E6ECB31-F531-E2C1-D7F5-494161F2B1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86432" y="6247779"/>
            <a:ext cx="2743200" cy="365125"/>
          </a:xfrm>
        </p:spPr>
        <p:txBody>
          <a:bodyPr/>
          <a:lstStyle/>
          <a:p>
            <a:fld id="{A8865DB6-E837-4173-A471-BF77A181FBF2}" type="datetime1">
              <a:rPr lang="de-DE" smtClean="0"/>
              <a:t>19.11.2025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5376D9A-D759-229B-BD76-642B660DF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18281"/>
            <a:ext cx="4114800" cy="365125"/>
          </a:xfrm>
        </p:spPr>
        <p:txBody>
          <a:bodyPr/>
          <a:lstStyle/>
          <a:p>
            <a:r>
              <a:rPr lang="de-DE"/>
              <a:t>SpeakSphere GmbH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D51EE1F-038B-B81B-3E2A-72CBFE7FC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6000" y="6238361"/>
            <a:ext cx="2743200" cy="365125"/>
          </a:xfrm>
        </p:spPr>
        <p:txBody>
          <a:bodyPr/>
          <a:lstStyle/>
          <a:p>
            <a:fld id="{1D7C60A3-65DC-4423-B422-C33FBF6A6B5B}" type="slidenum">
              <a:rPr lang="de-DE" smtClean="0"/>
              <a:t>39</a:t>
            </a:fld>
            <a:endParaRPr lang="de-DE"/>
          </a:p>
        </p:txBody>
      </p:sp>
      <p:pic>
        <p:nvPicPr>
          <p:cNvPr id="8" name="Grafik 7" descr="Ein Bild, das Nebel, Universum, Raum, Weltraum enthält.&#10;&#10;KI-generierte Inhalte können fehlerhaft sein.">
            <a:extLst>
              <a:ext uri="{FF2B5EF4-FFF2-40B4-BE49-F238E27FC236}">
                <a16:creationId xmlns:a16="http://schemas.microsoft.com/office/drawing/2014/main" id="{8E52C18C-2B85-E395-9AA1-B8EA652AB3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133987"/>
            <a:ext cx="13892981" cy="9261987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492EE1BE-2826-9FCD-AA74-753C2C58F646}"/>
              </a:ext>
            </a:extLst>
          </p:cNvPr>
          <p:cNvSpPr/>
          <p:nvPr/>
        </p:nvSpPr>
        <p:spPr>
          <a:xfrm rot="4414812">
            <a:off x="-2910716" y="1540523"/>
            <a:ext cx="16258444" cy="6078198"/>
          </a:xfrm>
          <a:prstGeom prst="rect">
            <a:avLst/>
          </a:prstGeom>
          <a:solidFill>
            <a:srgbClr val="FFD15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19EA827-BE6C-9669-2C94-C2FC82FC67F0}"/>
              </a:ext>
            </a:extLst>
          </p:cNvPr>
          <p:cNvSpPr/>
          <p:nvPr/>
        </p:nvSpPr>
        <p:spPr>
          <a:xfrm rot="4096540">
            <a:off x="-2910716" y="1540523"/>
            <a:ext cx="16258444" cy="6078198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5" name="Grafik 4" descr="Ein Bild, das Schrift, Grafiken, Screenshot, Grafikdesign enthält.&#10;&#10;KI-generierte Inhalte können fehlerhaft sein.">
            <a:extLst>
              <a:ext uri="{FF2B5EF4-FFF2-40B4-BE49-F238E27FC236}">
                <a16:creationId xmlns:a16="http://schemas.microsoft.com/office/drawing/2014/main" id="{42569AC5-C57B-D7A0-08A9-E86576CE73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72" y="780032"/>
            <a:ext cx="4660715" cy="619765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C912279B-C235-B989-8C2F-48F0070C7B27}"/>
              </a:ext>
            </a:extLst>
          </p:cNvPr>
          <p:cNvSpPr txBox="1">
            <a:spLocks/>
          </p:cNvSpPr>
          <p:nvPr/>
        </p:nvSpPr>
        <p:spPr>
          <a:xfrm>
            <a:off x="2593293" y="2835268"/>
            <a:ext cx="5250426" cy="38572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 err="1"/>
              <a:t>SpeakSphere</a:t>
            </a:r>
            <a:r>
              <a:rPr lang="de-DE" sz="2800" dirty="0"/>
              <a:t> folgt den Möglichkeiten einer </a:t>
            </a:r>
            <a:r>
              <a:rPr lang="de-DE" sz="2800" b="1" dirty="0"/>
              <a:t>Plattformlösung und modularen Erweiterungsmöglichkeiten</a:t>
            </a:r>
            <a:r>
              <a:rPr lang="de-DE" sz="2800" dirty="0"/>
              <a:t>.</a:t>
            </a:r>
            <a:endParaRPr lang="de-DE" sz="100" dirty="0"/>
          </a:p>
        </p:txBody>
      </p:sp>
    </p:spTree>
    <p:extLst>
      <p:ext uri="{BB962C8B-B14F-4D97-AF65-F5344CB8AC3E}">
        <p14:creationId xmlns:p14="http://schemas.microsoft.com/office/powerpoint/2010/main" val="37221483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794505-1131-DC27-91E7-A87F60AAAB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E81E3E6-BD9F-36B9-85A5-36C3FDEF0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65DB6-E837-4173-A471-BF77A181FBF2}" type="datetime1">
              <a:rPr lang="de-DE" smtClean="0"/>
              <a:t>19.11.2025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250899C-2EFD-9A30-9756-3BF493BF7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SpeakSphere GmbH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9B184D8-1E2C-DA36-ACA7-A89F1B44E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C60A3-65DC-4423-B422-C33FBF6A6B5B}" type="slidenum">
              <a:rPr lang="de-DE" smtClean="0"/>
              <a:t>4</a:t>
            </a:fld>
            <a:endParaRPr lang="de-DE"/>
          </a:p>
        </p:txBody>
      </p:sp>
      <p:pic>
        <p:nvPicPr>
          <p:cNvPr id="8" name="Grafik 7" descr="Ein Bild, das Nebel, Universum, Raum, Weltraum enthält.&#10;&#10;KI-generierte Inhalte können fehlerhaft sein.">
            <a:extLst>
              <a:ext uri="{FF2B5EF4-FFF2-40B4-BE49-F238E27FC236}">
                <a16:creationId xmlns:a16="http://schemas.microsoft.com/office/drawing/2014/main" id="{1FB289DC-7E74-EA63-4519-9461E6C32B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28000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43B21EC7-DF31-71A6-B975-BDA3D1232ABB}"/>
              </a:ext>
            </a:extLst>
          </p:cNvPr>
          <p:cNvSpPr/>
          <p:nvPr/>
        </p:nvSpPr>
        <p:spPr>
          <a:xfrm rot="20306148">
            <a:off x="-2357317" y="-294796"/>
            <a:ext cx="16258444" cy="6078198"/>
          </a:xfrm>
          <a:prstGeom prst="rect">
            <a:avLst/>
          </a:prstGeom>
          <a:solidFill>
            <a:srgbClr val="FFD15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001725B2-1B47-523F-09CD-E3DD92D597F8}"/>
              </a:ext>
            </a:extLst>
          </p:cNvPr>
          <p:cNvSpPr/>
          <p:nvPr/>
        </p:nvSpPr>
        <p:spPr>
          <a:xfrm rot="19987876">
            <a:off x="-2357317" y="-294796"/>
            <a:ext cx="16258444" cy="6078198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776195A-CABA-956E-3CFB-3C5075B3E6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8398" y="819260"/>
            <a:ext cx="3716292" cy="4966318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1E1F5A35-F455-2806-99B6-0964EBEE5C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1039" y="819260"/>
            <a:ext cx="3716292" cy="4966318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4" name="Grafik 23" descr="Ein Bild, das Wappen, gelb, Emblem, Symbol enthält.&#10;&#10;KI-generierte Inhalte können fehlerhaft sein.">
            <a:extLst>
              <a:ext uri="{FF2B5EF4-FFF2-40B4-BE49-F238E27FC236}">
                <a16:creationId xmlns:a16="http://schemas.microsoft.com/office/drawing/2014/main" id="{ED503DC9-800C-DAAE-0FFA-30B396C2E2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274" y="968615"/>
            <a:ext cx="1138828" cy="650346"/>
          </a:xfrm>
          <a:prstGeom prst="rect">
            <a:avLst/>
          </a:prstGeom>
        </p:spPr>
      </p:pic>
      <p:pic>
        <p:nvPicPr>
          <p:cNvPr id="25" name="Grafik 24" descr="Ein Bild, das Flagge, Flagge der Vereinigten Staaten, Flag Day (USA), Symbol enthält.&#10;&#10;KI-generierte Inhalte können fehlerhaft sein.">
            <a:extLst>
              <a:ext uri="{FF2B5EF4-FFF2-40B4-BE49-F238E27FC236}">
                <a16:creationId xmlns:a16="http://schemas.microsoft.com/office/drawing/2014/main" id="{BDE831A1-778A-F532-CAE8-099B9C7A98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130" y="1230592"/>
            <a:ext cx="1138828" cy="650346"/>
          </a:xfrm>
          <a:prstGeom prst="rect">
            <a:avLst/>
          </a:prstGeom>
        </p:spPr>
      </p:pic>
      <p:pic>
        <p:nvPicPr>
          <p:cNvPr id="26" name="Grafik 25" descr="Ein Bild, das Wappen, gelb, Emblem, Symbol enthält.&#10;&#10;KI-generierte Inhalte können fehlerhaft sein.">
            <a:extLst>
              <a:ext uri="{FF2B5EF4-FFF2-40B4-BE49-F238E27FC236}">
                <a16:creationId xmlns:a16="http://schemas.microsoft.com/office/drawing/2014/main" id="{CBCA76B1-79BE-41E0-CF3C-0282E057B3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603" y="968615"/>
            <a:ext cx="1138828" cy="650346"/>
          </a:xfrm>
          <a:prstGeom prst="rect">
            <a:avLst/>
          </a:prstGeom>
        </p:spPr>
      </p:pic>
      <p:pic>
        <p:nvPicPr>
          <p:cNvPr id="27" name="Grafik 26" descr="Ein Bild, das Wappen, gelb, Emblem, Symbol enthält.&#10;&#10;KI-generierte Inhalte können fehlerhaft sein.">
            <a:extLst>
              <a:ext uri="{FF2B5EF4-FFF2-40B4-BE49-F238E27FC236}">
                <a16:creationId xmlns:a16="http://schemas.microsoft.com/office/drawing/2014/main" id="{EC1CEF62-BE25-289E-D77E-E4206FCAA7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603" y="1814653"/>
            <a:ext cx="1138828" cy="650346"/>
          </a:xfrm>
          <a:prstGeom prst="rect">
            <a:avLst/>
          </a:prstGeom>
        </p:spPr>
      </p:pic>
      <p:pic>
        <p:nvPicPr>
          <p:cNvPr id="28" name="Grafik 27" descr="Ein Bild, das Flagge, Flagge der Vereinigten Staaten, Flag Day (USA), Symbol enthält.&#10;&#10;KI-generierte Inhalte können fehlerhaft sein.">
            <a:extLst>
              <a:ext uri="{FF2B5EF4-FFF2-40B4-BE49-F238E27FC236}">
                <a16:creationId xmlns:a16="http://schemas.microsoft.com/office/drawing/2014/main" id="{40381D64-53FC-A734-3537-3753890341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274" y="1837043"/>
            <a:ext cx="1138828" cy="65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4992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3AE486-F23F-C586-22B9-5ACBF984D6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Nebel, Universum, Raum, Weltraum enthält.&#10;&#10;KI-generierte Inhalte können fehlerhaft sein.">
            <a:extLst>
              <a:ext uri="{FF2B5EF4-FFF2-40B4-BE49-F238E27FC236}">
                <a16:creationId xmlns:a16="http://schemas.microsoft.com/office/drawing/2014/main" id="{788A1325-5844-0DB0-AD40-ADA1BD1032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0361"/>
            <a:ext cx="13332542" cy="8888361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EC3E665-A8B1-E7A0-DB8A-59C89542B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65DB6-E837-4173-A471-BF77A181FBF2}" type="datetime1">
              <a:rPr lang="de-DE" smtClean="0"/>
              <a:t>19.11.2025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4F5BB77-77CA-A27B-6E00-AF3D9FC81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SpeakSphere GmbH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DAA1E87-3C44-DB1B-FB19-9FC822428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C60A3-65DC-4423-B422-C33FBF6A6B5B}" type="slidenum">
              <a:rPr lang="de-DE" smtClean="0"/>
              <a:t>40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6A6DF52-80EE-31E8-8684-B137FDAB895A}"/>
              </a:ext>
            </a:extLst>
          </p:cNvPr>
          <p:cNvSpPr txBox="1"/>
          <p:nvPr/>
        </p:nvSpPr>
        <p:spPr>
          <a:xfrm>
            <a:off x="1110796" y="3410743"/>
            <a:ext cx="39324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>
                <a:solidFill>
                  <a:srgbClr val="F5F5F5"/>
                </a:solidFill>
              </a:rPr>
              <a:t>SpeakSphere</a:t>
            </a:r>
            <a:r>
              <a:rPr lang="de-DE" sz="2400" dirty="0">
                <a:solidFill>
                  <a:srgbClr val="F5F5F5"/>
                </a:solidFill>
              </a:rPr>
              <a:t> GmbH</a:t>
            </a:r>
          </a:p>
          <a:p>
            <a:r>
              <a:rPr lang="de-DE" sz="2400" dirty="0">
                <a:solidFill>
                  <a:srgbClr val="F5F5F5"/>
                </a:solidFill>
              </a:rPr>
              <a:t>Bautzner Straße 45-47</a:t>
            </a:r>
          </a:p>
          <a:p>
            <a:r>
              <a:rPr lang="de-DE" sz="2400" dirty="0">
                <a:solidFill>
                  <a:srgbClr val="F5F5F5"/>
                </a:solidFill>
              </a:rPr>
              <a:t>01099 Dresden</a:t>
            </a:r>
          </a:p>
          <a:p>
            <a:endParaRPr lang="de-DE" sz="2400" dirty="0">
              <a:solidFill>
                <a:srgbClr val="F5F5F5"/>
              </a:solidFill>
            </a:endParaRPr>
          </a:p>
          <a:p>
            <a:r>
              <a:rPr lang="de-DE" sz="2400" dirty="0">
                <a:solidFill>
                  <a:srgbClr val="F5F5F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de-DE" sz="2400" dirty="0" err="1">
                <a:solidFill>
                  <a:srgbClr val="F5F5F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speaksphere.com</a:t>
            </a:r>
            <a:endParaRPr lang="de-DE" sz="2400" dirty="0">
              <a:solidFill>
                <a:srgbClr val="F5F5F5"/>
              </a:solidFill>
            </a:endParaRPr>
          </a:p>
          <a:p>
            <a:r>
              <a:rPr lang="de-DE" sz="2400" dirty="0" err="1">
                <a:solidFill>
                  <a:srgbClr val="F5F5F5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info@speaksphere.com</a:t>
            </a:r>
            <a:endParaRPr lang="de-DE" sz="2400" dirty="0">
              <a:solidFill>
                <a:srgbClr val="F5F5F5"/>
              </a:solidFill>
            </a:endParaRPr>
          </a:p>
        </p:txBody>
      </p:sp>
      <p:pic>
        <p:nvPicPr>
          <p:cNvPr id="10" name="Grafik 9" descr="Ein Bild, das Schrift, Grafiken, Logo, Grafikdesign enthält.&#10;&#10;KI-generierte Inhalte können fehlerhaft sein.">
            <a:extLst>
              <a:ext uri="{FF2B5EF4-FFF2-40B4-BE49-F238E27FC236}">
                <a16:creationId xmlns:a16="http://schemas.microsoft.com/office/drawing/2014/main" id="{CEDC5588-DD21-6068-23D5-A48D68C2F9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" y="887663"/>
            <a:ext cx="11087100" cy="1600200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46F2A49F-9232-C54F-DAEF-5B56FEF49693}"/>
              </a:ext>
            </a:extLst>
          </p:cNvPr>
          <p:cNvSpPr txBox="1">
            <a:spLocks/>
          </p:cNvSpPr>
          <p:nvPr/>
        </p:nvSpPr>
        <p:spPr>
          <a:xfrm>
            <a:off x="3077028" y="2355476"/>
            <a:ext cx="7159171" cy="8023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4000" dirty="0">
                <a:solidFill>
                  <a:schemeClr val="bg1"/>
                </a:solidFill>
              </a:rPr>
              <a:t>Dein Team – eine Sprache</a:t>
            </a:r>
          </a:p>
        </p:txBody>
      </p:sp>
    </p:spTree>
    <p:extLst>
      <p:ext uri="{BB962C8B-B14F-4D97-AF65-F5344CB8AC3E}">
        <p14:creationId xmlns:p14="http://schemas.microsoft.com/office/powerpoint/2010/main" val="12444926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04A4D7-1DCD-67C9-A7F2-AF6446E067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9D77D35-43D3-5C10-6420-6B411BDAB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65DB6-E837-4173-A471-BF77A181FBF2}" type="datetime1">
              <a:rPr lang="de-DE" smtClean="0"/>
              <a:t>19.11.2025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6A350A3-3000-2FAB-EFD7-D916F9FBB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SpeakSphere GmbH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EBAAEA1-229B-46B1-A96A-54FE8F472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C60A3-65DC-4423-B422-C33FBF6A6B5B}" type="slidenum">
              <a:rPr lang="de-DE" smtClean="0"/>
              <a:t>5</a:t>
            </a:fld>
            <a:endParaRPr lang="de-DE"/>
          </a:p>
        </p:txBody>
      </p:sp>
      <p:pic>
        <p:nvPicPr>
          <p:cNvPr id="8" name="Grafik 7" descr="Ein Bild, das Nebel, Universum, Raum, Weltraum enthält.&#10;&#10;KI-generierte Inhalte können fehlerhaft sein.">
            <a:extLst>
              <a:ext uri="{FF2B5EF4-FFF2-40B4-BE49-F238E27FC236}">
                <a16:creationId xmlns:a16="http://schemas.microsoft.com/office/drawing/2014/main" id="{67A00BD5-02E9-8B93-D003-B764DF94DE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28000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DB07CB0D-56B3-08C4-9A67-63010F844F2E}"/>
              </a:ext>
            </a:extLst>
          </p:cNvPr>
          <p:cNvSpPr/>
          <p:nvPr/>
        </p:nvSpPr>
        <p:spPr>
          <a:xfrm rot="594898">
            <a:off x="-1947710" y="1207592"/>
            <a:ext cx="16258444" cy="5084939"/>
          </a:xfrm>
          <a:prstGeom prst="rect">
            <a:avLst/>
          </a:prstGeom>
          <a:solidFill>
            <a:srgbClr val="FFD15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A8D3CF5-7343-B3BE-B1C7-8B711FDA201D}"/>
              </a:ext>
            </a:extLst>
          </p:cNvPr>
          <p:cNvSpPr/>
          <p:nvPr/>
        </p:nvSpPr>
        <p:spPr>
          <a:xfrm rot="276626">
            <a:off x="-1993304" y="1201782"/>
            <a:ext cx="16258444" cy="5084939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0F64CE2-43AA-74E7-1895-83537E035E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8398" y="819260"/>
            <a:ext cx="3716292" cy="4966317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BD177A2F-6927-E458-9C49-91D2B8D09B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1039" y="819260"/>
            <a:ext cx="3716292" cy="4966317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4" name="Grafik 23" descr="Ein Bild, das gelb, Symbol, Electric Blue (Farbe), Rechteck enthält.&#10;&#10;KI-generierte Inhalte können fehlerhaft sein.">
            <a:extLst>
              <a:ext uri="{FF2B5EF4-FFF2-40B4-BE49-F238E27FC236}">
                <a16:creationId xmlns:a16="http://schemas.microsoft.com/office/drawing/2014/main" id="{C1910DB6-94B6-A75C-EA91-FEB52E9F41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130" y="1538422"/>
            <a:ext cx="1138828" cy="650346"/>
          </a:xfrm>
          <a:prstGeom prst="rect">
            <a:avLst/>
          </a:prstGeom>
        </p:spPr>
      </p:pic>
      <p:pic>
        <p:nvPicPr>
          <p:cNvPr id="25" name="Grafik 24" descr="Ein Bild, das gelb, Symbol, Electric Blue (Farbe), Rechteck enthält.&#10;&#10;KI-generierte Inhalte können fehlerhaft sein.">
            <a:extLst>
              <a:ext uri="{FF2B5EF4-FFF2-40B4-BE49-F238E27FC236}">
                <a16:creationId xmlns:a16="http://schemas.microsoft.com/office/drawing/2014/main" id="{B8E74EE4-12D9-4CD0-B79D-AB24C0E595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736" y="1607238"/>
            <a:ext cx="1138828" cy="650346"/>
          </a:xfrm>
          <a:prstGeom prst="rect">
            <a:avLst/>
          </a:prstGeom>
        </p:spPr>
      </p:pic>
      <p:pic>
        <p:nvPicPr>
          <p:cNvPr id="26" name="Grafik 25" descr="Ein Bild, das Kreis, Grafiken, rot, Farbigkeit enthält.&#10;&#10;KI-generierte Inhalte können fehlerhaft sein.">
            <a:extLst>
              <a:ext uri="{FF2B5EF4-FFF2-40B4-BE49-F238E27FC236}">
                <a16:creationId xmlns:a16="http://schemas.microsoft.com/office/drawing/2014/main" id="{FFEB1724-FF31-4306-325F-3B7CF13FBD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043" y="888076"/>
            <a:ext cx="1138828" cy="650346"/>
          </a:xfrm>
          <a:prstGeom prst="rect">
            <a:avLst/>
          </a:prstGeom>
        </p:spPr>
      </p:pic>
      <p:pic>
        <p:nvPicPr>
          <p:cNvPr id="27" name="Grafik 26" descr="Ein Bild, das Cartoon, Darstellung, Design enthält.&#10;&#10;KI-generierte Inhalte können fehlerhaft sein.">
            <a:extLst>
              <a:ext uri="{FF2B5EF4-FFF2-40B4-BE49-F238E27FC236}">
                <a16:creationId xmlns:a16="http://schemas.microsoft.com/office/drawing/2014/main" id="{9D65B39E-57CF-EECF-4926-6297A6BF39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945" y="888076"/>
            <a:ext cx="1138828" cy="650346"/>
          </a:xfrm>
          <a:prstGeom prst="rect">
            <a:avLst/>
          </a:prstGeom>
        </p:spPr>
      </p:pic>
      <p:pic>
        <p:nvPicPr>
          <p:cNvPr id="28" name="Grafik 27" descr="Ein Bild, das Farbigkeit, Grafiken, Reihe, Symbol enthält.&#10;&#10;KI-generierte Inhalte können fehlerhaft sein.">
            <a:extLst>
              <a:ext uri="{FF2B5EF4-FFF2-40B4-BE49-F238E27FC236}">
                <a16:creationId xmlns:a16="http://schemas.microsoft.com/office/drawing/2014/main" id="{588D784A-9C7B-96FE-C64A-A5B9AD3D0D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861" y="888076"/>
            <a:ext cx="1138828" cy="650346"/>
          </a:xfrm>
          <a:prstGeom prst="rect">
            <a:avLst/>
          </a:prstGeom>
        </p:spPr>
      </p:pic>
      <p:pic>
        <p:nvPicPr>
          <p:cNvPr id="29" name="Grafik 28" descr="Ein Bild, das Wappen, gelb, Emblem, Symbol enthält.&#10;&#10;KI-generierte Inhalte können fehlerhaft sein.">
            <a:extLst>
              <a:ext uri="{FF2B5EF4-FFF2-40B4-BE49-F238E27FC236}">
                <a16:creationId xmlns:a16="http://schemas.microsoft.com/office/drawing/2014/main" id="{65AA5F4B-46D3-E684-7421-00B2617CAAB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758" y="1598831"/>
            <a:ext cx="1138828" cy="650346"/>
          </a:xfrm>
          <a:prstGeom prst="rect">
            <a:avLst/>
          </a:prstGeom>
        </p:spPr>
      </p:pic>
      <p:pic>
        <p:nvPicPr>
          <p:cNvPr id="30" name="Grafik 29" descr="Ein Bild, das Symbol, Symmetrie, Muster, Reihe enthält.&#10;&#10;KI-generierte Inhalte können fehlerhaft sein.">
            <a:extLst>
              <a:ext uri="{FF2B5EF4-FFF2-40B4-BE49-F238E27FC236}">
                <a16:creationId xmlns:a16="http://schemas.microsoft.com/office/drawing/2014/main" id="{D706F68F-5B5B-D36D-E6C2-47034740DD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736" y="2317993"/>
            <a:ext cx="1138828" cy="650346"/>
          </a:xfrm>
          <a:prstGeom prst="rect">
            <a:avLst/>
          </a:prstGeom>
        </p:spPr>
      </p:pic>
      <p:pic>
        <p:nvPicPr>
          <p:cNvPr id="31" name="Grafik 30" descr="Ein Bild, das Flagge, Flagge der Vereinigten Staaten, Flag Day (USA), Symbol enthält.&#10;&#10;KI-generierte Inhalte können fehlerhaft sein.">
            <a:extLst>
              <a:ext uri="{FF2B5EF4-FFF2-40B4-BE49-F238E27FC236}">
                <a16:creationId xmlns:a16="http://schemas.microsoft.com/office/drawing/2014/main" id="{85A068D6-F15B-03B5-58E7-3D9E6988CAE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945" y="1597102"/>
            <a:ext cx="1138828" cy="65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9285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6AD3BB-B55D-B9F9-8574-2E4307DBFF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E85D1D1-631B-EAB3-F5E0-C4973A779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65DB6-E837-4173-A471-BF77A181FBF2}" type="datetime1">
              <a:rPr lang="de-DE" smtClean="0"/>
              <a:t>19.11.2025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EFC40B8-B3AE-7266-04D6-C2BDF51A9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SpeakSphere GmbH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A4E8F45-B870-0644-3C44-E25B2C382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C60A3-65DC-4423-B422-C33FBF6A6B5B}" type="slidenum">
              <a:rPr lang="de-DE" smtClean="0"/>
              <a:t>6</a:t>
            </a:fld>
            <a:endParaRPr lang="de-DE"/>
          </a:p>
        </p:txBody>
      </p:sp>
      <p:pic>
        <p:nvPicPr>
          <p:cNvPr id="8" name="Grafik 7" descr="Ein Bild, das Nebel, Universum, Raum, Weltraum enthält.&#10;&#10;KI-generierte Inhalte können fehlerhaft sein.">
            <a:extLst>
              <a:ext uri="{FF2B5EF4-FFF2-40B4-BE49-F238E27FC236}">
                <a16:creationId xmlns:a16="http://schemas.microsoft.com/office/drawing/2014/main" id="{9095E452-DED8-A749-2EF1-653095AB88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28000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3DA35BE8-DDF4-7F2E-CCEE-8DCECA0234CF}"/>
              </a:ext>
            </a:extLst>
          </p:cNvPr>
          <p:cNvSpPr/>
          <p:nvPr/>
        </p:nvSpPr>
        <p:spPr>
          <a:xfrm rot="20306148">
            <a:off x="-2357317" y="-294796"/>
            <a:ext cx="16258444" cy="6078198"/>
          </a:xfrm>
          <a:prstGeom prst="rect">
            <a:avLst/>
          </a:prstGeom>
          <a:solidFill>
            <a:srgbClr val="FFD15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2555C6EE-484C-B818-C20D-813910CB5D27}"/>
              </a:ext>
            </a:extLst>
          </p:cNvPr>
          <p:cNvSpPr/>
          <p:nvPr/>
        </p:nvSpPr>
        <p:spPr>
          <a:xfrm rot="19987876">
            <a:off x="-2357317" y="-294796"/>
            <a:ext cx="16258444" cy="6078198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61E55C1-D28B-10F0-EB62-1CA7DE8CBB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8398" y="819260"/>
            <a:ext cx="3716291" cy="4966317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87365D94-0606-65F7-C313-506E72A75D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1039" y="819260"/>
            <a:ext cx="3716291" cy="4966317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4" name="Grafik 23" descr="Ein Bild, das Symbol, rot enthält.&#10;&#10;KI-generierte Inhalte können fehlerhaft sein.">
            <a:extLst>
              <a:ext uri="{FF2B5EF4-FFF2-40B4-BE49-F238E27FC236}">
                <a16:creationId xmlns:a16="http://schemas.microsoft.com/office/drawing/2014/main" id="{4AAAAA9B-AD58-7878-DF91-B982A62CEE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558" y="888076"/>
            <a:ext cx="1138828" cy="650346"/>
          </a:xfrm>
          <a:prstGeom prst="rect">
            <a:avLst/>
          </a:prstGeom>
        </p:spPr>
      </p:pic>
      <p:pic>
        <p:nvPicPr>
          <p:cNvPr id="25" name="Grafik 24" descr="Ein Bild, das Symbol enthält.&#10;&#10;KI-generierte Inhalte können fehlerhaft sein.">
            <a:extLst>
              <a:ext uri="{FF2B5EF4-FFF2-40B4-BE49-F238E27FC236}">
                <a16:creationId xmlns:a16="http://schemas.microsoft.com/office/drawing/2014/main" id="{6A03F82F-43CB-0FC0-B595-A13DAB51B3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786" y="888076"/>
            <a:ext cx="1138828" cy="650346"/>
          </a:xfrm>
          <a:prstGeom prst="rect">
            <a:avLst/>
          </a:prstGeom>
        </p:spPr>
      </p:pic>
      <p:pic>
        <p:nvPicPr>
          <p:cNvPr id="26" name="Grafik 25" descr="Ein Bild, das Rechteck, Muster, Screenshot, Text enthält.&#10;&#10;KI-generierte Inhalte können fehlerhaft sein.">
            <a:extLst>
              <a:ext uri="{FF2B5EF4-FFF2-40B4-BE49-F238E27FC236}">
                <a16:creationId xmlns:a16="http://schemas.microsoft.com/office/drawing/2014/main" id="{590A5E0D-7513-3F78-FDE5-EB166C91EB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999" y="888076"/>
            <a:ext cx="1138828" cy="650346"/>
          </a:xfrm>
          <a:prstGeom prst="rect">
            <a:avLst/>
          </a:prstGeom>
        </p:spPr>
      </p:pic>
      <p:pic>
        <p:nvPicPr>
          <p:cNvPr id="27" name="Grafik 26" descr="Ein Bild, das Logo, Grafiken, Grafikdesign, Design enthält.&#10;&#10;KI-generierte Inhalte können fehlerhaft sein.">
            <a:extLst>
              <a:ext uri="{FF2B5EF4-FFF2-40B4-BE49-F238E27FC236}">
                <a16:creationId xmlns:a16="http://schemas.microsoft.com/office/drawing/2014/main" id="{F2C97C29-C57F-5407-F740-C0FAD98D6B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786" y="1575097"/>
            <a:ext cx="1138828" cy="650346"/>
          </a:xfrm>
          <a:prstGeom prst="rect">
            <a:avLst/>
          </a:prstGeom>
        </p:spPr>
      </p:pic>
      <p:pic>
        <p:nvPicPr>
          <p:cNvPr id="28" name="Grafik 27" descr="Ein Bild, das Design, Screenshot, Flagge enthält.&#10;&#10;KI-generierte Inhalte können fehlerhaft sein.">
            <a:extLst>
              <a:ext uri="{FF2B5EF4-FFF2-40B4-BE49-F238E27FC236}">
                <a16:creationId xmlns:a16="http://schemas.microsoft.com/office/drawing/2014/main" id="{2E9077CE-DFEC-A6FD-3D45-F71084CC7F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558" y="1576522"/>
            <a:ext cx="1138828" cy="650346"/>
          </a:xfrm>
          <a:prstGeom prst="rect">
            <a:avLst/>
          </a:prstGeom>
        </p:spPr>
      </p:pic>
      <p:pic>
        <p:nvPicPr>
          <p:cNvPr id="29" name="Grafik 28" descr="Ein Bild, das rot, Rechteck, Design enthält.&#10;&#10;KI-generierte Inhalte können fehlerhaft sein.">
            <a:extLst>
              <a:ext uri="{FF2B5EF4-FFF2-40B4-BE49-F238E27FC236}">
                <a16:creationId xmlns:a16="http://schemas.microsoft.com/office/drawing/2014/main" id="{4AB04A7D-04A3-0389-A8BB-4D0A7BF1715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999" y="1607238"/>
            <a:ext cx="1138828" cy="650346"/>
          </a:xfrm>
          <a:prstGeom prst="rect">
            <a:avLst/>
          </a:prstGeom>
        </p:spPr>
      </p:pic>
      <p:pic>
        <p:nvPicPr>
          <p:cNvPr id="30" name="Grafik 29" descr="Ein Bild, das orange, rot, gelb, Farbigkeit enthält.&#10;&#10;KI-generierte Inhalte können fehlerhaft sein.">
            <a:extLst>
              <a:ext uri="{FF2B5EF4-FFF2-40B4-BE49-F238E27FC236}">
                <a16:creationId xmlns:a16="http://schemas.microsoft.com/office/drawing/2014/main" id="{91F88BE2-D57A-E223-E843-797BD4BD2E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558" y="2278510"/>
            <a:ext cx="1138828" cy="650346"/>
          </a:xfrm>
          <a:prstGeom prst="rect">
            <a:avLst/>
          </a:prstGeom>
        </p:spPr>
      </p:pic>
      <p:pic>
        <p:nvPicPr>
          <p:cNvPr id="31" name="Grafik 30" descr="Ein Bild, das Symbol, rot enthält.&#10;&#10;KI-generierte Inhalte können fehlerhaft sein.">
            <a:extLst>
              <a:ext uri="{FF2B5EF4-FFF2-40B4-BE49-F238E27FC236}">
                <a16:creationId xmlns:a16="http://schemas.microsoft.com/office/drawing/2014/main" id="{0F298131-01BD-6E2B-0254-BE65DB8B01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129" y="1213249"/>
            <a:ext cx="1138828" cy="65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9136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1E2D99-B4A6-64D0-839F-28A70B9F84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B58EF0B-A8D4-4039-8951-9C1C30FC8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65DB6-E837-4173-A471-BF77A181FBF2}" type="datetime1">
              <a:rPr lang="de-DE" smtClean="0"/>
              <a:t>19.11.2025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4F1E018-B306-3E1B-E0A9-02C427C22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SpeakSphere GmbH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C57CA4C-9F9D-E9AE-21FF-147EBFA70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C60A3-65DC-4423-B422-C33FBF6A6B5B}" type="slidenum">
              <a:rPr lang="de-DE" smtClean="0"/>
              <a:t>7</a:t>
            </a:fld>
            <a:endParaRPr lang="de-DE"/>
          </a:p>
        </p:txBody>
      </p:sp>
      <p:pic>
        <p:nvPicPr>
          <p:cNvPr id="8" name="Grafik 7" descr="Ein Bild, das Nebel, Universum, Raum, Weltraum enthält.&#10;&#10;KI-generierte Inhalte können fehlerhaft sein.">
            <a:extLst>
              <a:ext uri="{FF2B5EF4-FFF2-40B4-BE49-F238E27FC236}">
                <a16:creationId xmlns:a16="http://schemas.microsoft.com/office/drawing/2014/main" id="{8C769B69-8BF2-E0B5-F9DC-9BDF8C2DBA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28000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A6AE2116-40CC-E147-FEC3-DC64E0AB36AE}"/>
              </a:ext>
            </a:extLst>
          </p:cNvPr>
          <p:cNvSpPr/>
          <p:nvPr/>
        </p:nvSpPr>
        <p:spPr>
          <a:xfrm rot="1484009">
            <a:off x="-1138115" y="982460"/>
            <a:ext cx="16258444" cy="6078198"/>
          </a:xfrm>
          <a:prstGeom prst="rect">
            <a:avLst/>
          </a:prstGeom>
          <a:solidFill>
            <a:srgbClr val="FFD15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C0FB1EF6-F268-7D27-CDA5-F82D520768E7}"/>
              </a:ext>
            </a:extLst>
          </p:cNvPr>
          <p:cNvSpPr/>
          <p:nvPr/>
        </p:nvSpPr>
        <p:spPr>
          <a:xfrm rot="1165737">
            <a:off x="-1138115" y="982460"/>
            <a:ext cx="16258444" cy="6078198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F79C40A-1BC4-79DB-E46A-4E3081894F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8398" y="819260"/>
            <a:ext cx="3716291" cy="4966316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36ADF07-AF7B-9519-BE4F-53B76AB22A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1039" y="819260"/>
            <a:ext cx="3716291" cy="4966316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" name="Grafik 6" descr="Ein Bild, das gelb, Symbol, Electric Blue (Farbe), Rechteck enthält.&#10;&#10;KI-generierte Inhalte können fehlerhaft sein.">
            <a:extLst>
              <a:ext uri="{FF2B5EF4-FFF2-40B4-BE49-F238E27FC236}">
                <a16:creationId xmlns:a16="http://schemas.microsoft.com/office/drawing/2014/main" id="{2D0DB81C-8642-9D97-4EBA-5295A76414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506087" y="2088762"/>
            <a:ext cx="858618" cy="490328"/>
          </a:xfrm>
          <a:prstGeom prst="rect">
            <a:avLst/>
          </a:prstGeom>
        </p:spPr>
      </p:pic>
      <p:pic>
        <p:nvPicPr>
          <p:cNvPr id="9" name="Grafik 8" descr="Ein Bild, das Kreis, Grafiken, rot, Farbigkeit enthält.&#10;&#10;KI-generierte Inhalte können fehlerhaft sein.">
            <a:extLst>
              <a:ext uri="{FF2B5EF4-FFF2-40B4-BE49-F238E27FC236}">
                <a16:creationId xmlns:a16="http://schemas.microsoft.com/office/drawing/2014/main" id="{1F2E4DC5-A4AC-E041-10A9-B4CD9A665E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399647" y="948088"/>
            <a:ext cx="858618" cy="490328"/>
          </a:xfrm>
          <a:prstGeom prst="rect">
            <a:avLst/>
          </a:prstGeom>
        </p:spPr>
      </p:pic>
      <p:pic>
        <p:nvPicPr>
          <p:cNvPr id="10" name="Grafik 9" descr="Ein Bild, das Cartoon, Darstellung, Design enthält.&#10;&#10;KI-generierte Inhalte können fehlerhaft sein.">
            <a:extLst>
              <a:ext uri="{FF2B5EF4-FFF2-40B4-BE49-F238E27FC236}">
                <a16:creationId xmlns:a16="http://schemas.microsoft.com/office/drawing/2014/main" id="{B688CF6F-1230-8345-0450-F92F0086E7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288712" y="948088"/>
            <a:ext cx="858618" cy="490328"/>
          </a:xfrm>
          <a:prstGeom prst="rect">
            <a:avLst/>
          </a:prstGeom>
        </p:spPr>
      </p:pic>
      <p:pic>
        <p:nvPicPr>
          <p:cNvPr id="11" name="Grafik 10" descr="Ein Bild, das Symbol, rot enthält.&#10;&#10;KI-generierte Inhalte können fehlerhaft sein.">
            <a:extLst>
              <a:ext uri="{FF2B5EF4-FFF2-40B4-BE49-F238E27FC236}">
                <a16:creationId xmlns:a16="http://schemas.microsoft.com/office/drawing/2014/main" id="{A979AB02-F99B-1458-0566-ED9D9FE5E7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186537" y="948088"/>
            <a:ext cx="858618" cy="490328"/>
          </a:xfrm>
          <a:prstGeom prst="rect">
            <a:avLst/>
          </a:prstGeom>
        </p:spPr>
      </p:pic>
      <p:pic>
        <p:nvPicPr>
          <p:cNvPr id="12" name="Grafik 11" descr="Ein Bild, das Farbigkeit, Grafiken, Reihe, Symbol enthält.&#10;&#10;KI-generierte Inhalte können fehlerhaft sein.">
            <a:extLst>
              <a:ext uri="{FF2B5EF4-FFF2-40B4-BE49-F238E27FC236}">
                <a16:creationId xmlns:a16="http://schemas.microsoft.com/office/drawing/2014/main" id="{5F19F49B-8190-E0A0-C70C-98ACDF2077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506087" y="948088"/>
            <a:ext cx="858618" cy="490328"/>
          </a:xfrm>
          <a:prstGeom prst="rect">
            <a:avLst/>
          </a:prstGeom>
        </p:spPr>
      </p:pic>
      <p:pic>
        <p:nvPicPr>
          <p:cNvPr id="15" name="Grafik 14" descr="Ein Bild, das Symbol enthält.&#10;&#10;KI-generierte Inhalte können fehlerhaft sein.">
            <a:extLst>
              <a:ext uri="{FF2B5EF4-FFF2-40B4-BE49-F238E27FC236}">
                <a16:creationId xmlns:a16="http://schemas.microsoft.com/office/drawing/2014/main" id="{8345D45C-528A-1709-0F38-DEBD6C4770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186537" y="2107230"/>
            <a:ext cx="858618" cy="490328"/>
          </a:xfrm>
          <a:prstGeom prst="rect">
            <a:avLst/>
          </a:prstGeom>
        </p:spPr>
      </p:pic>
      <p:pic>
        <p:nvPicPr>
          <p:cNvPr id="16" name="Grafik 15" descr="Ein Bild, das Wappen, gelb, Emblem, Symbol enthält.&#10;&#10;KI-generierte Inhalte können fehlerhaft sein.">
            <a:extLst>
              <a:ext uri="{FF2B5EF4-FFF2-40B4-BE49-F238E27FC236}">
                <a16:creationId xmlns:a16="http://schemas.microsoft.com/office/drawing/2014/main" id="{879E42CA-8936-E96E-034E-B66BC2A86F2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409172" y="2088762"/>
            <a:ext cx="858618" cy="490328"/>
          </a:xfrm>
          <a:prstGeom prst="rect">
            <a:avLst/>
          </a:prstGeom>
        </p:spPr>
      </p:pic>
      <p:pic>
        <p:nvPicPr>
          <p:cNvPr id="17" name="Grafik 16" descr="Ein Bild, das Symbol, Symmetrie, Muster, Reihe enthält.&#10;&#10;KI-generierte Inhalte können fehlerhaft sein.">
            <a:extLst>
              <a:ext uri="{FF2B5EF4-FFF2-40B4-BE49-F238E27FC236}">
                <a16:creationId xmlns:a16="http://schemas.microsoft.com/office/drawing/2014/main" id="{76D655C3-0D0B-2DD4-4080-E126589AF23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283809" y="2107230"/>
            <a:ext cx="858618" cy="490328"/>
          </a:xfrm>
          <a:prstGeom prst="rect">
            <a:avLst/>
          </a:prstGeom>
        </p:spPr>
      </p:pic>
      <p:pic>
        <p:nvPicPr>
          <p:cNvPr id="18" name="Grafik 17" descr="Ein Bild, das Flagge, Flagge der Vereinigten Staaten, Flag Day (USA), Symbol enthält.&#10;&#10;KI-generierte Inhalte können fehlerhaft sein.">
            <a:extLst>
              <a:ext uri="{FF2B5EF4-FFF2-40B4-BE49-F238E27FC236}">
                <a16:creationId xmlns:a16="http://schemas.microsoft.com/office/drawing/2014/main" id="{A84F56F9-ED7D-47A3-D34C-6EE2076A8FA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08815" y="1514710"/>
            <a:ext cx="845594" cy="500659"/>
          </a:xfrm>
          <a:prstGeom prst="rect">
            <a:avLst/>
          </a:prstGeom>
        </p:spPr>
      </p:pic>
      <p:pic>
        <p:nvPicPr>
          <p:cNvPr id="19" name="Grafik 18" descr="Ein Bild, das Rechteck, Muster, Screenshot, Text enthält.&#10;&#10;KI-generierte Inhalte können fehlerhaft sein.">
            <a:extLst>
              <a:ext uri="{FF2B5EF4-FFF2-40B4-BE49-F238E27FC236}">
                <a16:creationId xmlns:a16="http://schemas.microsoft.com/office/drawing/2014/main" id="{CD2953DE-596E-46B9-0234-D040EC60F73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506087" y="1521983"/>
            <a:ext cx="858618" cy="490328"/>
          </a:xfrm>
          <a:prstGeom prst="rect">
            <a:avLst/>
          </a:prstGeom>
        </p:spPr>
      </p:pic>
      <p:pic>
        <p:nvPicPr>
          <p:cNvPr id="20" name="Grafik 19" descr="Ein Bild, das Logo, Grafiken, Grafikdesign, Design enthält.&#10;&#10;KI-generierte Inhalte können fehlerhaft sein.">
            <a:extLst>
              <a:ext uri="{FF2B5EF4-FFF2-40B4-BE49-F238E27FC236}">
                <a16:creationId xmlns:a16="http://schemas.microsoft.com/office/drawing/2014/main" id="{C977D902-AFBF-D299-AC7F-BAE2B20FC25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283809" y="1521983"/>
            <a:ext cx="858618" cy="490328"/>
          </a:xfrm>
          <a:prstGeom prst="rect">
            <a:avLst/>
          </a:prstGeom>
        </p:spPr>
      </p:pic>
      <p:pic>
        <p:nvPicPr>
          <p:cNvPr id="21" name="Grafik 20" descr="Ein Bild, das Design, Screenshot, Flagge enthält.&#10;&#10;KI-generierte Inhalte können fehlerhaft sein.">
            <a:extLst>
              <a:ext uri="{FF2B5EF4-FFF2-40B4-BE49-F238E27FC236}">
                <a16:creationId xmlns:a16="http://schemas.microsoft.com/office/drawing/2014/main" id="{86B32AC1-352E-5DC9-2F3C-8532E8326D2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186537" y="1511808"/>
            <a:ext cx="858618" cy="490328"/>
          </a:xfrm>
          <a:prstGeom prst="rect">
            <a:avLst/>
          </a:prstGeom>
        </p:spPr>
      </p:pic>
      <p:pic>
        <p:nvPicPr>
          <p:cNvPr id="24" name="Grafik 23" descr="Ein Bild, das Kreis, Grafiken, rot, Farbigkeit enthält.&#10;&#10;KI-generierte Inhalte können fehlerhaft sein.">
            <a:extLst>
              <a:ext uri="{FF2B5EF4-FFF2-40B4-BE49-F238E27FC236}">
                <a16:creationId xmlns:a16="http://schemas.microsoft.com/office/drawing/2014/main" id="{C076CE96-B9A0-3B49-E73D-F641CDE6C7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129" y="1438416"/>
            <a:ext cx="1138828" cy="65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8516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7E6F10-AC34-AE86-318E-80508D5AD3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69BADBB-21EB-9E2E-ECCC-40659822C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65DB6-E837-4173-A471-BF77A181FBF2}" type="datetime1">
              <a:rPr lang="de-DE" smtClean="0"/>
              <a:t>19.11.2025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B9533E3-8F2A-29C5-F117-64C5EA21C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SpeakSphere GmbH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EA5E147-A180-D916-E0F3-F2243D3FD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C60A3-65DC-4423-B422-C33FBF6A6B5B}" type="slidenum">
              <a:rPr lang="de-DE" smtClean="0"/>
              <a:t>8</a:t>
            </a:fld>
            <a:endParaRPr lang="de-DE"/>
          </a:p>
        </p:txBody>
      </p:sp>
      <p:pic>
        <p:nvPicPr>
          <p:cNvPr id="8" name="Grafik 7" descr="Ein Bild, das Nebel, Universum, Raum, Weltraum enthält.&#10;&#10;KI-generierte Inhalte können fehlerhaft sein.">
            <a:extLst>
              <a:ext uri="{FF2B5EF4-FFF2-40B4-BE49-F238E27FC236}">
                <a16:creationId xmlns:a16="http://schemas.microsoft.com/office/drawing/2014/main" id="{11F9E023-6781-36D8-7328-863F9CBFD2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28000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E5FA4D09-138A-C291-2DAC-51D4BB8B8EFC}"/>
              </a:ext>
            </a:extLst>
          </p:cNvPr>
          <p:cNvSpPr/>
          <p:nvPr/>
        </p:nvSpPr>
        <p:spPr>
          <a:xfrm rot="20306148">
            <a:off x="-2357317" y="-294796"/>
            <a:ext cx="16258444" cy="6078198"/>
          </a:xfrm>
          <a:prstGeom prst="rect">
            <a:avLst/>
          </a:prstGeom>
          <a:solidFill>
            <a:srgbClr val="FFD15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71F3D94C-8699-9B98-F07B-0EDD95CB58FB}"/>
              </a:ext>
            </a:extLst>
          </p:cNvPr>
          <p:cNvSpPr/>
          <p:nvPr/>
        </p:nvSpPr>
        <p:spPr>
          <a:xfrm rot="19987876">
            <a:off x="-2357317" y="-294796"/>
            <a:ext cx="16258444" cy="6078198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504FE0F9-E7FD-C96F-FBC6-405123560950}"/>
              </a:ext>
            </a:extLst>
          </p:cNvPr>
          <p:cNvSpPr txBox="1">
            <a:spLocks/>
          </p:cNvSpPr>
          <p:nvPr/>
        </p:nvSpPr>
        <p:spPr>
          <a:xfrm>
            <a:off x="1107709" y="2087090"/>
            <a:ext cx="8874491" cy="145500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4000" dirty="0">
                <a:solidFill>
                  <a:srgbClr val="2D2D2D"/>
                </a:solidFill>
              </a:rPr>
              <a:t>„Die Grenzen meiner Sprache bedeuten die Grenzen meiner Welt.“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D99C4BB-0EB5-F271-D524-957E513C7126}"/>
              </a:ext>
            </a:extLst>
          </p:cNvPr>
          <p:cNvSpPr txBox="1"/>
          <p:nvPr/>
        </p:nvSpPr>
        <p:spPr>
          <a:xfrm>
            <a:off x="1107709" y="3493228"/>
            <a:ext cx="3878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Ludwig Wittgenstein I 1889 - 1951</a:t>
            </a:r>
          </a:p>
        </p:txBody>
      </p:sp>
    </p:spTree>
    <p:extLst>
      <p:ext uri="{BB962C8B-B14F-4D97-AF65-F5344CB8AC3E}">
        <p14:creationId xmlns:p14="http://schemas.microsoft.com/office/powerpoint/2010/main" val="14483867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F732B5-C5C9-4B5B-198D-1BB16E4313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CDC55B4-CC3B-CA6B-46F6-CCB900852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65DB6-E837-4173-A471-BF77A181FBF2}" type="datetime1">
              <a:rPr lang="de-DE" smtClean="0"/>
              <a:t>19.11.2025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6052D1C-7CFF-3BFE-B658-9D02A086E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SpeakSphere GmbH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9B246FD-AC7E-5C03-F868-0E317B4F0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C60A3-65DC-4423-B422-C33FBF6A6B5B}" type="slidenum">
              <a:rPr lang="de-DE" smtClean="0"/>
              <a:t>9</a:t>
            </a:fld>
            <a:endParaRPr lang="de-DE"/>
          </a:p>
        </p:txBody>
      </p:sp>
      <p:pic>
        <p:nvPicPr>
          <p:cNvPr id="8" name="Grafik 7" descr="Ein Bild, das Nebel, Universum, Raum, Weltraum enthält.&#10;&#10;KI-generierte Inhalte können fehlerhaft sein.">
            <a:extLst>
              <a:ext uri="{FF2B5EF4-FFF2-40B4-BE49-F238E27FC236}">
                <a16:creationId xmlns:a16="http://schemas.microsoft.com/office/drawing/2014/main" id="{864B24AB-B3B6-3D3A-C440-75D7D653BA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0000"/>
            <a:ext cx="12192000" cy="8128000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2445254C-EC13-3E72-B82B-8AE4A1E58D11}"/>
              </a:ext>
            </a:extLst>
          </p:cNvPr>
          <p:cNvSpPr/>
          <p:nvPr/>
        </p:nvSpPr>
        <p:spPr>
          <a:xfrm rot="20751381">
            <a:off x="-2357317" y="-294796"/>
            <a:ext cx="16258444" cy="6078198"/>
          </a:xfrm>
          <a:prstGeom prst="rect">
            <a:avLst/>
          </a:prstGeom>
          <a:solidFill>
            <a:srgbClr val="FFD15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197D8AC-C227-3190-B694-DC56B71ACA76}"/>
              </a:ext>
            </a:extLst>
          </p:cNvPr>
          <p:cNvSpPr/>
          <p:nvPr/>
        </p:nvSpPr>
        <p:spPr>
          <a:xfrm rot="20433109">
            <a:off x="-2357317" y="-294796"/>
            <a:ext cx="16258444" cy="6078198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BB35AA6C-E837-6117-37A3-D17424C43E3C}"/>
              </a:ext>
            </a:extLst>
          </p:cNvPr>
          <p:cNvSpPr txBox="1">
            <a:spLocks/>
          </p:cNvSpPr>
          <p:nvPr/>
        </p:nvSpPr>
        <p:spPr>
          <a:xfrm>
            <a:off x="1334659" y="2744303"/>
            <a:ext cx="8874491" cy="145500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4000" dirty="0">
                <a:solidFill>
                  <a:srgbClr val="2D2D2D"/>
                </a:solidFill>
              </a:rPr>
              <a:t>Übersetzung und Verständigung sind Werkzeuge der Verbindung</a:t>
            </a:r>
          </a:p>
        </p:txBody>
      </p:sp>
    </p:spTree>
    <p:extLst>
      <p:ext uri="{BB962C8B-B14F-4D97-AF65-F5344CB8AC3E}">
        <p14:creationId xmlns:p14="http://schemas.microsoft.com/office/powerpoint/2010/main" val="24261636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">
  <a:themeElements>
    <a:clrScheme name="SpeakSphereTheme">
      <a:dk1>
        <a:srgbClr val="000000"/>
      </a:dk1>
      <a:lt1>
        <a:srgbClr val="FFFFFF"/>
      </a:lt1>
      <a:dk2>
        <a:srgbClr val="1E1834"/>
      </a:dk2>
      <a:lt2>
        <a:srgbClr val="F0F3F3"/>
      </a:lt2>
      <a:accent1>
        <a:srgbClr val="2D2D2D"/>
      </a:accent1>
      <a:accent2>
        <a:srgbClr val="2A8ECC"/>
      </a:accent2>
      <a:accent3>
        <a:srgbClr val="FFD154"/>
      </a:accent3>
      <a:accent4>
        <a:srgbClr val="F5F5F5"/>
      </a:accent4>
      <a:accent5>
        <a:srgbClr val="FFFFFF"/>
      </a:accent5>
      <a:accent6>
        <a:srgbClr val="F5F5F5"/>
      </a:accent6>
      <a:hlink>
        <a:srgbClr val="F5F5F5"/>
      </a:hlink>
      <a:folHlink>
        <a:srgbClr val="7F7F7F"/>
      </a:folHlink>
    </a:clrScheme>
    <a:fontScheme name="SpeakSphereSchri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SpeakSphere</Template>
  <TotalTime>0</TotalTime>
  <Words>703</Words>
  <Application>Microsoft Office PowerPoint</Application>
  <PresentationFormat>Breitbild</PresentationFormat>
  <Paragraphs>249</Paragraphs>
  <Slides>40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40</vt:i4>
      </vt:variant>
    </vt:vector>
  </HeadingPairs>
  <TitlesOfParts>
    <vt:vector size="43" baseType="lpstr">
      <vt:lpstr>Aptos</vt:lpstr>
      <vt:lpstr>Arial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Marco Neumann</dc:creator>
  <cp:lastModifiedBy>Marco Neumann</cp:lastModifiedBy>
  <cp:revision>106</cp:revision>
  <dcterms:created xsi:type="dcterms:W3CDTF">2025-02-13T15:27:29Z</dcterms:created>
  <dcterms:modified xsi:type="dcterms:W3CDTF">2025-11-19T13:29:46Z</dcterms:modified>
</cp:coreProperties>
</file>