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92" r:id="rId2"/>
    <p:sldId id="293" r:id="rId3"/>
    <p:sldId id="295" r:id="rId4"/>
    <p:sldId id="296" r:id="rId5"/>
    <p:sldId id="297" r:id="rId6"/>
    <p:sldId id="298" r:id="rId7"/>
    <p:sldId id="311" r:id="rId8"/>
    <p:sldId id="312" r:id="rId9"/>
    <p:sldId id="313" r:id="rId10"/>
    <p:sldId id="314" r:id="rId11"/>
    <p:sldId id="299" r:id="rId12"/>
    <p:sldId id="316" r:id="rId13"/>
    <p:sldId id="315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91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D2D2D"/>
    <a:srgbClr val="FFD154"/>
    <a:srgbClr val="2A8ECC"/>
    <a:srgbClr val="6BC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>
        <p:scale>
          <a:sx n="50" d="100"/>
          <a:sy n="50" d="100"/>
        </p:scale>
        <p:origin x="3156" y="11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6806-7122-4448-BB7A-790AD53FA392}" type="datetimeFigureOut">
              <a:rPr lang="de-DE" smtClean="0"/>
              <a:t>20.10.2025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2F77-48C3-41D0-881C-02859DDBA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42F77-48C3-41D0-881C-02859DDBA5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30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A4DBA-AD40-E086-650C-8F15DF04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FD2F25-8F2C-9622-7777-BAF13EE1D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62E2A7-EF57-1018-32D8-D190A90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DBAC-8363-46C9-BA44-FBE6501E6C96}" type="datetime1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50CA7-6A65-2CC4-71A7-A5F975DF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82B9B-60E1-3FFC-7134-EEBA9E1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5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9F499-3277-B006-9E82-77D684E3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BA8BD7-503F-154B-1051-ECE998D6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53C41-FB7C-C511-D264-013BFC81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FF86-4CCA-43F2-86D1-B1BCE00AED6C}" type="datetime1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A21E9-E700-591F-7BA8-41099222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E832A-15DF-1EA7-AEAD-F593A3A0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4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E0489E-D31D-0334-B838-5B31E184C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2A5204-D80A-73EC-D07B-8EBEA01A4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846071-3E3A-7E7F-F739-DFD32E50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FAE-093B-492D-AA2D-D0C145596157}" type="datetime1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101FF-1575-90EB-6EAB-49A8D3E1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00C9F-6B6B-1708-AB34-7EFDAA0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2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1D49D-A4FA-EC96-4DB6-2DBE005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4A4CD-7E2E-DFE2-FEDF-0F906B88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1B8DC-51D4-042F-6D79-3489C717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8E56-40F9-4E98-87B9-9A17A344F12A}" type="datetime1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045EE5-E68C-557D-7A9E-3DD7382F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2CE6A-198E-829E-0917-F194B463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93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745AA-B805-D726-2DF0-46026A78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BE2E59-E7C2-3C2E-205E-65B81811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A8E9A-D8BF-8533-3ABF-725BDEEF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FC1-585E-4088-8E66-9F3CC12DE1C6}" type="datetime1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4C8AD-2FB3-5B92-A18C-4F502D8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FD9DC-3354-69E7-04F9-7EBD90B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4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5D41D-A68C-6F33-5852-A836604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74C800-0347-44A7-757A-A837E085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861EE7-E66C-5892-F862-A87A83C8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AF1861-97DF-0190-9611-C002050F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A09C-8C7F-414B-B4ED-B30B69DC4A72}" type="datetime1">
              <a:rPr lang="de-DE" smtClean="0"/>
              <a:t>20.10.2025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C9BC7-1303-7B1F-ED2F-DF256AA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9837DD-6481-FFDB-3B7B-65E21C38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7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0516-BB64-6651-682A-2A56EA3E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6C9C3F-90E0-2488-3A86-48C1F8DE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39870C-4BE2-C01D-A667-352C24D1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D0544-DF8D-72D4-CE5C-D8DE7D775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5B2B41-D7BE-A5C1-0DB9-B9A5CB7AF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E31C61-F87C-3E17-037F-BE66D88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A98-10D3-49F4-B62B-908299FDCBFD}" type="datetime1">
              <a:rPr lang="de-DE" smtClean="0"/>
              <a:t>20.10.2025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539A05-7D7F-7E78-4A8F-F987A33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B88D9-4954-484B-A9C5-28BACBF6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9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FA19D-E43B-8C5E-9A92-45721A12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BCEF23-8F81-3515-2B50-486CE8E5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814-109C-4FC7-9913-BA2AB3A0EDCF}" type="datetime1">
              <a:rPr lang="de-DE" smtClean="0"/>
              <a:t>20.10.2025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3BA177-BE56-EEF9-1C25-026A6556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2AED0-15A5-F83F-33B1-96F9FE95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9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94C865-8351-4E26-DD6D-C906D0B6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F198EE-786A-9365-6758-62C1F66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936CA5-71B3-95C6-0EDC-869BDA2A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1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3E051-4D0B-2D2F-C0B4-45CE6E7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C5BB6-B17B-1DF0-73A3-B55DFB27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6E2749-F6E4-2E45-987F-8B5E9CE3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A5EC6B-31BD-21D9-0FC3-2F5813C2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CAA7-C5D1-4987-83AC-57951717EDEB}" type="datetime1">
              <a:rPr lang="de-DE" smtClean="0"/>
              <a:t>20.10.2025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5FC79F-97C8-69CA-06FB-F808CEF1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C51459-3AF2-31FB-A752-C2DB89F5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9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462B-326C-610B-4053-5CA2A3D7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4BB3FE-3CED-0439-BE7E-DC9022EA5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7BD6D5-C800-6594-9403-B7D87B9A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7319C0-8A39-C1A5-2A5B-1431A349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18B9-2E5A-46EB-A195-37D121D91B9B}" type="datetime1">
              <a:rPr lang="de-DE" smtClean="0"/>
              <a:t>20.10.2025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B69F24-E654-D1AA-9DE8-3A6B0C8E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209DAD-DA75-2196-3F01-3F852B8D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45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629BAD9-40B2-74B7-A3F8-0E276B80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FD6B1-48CD-8F1A-5114-D1B49452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87FF7-3383-AF8B-1713-2AD4BCD3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D3F42-1661-47A9-A88A-C150FBAAE7A0}" type="datetime1">
              <a:rPr lang="de-DE" smtClean="0"/>
              <a:t>20.10.2025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59E32-8ECE-EAFF-5506-1D3D67DB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2A80-9353-802C-B72C-4F27C9DCE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akspher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info@speakspher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358CDB-3E27-EBB7-5D1E-7081A946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733941-D9E3-0B3F-6B85-2A5F2C7D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A22CF-68DF-4FBC-8BEE-8E4C057E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8005EB-279D-5722-8D0C-8B70C731C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8604862-ED7B-F60B-B783-049C4ECC3655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BA7C43-516F-9735-8260-7CC288BD3D56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595A0318-E6B4-6D4E-20D0-F4902800B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796254"/>
            <a:ext cx="10392229" cy="1381921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37334D6-DA4D-621D-94D1-D15DC182944A}"/>
              </a:ext>
            </a:extLst>
          </p:cNvPr>
          <p:cNvSpPr txBox="1">
            <a:spLocks/>
          </p:cNvSpPr>
          <p:nvPr/>
        </p:nvSpPr>
        <p:spPr>
          <a:xfrm>
            <a:off x="459014" y="3964935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2D2D2D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15206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2742A-C3E7-B669-7180-C3E04F1F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74541E-3137-AEB5-32CE-5D078774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51DEC7-6354-0837-EC32-E0FF30AA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B8A08A-A128-7C35-D49F-4752792E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AD9FFFE-2BD1-F557-E239-A1DEF414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07F47FE-1A99-E62C-7704-C0F39C7F0899}"/>
              </a:ext>
            </a:extLst>
          </p:cNvPr>
          <p:cNvSpPr/>
          <p:nvPr/>
        </p:nvSpPr>
        <p:spPr>
          <a:xfrm rot="374713">
            <a:off x="-552086" y="-57012"/>
            <a:ext cx="16258444" cy="5651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565D578-70AD-59E2-FFC5-EA9FD6F31227}"/>
              </a:ext>
            </a:extLst>
          </p:cNvPr>
          <p:cNvSpPr/>
          <p:nvPr/>
        </p:nvSpPr>
        <p:spPr>
          <a:xfrm rot="56441">
            <a:off x="-707809" y="-82166"/>
            <a:ext cx="16258444" cy="5651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9AE2CAF-84BE-6858-ACC8-BC74E4075120}"/>
              </a:ext>
            </a:extLst>
          </p:cNvPr>
          <p:cNvSpPr txBox="1">
            <a:spLocks/>
          </p:cNvSpPr>
          <p:nvPr/>
        </p:nvSpPr>
        <p:spPr>
          <a:xfrm>
            <a:off x="5975803" y="979621"/>
            <a:ext cx="7010400" cy="6197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Einsatz im medizinischen Umfeld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E925D36-7364-AAAD-F223-892B39EEB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4" y="890721"/>
            <a:ext cx="4660715" cy="61976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A154683-6DDA-56E9-16F5-C4DFAC8A76D1}"/>
              </a:ext>
            </a:extLst>
          </p:cNvPr>
          <p:cNvSpPr txBox="1">
            <a:spLocks/>
          </p:cNvSpPr>
          <p:nvPr/>
        </p:nvSpPr>
        <p:spPr>
          <a:xfrm>
            <a:off x="838200" y="1903866"/>
            <a:ext cx="5683537" cy="3182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Arzt-Patient-Kommunikation</a:t>
            </a:r>
          </a:p>
          <a:p>
            <a:endParaRPr lang="de-DE" sz="2400" dirty="0"/>
          </a:p>
          <a:p>
            <a:r>
              <a:rPr lang="de-DE" sz="2400" dirty="0"/>
              <a:t>Aufklärung und Einverständniserklärung</a:t>
            </a:r>
          </a:p>
          <a:p>
            <a:endParaRPr lang="de-DE" sz="2400" dirty="0"/>
          </a:p>
          <a:p>
            <a:r>
              <a:rPr lang="de-DE" sz="2400" dirty="0"/>
              <a:t>Medizinische Beratung und Prävention</a:t>
            </a:r>
          </a:p>
          <a:p>
            <a:endParaRPr lang="de-DE" sz="2400" dirty="0"/>
          </a:p>
          <a:p>
            <a:r>
              <a:rPr lang="de-DE" sz="2400" dirty="0"/>
              <a:t>Psychologische Beratung / Therapie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6AE4F47-63A5-C844-5880-0EC5C4FEEF18}"/>
              </a:ext>
            </a:extLst>
          </p:cNvPr>
          <p:cNvSpPr txBox="1">
            <a:spLocks/>
          </p:cNvSpPr>
          <p:nvPr/>
        </p:nvSpPr>
        <p:spPr>
          <a:xfrm>
            <a:off x="6724937" y="1903866"/>
            <a:ext cx="5918531" cy="3182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Notfallsituation</a:t>
            </a:r>
          </a:p>
          <a:p>
            <a:endParaRPr lang="de-DE" sz="2400" dirty="0"/>
          </a:p>
          <a:p>
            <a:r>
              <a:rPr lang="de-DE" sz="2400" dirty="0"/>
              <a:t>Medizinische Forschung + Studien</a:t>
            </a:r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113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27C2-5A5E-83DD-11A9-4F46F98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947218-492E-088C-4590-2EFA9434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DA3FF-F776-6182-BEC0-B073A9E0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0F0EB1-D2F8-9A3B-70C0-8AC1A715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239806C-7468-21A6-2C35-1FA6DD44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E386D2B-A5FE-875A-3BB4-A44287FBE368}"/>
              </a:ext>
            </a:extLst>
          </p:cNvPr>
          <p:cNvSpPr/>
          <p:nvPr/>
        </p:nvSpPr>
        <p:spPr>
          <a:xfrm rot="5400000">
            <a:off x="-2995615" y="365132"/>
            <a:ext cx="1625844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77CDDD-6ACA-4918-93EF-9F539908F4CC}"/>
              </a:ext>
            </a:extLst>
          </p:cNvPr>
          <p:cNvSpPr/>
          <p:nvPr/>
        </p:nvSpPr>
        <p:spPr>
          <a:xfrm rot="5081728">
            <a:off x="-2995615" y="365131"/>
            <a:ext cx="1625844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3D9AA6B-FC43-27DE-7D3D-4C4AF4F5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4" y="57517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17A9EEA-2BD6-0B9D-9C76-0544DDF6EA52}"/>
              </a:ext>
            </a:extLst>
          </p:cNvPr>
          <p:cNvSpPr txBox="1">
            <a:spLocks/>
          </p:cNvSpPr>
          <p:nvPr/>
        </p:nvSpPr>
        <p:spPr>
          <a:xfrm>
            <a:off x="3167402" y="1700390"/>
            <a:ext cx="6078198" cy="5526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Echtzeitübersetzung</a:t>
            </a:r>
          </a:p>
          <a:p>
            <a:endParaRPr lang="de-DE" sz="2400" dirty="0"/>
          </a:p>
          <a:p>
            <a:r>
              <a:rPr lang="de-DE" sz="2400" dirty="0"/>
              <a:t>Unabhängig von Muttersprachen</a:t>
            </a:r>
          </a:p>
          <a:p>
            <a:endParaRPr lang="de-DE" sz="2400" dirty="0"/>
          </a:p>
          <a:p>
            <a:r>
              <a:rPr lang="de-DE" sz="2400" dirty="0"/>
              <a:t>Fachspracherwerb im Arbeitsalltag</a:t>
            </a:r>
          </a:p>
          <a:p>
            <a:endParaRPr lang="de-DE" sz="2400" dirty="0"/>
          </a:p>
          <a:p>
            <a:r>
              <a:rPr lang="de-DE" sz="2400" dirty="0"/>
              <a:t>Modularer Aufbau</a:t>
            </a:r>
          </a:p>
          <a:p>
            <a:endParaRPr lang="de-DE" sz="2400" dirty="0"/>
          </a:p>
          <a:p>
            <a:r>
              <a:rPr lang="de-DE" sz="2400" dirty="0"/>
              <a:t>Umfassende Integrationstiefe</a:t>
            </a:r>
          </a:p>
          <a:p>
            <a:endParaRPr lang="de-DE" sz="2400" dirty="0"/>
          </a:p>
          <a:p>
            <a:r>
              <a:rPr lang="de-DE" sz="2400" dirty="0"/>
              <a:t>Datensicherheit und Datenhoheit</a:t>
            </a:r>
          </a:p>
          <a:p>
            <a:endParaRPr lang="de-DE" sz="2400" dirty="0"/>
          </a:p>
          <a:p>
            <a:r>
              <a:rPr lang="de-DE" sz="2400" dirty="0"/>
              <a:t>Voll </a:t>
            </a:r>
            <a:r>
              <a:rPr lang="de-DE" sz="2400" dirty="0" err="1"/>
              <a:t>edgefähig</a:t>
            </a:r>
            <a:endParaRPr lang="de-DE" sz="1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DC116AEC-C40E-A089-53AF-1BCBB9C7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5090" y="1653791"/>
            <a:ext cx="459395" cy="459395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3153A59F-1E2D-B02B-1106-6A9850A7D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5090" y="2316987"/>
            <a:ext cx="459395" cy="459395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CFAC78E8-05A3-474E-8194-901CA943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089" y="3022120"/>
            <a:ext cx="459395" cy="459395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3ED0F82-DE0C-20FB-E8DD-17F71BDE9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4446" y="3685316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20D07147-DA62-7312-1AB8-A5A9BE305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4445" y="4348465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AEDC52DB-4859-5FE5-AE1A-EACEFA3D5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3678" y="4965557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0F0F5C99-5B6E-3280-099F-E864CABDB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8438" y="5603665"/>
            <a:ext cx="459395" cy="4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8F6F-3410-B80F-9FD0-7564B74F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C723661-12AD-FB76-E465-82D89C2D9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DFD3AB-B208-231C-8519-ABC26B45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5C57ED-62AA-4B77-05A5-AC1862A8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110F14-CB93-366C-5081-BD857B2CE601}"/>
              </a:ext>
            </a:extLst>
          </p:cNvPr>
          <p:cNvSpPr txBox="1"/>
          <p:nvPr/>
        </p:nvSpPr>
        <p:spPr>
          <a:xfrm>
            <a:off x="1110796" y="3410743"/>
            <a:ext cx="393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5F5F5"/>
                </a:solidFill>
              </a:rPr>
              <a:t>Es folgt der Fachinhalt zu </a:t>
            </a:r>
          </a:p>
          <a:p>
            <a:r>
              <a:rPr lang="de-DE" sz="2400" dirty="0">
                <a:solidFill>
                  <a:srgbClr val="F5F5F5"/>
                </a:solidFill>
              </a:rPr>
              <a:t>Security </a:t>
            </a:r>
            <a:r>
              <a:rPr lang="de-DE" sz="2400" dirty="0" err="1">
                <a:solidFill>
                  <a:srgbClr val="F5F5F5"/>
                </a:solidFill>
              </a:rPr>
              <a:t>by</a:t>
            </a:r>
            <a:r>
              <a:rPr lang="de-DE" sz="2400" dirty="0">
                <a:solidFill>
                  <a:srgbClr val="F5F5F5"/>
                </a:solidFill>
              </a:rPr>
              <a:t> design</a:t>
            </a: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75843F0D-7156-FAA4-8E59-B837E592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6C0A0B5-6BDE-877E-E739-3FD2C5B6C0BA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FE254F0-5185-383B-732B-991FFF426F5B}"/>
              </a:ext>
            </a:extLst>
          </p:cNvPr>
          <p:cNvSpPr/>
          <p:nvPr/>
        </p:nvSpPr>
        <p:spPr>
          <a:xfrm>
            <a:off x="6105978" y="3157803"/>
            <a:ext cx="7076622" cy="4708940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215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Ein Bild, das Lautsprecher, Elektronisches Gerät, Elektronik, Audiogeräte enthält.&#10;&#10;KI-generierte Inhalte können fehlerhaft sein.">
            <a:extLst>
              <a:ext uri="{FF2B5EF4-FFF2-40B4-BE49-F238E27FC236}">
                <a16:creationId xmlns:a16="http://schemas.microsoft.com/office/drawing/2014/main" id="{7936459A-08E7-E7E9-5528-087A90D77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2" y="2877779"/>
            <a:ext cx="5909368" cy="45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86BE-37E6-3EB6-92ED-10A12F5B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474BE5-8931-9F11-ACAB-555B1241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CCB104-37D5-CEF9-E8C1-8EFB275E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0A0556-7C17-9250-8CDA-6BA42383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AE839B2-63F5-51EA-3B44-5ADCF0847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C2FCA76-ED4E-2174-C877-7FC1DF865C9E}"/>
              </a:ext>
            </a:extLst>
          </p:cNvPr>
          <p:cNvSpPr/>
          <p:nvPr/>
        </p:nvSpPr>
        <p:spPr>
          <a:xfrm rot="5400000">
            <a:off x="-2033222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C89447-3238-3719-FE90-6AA502063A39}"/>
              </a:ext>
            </a:extLst>
          </p:cNvPr>
          <p:cNvSpPr/>
          <p:nvPr/>
        </p:nvSpPr>
        <p:spPr>
          <a:xfrm rot="5081728">
            <a:off x="-2033222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390BAC49-5425-06BA-5C26-6CB9DA90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41" y="51185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3C7FE-1084-EBB2-17E1-CA2D154A9B97}"/>
              </a:ext>
            </a:extLst>
          </p:cNvPr>
          <p:cNvSpPr txBox="1">
            <a:spLocks/>
          </p:cNvSpPr>
          <p:nvPr/>
        </p:nvSpPr>
        <p:spPr>
          <a:xfrm>
            <a:off x="3639457" y="2296669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On-</a:t>
            </a:r>
            <a:r>
              <a:rPr lang="de-DE" sz="2800" dirty="0" err="1"/>
              <a:t>Premise</a:t>
            </a:r>
            <a:r>
              <a:rPr lang="de-DE" sz="2800" dirty="0"/>
              <a:t>-Lösung kann in </a:t>
            </a:r>
            <a:r>
              <a:rPr lang="de-DE" sz="2800" b="1" dirty="0"/>
              <a:t>abgeschotteten Netzwerksegmenten betrieben werden</a:t>
            </a:r>
            <a:r>
              <a:rPr lang="de-DE" sz="2800" dirty="0"/>
              <a:t>, was Zugriff durch Dritte verhindert.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634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F753-0646-6190-291C-ED66EA6C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770508-8A3C-F34B-8D4F-5C18ADAF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F79C0B-3788-29D8-BBE4-CB12D31C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42476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A66E7A-7B23-6958-D8D8-0761D6F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709EBC-28E6-006D-253F-58DEA27C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265" y="0"/>
            <a:ext cx="14345265" cy="95635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030DBC4-1166-F31A-C592-03A0B09F7D7B}"/>
              </a:ext>
            </a:extLst>
          </p:cNvPr>
          <p:cNvSpPr/>
          <p:nvPr/>
        </p:nvSpPr>
        <p:spPr>
          <a:xfrm rot="5671245">
            <a:off x="-3862022" y="139593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C339CB-B449-17F7-44E9-D16155B70757}"/>
              </a:ext>
            </a:extLst>
          </p:cNvPr>
          <p:cNvSpPr/>
          <p:nvPr/>
        </p:nvSpPr>
        <p:spPr>
          <a:xfrm rot="5352973">
            <a:off x="-3862022" y="139593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7FB055C-A6E4-67F2-2B01-B918AF66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41" y="58026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DC0E41F-5BB6-1702-9DEC-5D405C70D669}"/>
              </a:ext>
            </a:extLst>
          </p:cNvPr>
          <p:cNvSpPr txBox="1">
            <a:spLocks/>
          </p:cNvSpPr>
          <p:nvPr/>
        </p:nvSpPr>
        <p:spPr>
          <a:xfrm>
            <a:off x="1945250" y="2716015"/>
            <a:ext cx="4893700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Im Cloudbetrieb setzt </a:t>
            </a:r>
            <a:r>
              <a:rPr lang="de-DE" sz="2800" dirty="0" err="1"/>
              <a:t>SpeakSphere</a:t>
            </a:r>
            <a:r>
              <a:rPr lang="de-DE" sz="2800" dirty="0"/>
              <a:t> auf</a:t>
            </a:r>
          </a:p>
          <a:p>
            <a:r>
              <a:rPr lang="de-DE" sz="2800" b="1" dirty="0"/>
              <a:t>zertifizierte Rechenzentren, </a:t>
            </a:r>
          </a:p>
          <a:p>
            <a:r>
              <a:rPr lang="de-DE" sz="2800" b="1" dirty="0"/>
              <a:t>24/7-Monitoring </a:t>
            </a:r>
            <a:r>
              <a:rPr lang="de-DE" sz="2800" dirty="0"/>
              <a:t>und </a:t>
            </a:r>
          </a:p>
          <a:p>
            <a:r>
              <a:rPr lang="de-DE" sz="2800" b="1" dirty="0"/>
              <a:t>DDoS </a:t>
            </a:r>
          </a:p>
          <a:p>
            <a:r>
              <a:rPr lang="de-DE" sz="2800" dirty="0"/>
              <a:t>(Distributed </a:t>
            </a:r>
            <a:r>
              <a:rPr lang="de-DE" sz="2800" dirty="0" err="1"/>
              <a:t>Denial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Service) -Schutz.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54827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069E5-0A70-0871-1B50-1E1C4884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27533D-0FDF-E513-E667-93BCFE5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10F98-6E72-FFCF-C8A4-862056ED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3627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48E42D-3035-A81B-F222-49E6354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A609D23-0EE0-26B1-AAE9-FE7C7021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826" y="-1061884"/>
            <a:ext cx="13784826" cy="918988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A8B92AE-762B-6842-12BA-F9E620EAA7C4}"/>
              </a:ext>
            </a:extLst>
          </p:cNvPr>
          <p:cNvSpPr/>
          <p:nvPr/>
        </p:nvSpPr>
        <p:spPr>
          <a:xfrm rot="5400000">
            <a:off x="481378" y="130744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902A3D7-2A6F-2CE7-718C-783CC4037961}"/>
              </a:ext>
            </a:extLst>
          </p:cNvPr>
          <p:cNvSpPr/>
          <p:nvPr/>
        </p:nvSpPr>
        <p:spPr>
          <a:xfrm rot="5081728">
            <a:off x="481378" y="130744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09EC68D1-8CF7-DD1A-AC16-AB1F5958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41" y="49177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4D31F79-5398-4DF7-6DC4-36EC057BDF16}"/>
              </a:ext>
            </a:extLst>
          </p:cNvPr>
          <p:cNvSpPr txBox="1">
            <a:spLocks/>
          </p:cNvSpPr>
          <p:nvPr/>
        </p:nvSpPr>
        <p:spPr>
          <a:xfrm>
            <a:off x="6288650" y="2627525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Sämtliche Kommunikation erfolgt </a:t>
            </a:r>
            <a:r>
              <a:rPr lang="de-DE" sz="2800" b="1" dirty="0"/>
              <a:t>in Ende-zu-Ende-Verschlüsselung </a:t>
            </a:r>
            <a:r>
              <a:rPr lang="de-DE" sz="2800" dirty="0"/>
              <a:t>in aktuellen Standards.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93015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2C7E-4AC2-EE77-B188-3BC35996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F7AE2-7B0F-E503-90F8-31528FD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3DC07D-B844-9D64-E6DE-4ADB865B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754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C84B19-2615-A194-22C4-FF5FFDD9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7154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12003EB-4BC9-87F7-20D9-C98702C4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4387"/>
            <a:ext cx="12978581" cy="86523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C00F0FA-AC3E-4CDA-3100-9B6133C44195}"/>
              </a:ext>
            </a:extLst>
          </p:cNvPr>
          <p:cNvSpPr/>
          <p:nvPr/>
        </p:nvSpPr>
        <p:spPr>
          <a:xfrm rot="6204058">
            <a:off x="-4592068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81779E-E478-21BB-1D46-23A0EE0C1A83}"/>
              </a:ext>
            </a:extLst>
          </p:cNvPr>
          <p:cNvSpPr/>
          <p:nvPr/>
        </p:nvSpPr>
        <p:spPr>
          <a:xfrm rot="5885786">
            <a:off x="-4592068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58B0972-C806-48BD-F7BE-365B78DC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39" y="547857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A884AD4-9804-F9F0-2582-1C0136985FDD}"/>
              </a:ext>
            </a:extLst>
          </p:cNvPr>
          <p:cNvSpPr txBox="1">
            <a:spLocks/>
          </p:cNvSpPr>
          <p:nvPr/>
        </p:nvSpPr>
        <p:spPr>
          <a:xfrm>
            <a:off x="1215204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Ruhende </a:t>
            </a:r>
            <a:r>
              <a:rPr lang="de-DE" sz="2800" b="1" dirty="0"/>
              <a:t>Daten werden auf Datenträgerebene verschlüsselt </a:t>
            </a:r>
            <a:r>
              <a:rPr lang="de-DE" sz="2800" dirty="0"/>
              <a:t>und bleiben im Falle eines Datendiebstahls weitestgehende unlesbar. </a:t>
            </a:r>
            <a:endParaRPr lang="de-DE" sz="300" dirty="0"/>
          </a:p>
        </p:txBody>
      </p:sp>
    </p:spTree>
    <p:extLst>
      <p:ext uri="{BB962C8B-B14F-4D97-AF65-F5344CB8AC3E}">
        <p14:creationId xmlns:p14="http://schemas.microsoft.com/office/powerpoint/2010/main" val="34455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BFAFD-F131-4A35-91C8-5E12F7DE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824457-F67F-66F7-2C72-56C109C0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46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55803C-4B57-DC7D-CC03-9B7FD14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920349-76E5-3B3A-A2FE-BF24DFFA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3000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142456-588C-85FF-B0F0-8C6CADC7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258" y="-1"/>
            <a:ext cx="14404258" cy="96028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8951C03-EC9F-837F-94A9-19A30A592E0B}"/>
              </a:ext>
            </a:extLst>
          </p:cNvPr>
          <p:cNvSpPr/>
          <p:nvPr/>
        </p:nvSpPr>
        <p:spPr>
          <a:xfrm rot="5400000">
            <a:off x="-3176222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5E7F03-DAC1-11F1-8D82-E5CEFF3666C3}"/>
              </a:ext>
            </a:extLst>
          </p:cNvPr>
          <p:cNvSpPr/>
          <p:nvPr/>
        </p:nvSpPr>
        <p:spPr>
          <a:xfrm rot="5081728">
            <a:off x="-3176222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FE3B46AF-E27B-AFC9-4A8F-1A5E3301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41" y="550764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317BFDB-50C7-B836-6C4D-8BDAAE71F515}"/>
              </a:ext>
            </a:extLst>
          </p:cNvPr>
          <p:cNvSpPr txBox="1">
            <a:spLocks/>
          </p:cNvSpPr>
          <p:nvPr/>
        </p:nvSpPr>
        <p:spPr>
          <a:xfrm>
            <a:off x="2631050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Datenflüsse sind gemäß dem </a:t>
            </a:r>
            <a:r>
              <a:rPr lang="de-DE" sz="2800" b="1" dirty="0"/>
              <a:t>Prinzip der geringsten Rechte </a:t>
            </a:r>
            <a:r>
              <a:rPr lang="de-DE" sz="2800" dirty="0"/>
              <a:t>aufgeteilt.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9979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84B-A85C-2C7F-E83D-F3E68451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7CE53B-5A56-FAAA-526E-2C720B8B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7065" y="6395263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227023-F5D3-C4FE-4AD6-C6537641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7419" y="6365766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E8066F-4271-AAA1-A2C4-1E6F1C65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819" y="6385846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B625BAE-DE9D-C1C9-B4FA-BD8C35B6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07" y="-1179871"/>
            <a:ext cx="13961807" cy="930787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9B0A072-A502-58C9-0B72-D9AE59E49F29}"/>
              </a:ext>
            </a:extLst>
          </p:cNvPr>
          <p:cNvSpPr/>
          <p:nvPr/>
        </p:nvSpPr>
        <p:spPr>
          <a:xfrm rot="5978667">
            <a:off x="-1524403" y="1336942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6CBB26-867D-BB3B-183E-C38166BDB1F4}"/>
              </a:ext>
            </a:extLst>
          </p:cNvPr>
          <p:cNvSpPr/>
          <p:nvPr/>
        </p:nvSpPr>
        <p:spPr>
          <a:xfrm rot="5660395">
            <a:off x="-1524403" y="1336942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782C62E7-DB17-64A6-276F-735D702E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4" y="492766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BA83D0E-DDFA-4B5C-28A8-BD4B4FC1137A}"/>
              </a:ext>
            </a:extLst>
          </p:cNvPr>
          <p:cNvSpPr txBox="1">
            <a:spLocks/>
          </p:cNvSpPr>
          <p:nvPr/>
        </p:nvSpPr>
        <p:spPr>
          <a:xfrm>
            <a:off x="4282870" y="2657021"/>
            <a:ext cx="4153208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Personenbezogene Daten werden streng nach </a:t>
            </a:r>
            <a:r>
              <a:rPr lang="de-DE" sz="2800" b="1" dirty="0"/>
              <a:t>DSG-VO</a:t>
            </a:r>
            <a:r>
              <a:rPr lang="de-DE" sz="2800" dirty="0"/>
              <a:t> organisiert, wie Speicherbegrenzung, Löschung und Zweckbindung </a:t>
            </a:r>
            <a:endParaRPr lang="de-DE" sz="200" dirty="0"/>
          </a:p>
        </p:txBody>
      </p:sp>
    </p:spTree>
    <p:extLst>
      <p:ext uri="{BB962C8B-B14F-4D97-AF65-F5344CB8AC3E}">
        <p14:creationId xmlns:p14="http://schemas.microsoft.com/office/powerpoint/2010/main" val="302217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11CD-5A9A-ED5C-38D9-921C64D4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9C8FD4-77B7-EFF8-E2FA-996FBE49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007D4-BFED-F4C8-1484-669CF05F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6786" y="621828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402F5-7D96-9181-15A3-79B0ADC4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186" y="623836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D09E49B-6717-6F97-E0FA-C15764DC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62ECB32-CD45-D2BC-2BBC-B62F5A042187}"/>
              </a:ext>
            </a:extLst>
          </p:cNvPr>
          <p:cNvSpPr/>
          <p:nvPr/>
        </p:nvSpPr>
        <p:spPr>
          <a:xfrm rot="5400000">
            <a:off x="-63577" y="937999"/>
            <a:ext cx="16258444" cy="6581116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4D9D57-F4F8-28A9-4DDD-CB0441EF2FD0}"/>
              </a:ext>
            </a:extLst>
          </p:cNvPr>
          <p:cNvSpPr/>
          <p:nvPr/>
        </p:nvSpPr>
        <p:spPr>
          <a:xfrm rot="5081728">
            <a:off x="-64654" y="914752"/>
            <a:ext cx="16258444" cy="658111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81A1AF3C-18C4-A31C-DD5F-5D7B0E05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27" y="37378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3D2FF87-E98D-8251-6FDA-1013CAC3295F}"/>
              </a:ext>
            </a:extLst>
          </p:cNvPr>
          <p:cNvSpPr txBox="1">
            <a:spLocks/>
          </p:cNvSpPr>
          <p:nvPr/>
        </p:nvSpPr>
        <p:spPr>
          <a:xfrm>
            <a:off x="5143500" y="2509537"/>
            <a:ext cx="6212704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beinhaltet eine</a:t>
            </a:r>
          </a:p>
          <a:p>
            <a:endParaRPr lang="de-DE" sz="2800" b="1" dirty="0"/>
          </a:p>
          <a:p>
            <a:r>
              <a:rPr lang="de-DE" sz="2800" b="1" dirty="0"/>
              <a:t>Identitäts- und Rechteverwaltung</a:t>
            </a:r>
            <a:r>
              <a:rPr lang="de-DE" sz="2800" dirty="0"/>
              <a:t> </a:t>
            </a:r>
          </a:p>
          <a:p>
            <a:r>
              <a:rPr lang="de-DE" sz="2800" dirty="0"/>
              <a:t> </a:t>
            </a:r>
          </a:p>
          <a:p>
            <a:r>
              <a:rPr lang="de-DE" sz="2800" b="1" dirty="0"/>
              <a:t>Multi-Faktor-Authentifizierung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lückenlose</a:t>
            </a:r>
            <a:r>
              <a:rPr lang="de-DE" sz="2800" dirty="0"/>
              <a:t> </a:t>
            </a:r>
            <a:r>
              <a:rPr lang="de-DE" sz="2800" b="1" dirty="0"/>
              <a:t>Zugriffsprotokollierung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411737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35B7-01E7-D87D-6698-C96642BE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E46564-8589-8565-287E-C106429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4494E1-63E4-4756-75CF-45BF00D1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43F1B-FEAB-7878-1E38-B889119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3A0765F-4A1E-9B89-F075-39220046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DD8800-A6D2-DBD1-77D1-945A1EA6FBBB}"/>
              </a:ext>
            </a:extLst>
          </p:cNvPr>
          <p:cNvSpPr/>
          <p:nvPr/>
        </p:nvSpPr>
        <p:spPr>
          <a:xfrm rot="1947913">
            <a:off x="-2357318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626F7D3-731C-E545-9D38-286FEA6C5CA4}"/>
              </a:ext>
            </a:extLst>
          </p:cNvPr>
          <p:cNvSpPr/>
          <p:nvPr/>
        </p:nvSpPr>
        <p:spPr>
          <a:xfrm rot="1629641">
            <a:off x="-2357318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00852DB-3FF7-BC3E-F48C-27F0E85F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5615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4C5608C-097E-43CE-7FF3-B15D7BC6117B}"/>
              </a:ext>
            </a:extLst>
          </p:cNvPr>
          <p:cNvSpPr txBox="1">
            <a:spLocks/>
          </p:cNvSpPr>
          <p:nvPr/>
        </p:nvSpPr>
        <p:spPr>
          <a:xfrm>
            <a:off x="3581400" y="3350962"/>
            <a:ext cx="7159171" cy="2014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ist ein Kommunikationskonzept, bestehend aus Hard- und Software. </a:t>
            </a:r>
            <a:endParaRPr lang="de-DE" sz="24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49E0-48A6-C0E0-8C91-1E6F0F12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0F9121-ADF2-5FD5-8FAA-47717064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0497C8-B4EE-1F26-A68E-C841FE2C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2DC2D-74D1-3616-0AB2-192A08D1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4F38FD8-56F0-5A8E-DFF9-7A1B902C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F04571-7393-7100-5900-31191CD1B5BA}"/>
              </a:ext>
            </a:extLst>
          </p:cNvPr>
          <p:cNvSpPr/>
          <p:nvPr/>
        </p:nvSpPr>
        <p:spPr>
          <a:xfrm rot="412053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089E69-8C0F-90F3-1544-B5FE52F79236}"/>
              </a:ext>
            </a:extLst>
          </p:cNvPr>
          <p:cNvSpPr/>
          <p:nvPr/>
        </p:nvSpPr>
        <p:spPr>
          <a:xfrm rot="93781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63EB342-DED8-21C7-2165-6B0586A5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" y="142931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1DA3FC-8F1A-2D4C-7B83-CD31D75DB310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264877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orientiert sich an </a:t>
            </a:r>
            <a:r>
              <a:rPr lang="de-DE" sz="2800" b="1" dirty="0"/>
              <a:t>Vorgaben des BSI </a:t>
            </a:r>
            <a:r>
              <a:rPr lang="de-DE" sz="2800" dirty="0"/>
              <a:t>(Bundesamt für Sicherheit in der Informationstechnik) – beispielsweise durch redundante Systemauslegung zur Ausfallsicherheit (hochverfügbare Clustering-Optionen, Fallback-Lösungen bei Netzausfall), regelmäßige Security-Scans und Updates, sowie ein umfassendes </a:t>
            </a:r>
            <a:r>
              <a:rPr lang="de-DE" sz="2800" dirty="0" err="1"/>
              <a:t>Incident</a:t>
            </a:r>
            <a:r>
              <a:rPr lang="de-DE" sz="2800" dirty="0"/>
              <a:t>-Response-Konzept.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93144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D822-C1D8-752F-2847-40BDD531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A3E0A3-A4B2-2D87-91D5-8CBA3D37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4CD7E0-3074-FED1-D812-252C927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75C910-3D70-97C1-9F75-221631E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64D76A4F-C7D4-FD29-FFEE-13CFFD48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429F03B-D52D-92F8-47BC-FFF036EC513B}"/>
              </a:ext>
            </a:extLst>
          </p:cNvPr>
          <p:cNvSpPr/>
          <p:nvPr/>
        </p:nvSpPr>
        <p:spPr>
          <a:xfrm rot="21355547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1C9B38-C391-5C42-D5C8-587B447320BC}"/>
              </a:ext>
            </a:extLst>
          </p:cNvPr>
          <p:cNvSpPr/>
          <p:nvPr/>
        </p:nvSpPr>
        <p:spPr>
          <a:xfrm rot="21037275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1C64091-A1D2-C576-DDC0-F25E20353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2" y="119445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9B218-E77A-CAFF-9566-805CB198D01C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485489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Entwicklung und Wartung der </a:t>
            </a:r>
            <a:r>
              <a:rPr lang="de-DE" sz="2800" dirty="0" err="1"/>
              <a:t>SpeakSphere</a:t>
            </a:r>
            <a:r>
              <a:rPr lang="de-DE" sz="2800" dirty="0"/>
              <a:t>-Software erfolgt nach einem </a:t>
            </a:r>
            <a:r>
              <a:rPr lang="de-DE" sz="2800" b="1" dirty="0"/>
              <a:t>Information Security Management System </a:t>
            </a:r>
            <a:r>
              <a:rPr lang="de-DE" sz="2800" dirty="0"/>
              <a:t>(</a:t>
            </a:r>
            <a:r>
              <a:rPr lang="de-DE" sz="2800" dirty="0" err="1"/>
              <a:t>ISMS</a:t>
            </a:r>
            <a:r>
              <a:rPr lang="de-DE" sz="2800" dirty="0"/>
              <a:t>), das an </a:t>
            </a:r>
            <a:r>
              <a:rPr lang="de-DE" sz="2800" b="1" dirty="0"/>
              <a:t>ISO/IEC 27001 </a:t>
            </a:r>
            <a:r>
              <a:rPr lang="de-DE" sz="2800" dirty="0"/>
              <a:t>angelehnt ist.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33256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E289-BB18-9CAE-7827-9F731F9F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7C899-08FA-0181-0879-46588005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949BF-C116-5E77-79D2-202B6FA5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D0B275-04A6-88D6-40CC-BA3B047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AEE8AABC-1E10-5A7A-AE5B-B71E016B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031" y="-1"/>
            <a:ext cx="14055031" cy="937002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FCEC6FD-2311-15F6-B411-083FB93DB94E}"/>
              </a:ext>
            </a:extLst>
          </p:cNvPr>
          <p:cNvSpPr/>
          <p:nvPr/>
        </p:nvSpPr>
        <p:spPr>
          <a:xfrm rot="3667193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9D6FA3-208C-4E7C-6592-A923740CF2C3}"/>
              </a:ext>
            </a:extLst>
          </p:cNvPr>
          <p:cNvSpPr/>
          <p:nvPr/>
        </p:nvSpPr>
        <p:spPr>
          <a:xfrm rot="3348921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FD9B3AE-9580-B47E-9035-900151E2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" y="57468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CED52E-429D-2D94-4D8A-EE92ECB402AD}"/>
              </a:ext>
            </a:extLst>
          </p:cNvPr>
          <p:cNvSpPr txBox="1">
            <a:spLocks/>
          </p:cNvSpPr>
          <p:nvPr/>
        </p:nvSpPr>
        <p:spPr>
          <a:xfrm>
            <a:off x="2217174" y="2284155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Sicherheitsmaßnahmen werden kontinuierlich geprüft und verbessert. Dies beinhaltet </a:t>
            </a:r>
            <a:r>
              <a:rPr lang="de-DE" sz="2800" b="1" dirty="0"/>
              <a:t>Penetrationstests, Code Reviews auf Sicherheit, sowie regelmäßige Updates/Patches </a:t>
            </a:r>
            <a:r>
              <a:rPr lang="de-DE" sz="2800" dirty="0"/>
              <a:t>der verwendeten Drittkomponenten.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87828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6835-038F-3F44-13A1-0CE894FE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86DF7C-9DFA-0D1F-6380-C66D243A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1BCD1-F764-921C-ADB1-7732421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BAE069-7E7B-E382-018A-20122FEF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C55B59-58D4-6795-918E-79836B81C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768" y="-1415845"/>
            <a:ext cx="14315768" cy="95438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140A31-532E-6138-772A-E13FC5EBC2C4}"/>
              </a:ext>
            </a:extLst>
          </p:cNvPr>
          <p:cNvSpPr/>
          <p:nvPr/>
        </p:nvSpPr>
        <p:spPr>
          <a:xfrm rot="8340699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B55970-FDC5-BA03-C9C9-3B3074385CFE}"/>
              </a:ext>
            </a:extLst>
          </p:cNvPr>
          <p:cNvSpPr/>
          <p:nvPr/>
        </p:nvSpPr>
        <p:spPr>
          <a:xfrm rot="8022427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C06839F1-A234-0B92-EE73-4AED54A6D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2195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D36D17-7704-21ED-93E3-EF1B08295742}"/>
              </a:ext>
            </a:extLst>
          </p:cNvPr>
          <p:cNvSpPr txBox="1">
            <a:spLocks/>
          </p:cNvSpPr>
          <p:nvPr/>
        </p:nvSpPr>
        <p:spPr>
          <a:xfrm>
            <a:off x="3588774" y="2135369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Kunden in regulierten Umfeldern erhalten zudem Dokumentationen wie </a:t>
            </a:r>
            <a:r>
              <a:rPr lang="de-DE" sz="2800" b="1" dirty="0"/>
              <a:t>Verarbeitungsverzeichnisse, Schutzbedarfsfeststellungen </a:t>
            </a:r>
            <a:r>
              <a:rPr lang="de-DE" sz="2800" dirty="0"/>
              <a:t>und ggf. </a:t>
            </a:r>
            <a:r>
              <a:rPr lang="de-DE" sz="2800" b="1" dirty="0"/>
              <a:t>Zertifizierungsunterlagen</a:t>
            </a:r>
            <a:r>
              <a:rPr lang="de-DE" sz="2800" dirty="0"/>
              <a:t>, um die Konformität gegenüber Prüfern belegen zu können.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85495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34C3-A9C6-9A6D-623E-5024D34C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6ECB31-F531-E2C1-D7F5-494161F2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376D9A-D759-229B-BD76-642B660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51EE1F-038B-B81B-3E2A-72CBFE7F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E52C18C-2B85-E395-9AA1-B8EA652A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92EE1BE-2826-9FCD-AA74-753C2C58F646}"/>
              </a:ext>
            </a:extLst>
          </p:cNvPr>
          <p:cNvSpPr/>
          <p:nvPr/>
        </p:nvSpPr>
        <p:spPr>
          <a:xfrm rot="4414812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9EA827-BE6C-9669-2C94-C2FC82FC67F0}"/>
              </a:ext>
            </a:extLst>
          </p:cNvPr>
          <p:cNvSpPr/>
          <p:nvPr/>
        </p:nvSpPr>
        <p:spPr>
          <a:xfrm rot="4096540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2569AC5-C57B-D7A0-08A9-E86576CE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72" y="780032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912279B-C235-B989-8C2F-48F0070C7B27}"/>
              </a:ext>
            </a:extLst>
          </p:cNvPr>
          <p:cNvSpPr txBox="1">
            <a:spLocks/>
          </p:cNvSpPr>
          <p:nvPr/>
        </p:nvSpPr>
        <p:spPr>
          <a:xfrm>
            <a:off x="2593293" y="2835268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folgt den Möglichkeiten einer </a:t>
            </a:r>
            <a:r>
              <a:rPr lang="de-DE" sz="2800" b="1" dirty="0"/>
              <a:t>Plattformlösung und modularen Erweiterungsmöglichkeiten</a:t>
            </a:r>
            <a:r>
              <a:rPr lang="de-DE" sz="2800" dirty="0"/>
              <a:t>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72214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AE486-F23F-C586-22B9-5ACBF984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88A1325-5844-0DB0-AD40-ADA1BD10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C3E665-A8B1-E7A0-DB8A-59C8954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5BB77-77CA-A27B-6E00-AF3D9FC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A1E87-3C44-DB1B-FB19-9FC82242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6DF52-80EE-31E8-8684-B137FDAB895A}"/>
              </a:ext>
            </a:extLst>
          </p:cNvPr>
          <p:cNvSpPr txBox="1"/>
          <p:nvPr/>
        </p:nvSpPr>
        <p:spPr>
          <a:xfrm>
            <a:off x="1110796" y="3410743"/>
            <a:ext cx="3932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5F5F5"/>
                </a:solidFill>
              </a:rPr>
              <a:t>SpeakSphere</a:t>
            </a:r>
            <a:r>
              <a:rPr lang="de-DE" sz="2400" dirty="0">
                <a:solidFill>
                  <a:srgbClr val="F5F5F5"/>
                </a:solidFill>
              </a:rPr>
              <a:t> GmbH</a:t>
            </a:r>
          </a:p>
          <a:p>
            <a:r>
              <a:rPr lang="de-DE" sz="2400" dirty="0">
                <a:solidFill>
                  <a:srgbClr val="F5F5F5"/>
                </a:solidFill>
              </a:rPr>
              <a:t>Bautzner Straße 45-47</a:t>
            </a:r>
          </a:p>
          <a:p>
            <a:r>
              <a:rPr lang="de-DE" sz="2400" dirty="0">
                <a:solidFill>
                  <a:srgbClr val="F5F5F5"/>
                </a:solidFill>
              </a:rPr>
              <a:t>01099 Dresden</a:t>
            </a:r>
          </a:p>
          <a:p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2400" dirty="0" err="1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speaksphere.com</a:t>
            </a:r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 err="1">
                <a:solidFill>
                  <a:srgbClr val="F5F5F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info@speaksphere.com</a:t>
            </a:r>
            <a:endParaRPr lang="de-DE" sz="2400" dirty="0">
              <a:solidFill>
                <a:srgbClr val="F5F5F5"/>
              </a:solidFill>
            </a:endParaRP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EDC5588-DD21-6068-23D5-A48D68C2F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6F2A49F-9232-C54F-DAEF-5B56FEF49693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24449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531D-2A99-C5BE-C39D-466A164A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5B09CA-8EBC-1AF5-120F-023CAE7B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004" y="623836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E5DA7-4FC9-C74F-89E5-51D913E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9404" y="623836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D56BF-CA1B-FE2C-BBD0-723F66E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E428B7D6-C91D-F448-51E9-AAD8DBBD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7613"/>
            <a:ext cx="14453419" cy="963561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011856-D630-2641-B06A-BCDACE1BBA98}"/>
              </a:ext>
            </a:extLst>
          </p:cNvPr>
          <p:cNvSpPr/>
          <p:nvPr/>
        </p:nvSpPr>
        <p:spPr>
          <a:xfrm rot="5673274">
            <a:off x="-521231" y="635562"/>
            <a:ext cx="16258444" cy="790191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4FD073-6196-9D12-0A83-76DEB345FA52}"/>
              </a:ext>
            </a:extLst>
          </p:cNvPr>
          <p:cNvSpPr/>
          <p:nvPr/>
        </p:nvSpPr>
        <p:spPr>
          <a:xfrm rot="5355002">
            <a:off x="-518429" y="551218"/>
            <a:ext cx="16258444" cy="79019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0880554-B9A9-341A-B7C3-37D1504D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5" y="490418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E434AF35-F18A-D349-A415-52D8465AA626}"/>
              </a:ext>
            </a:extLst>
          </p:cNvPr>
          <p:cNvSpPr txBox="1">
            <a:spLocks/>
          </p:cNvSpPr>
          <p:nvPr/>
        </p:nvSpPr>
        <p:spPr>
          <a:xfrm>
            <a:off x="4402233" y="1896943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kann vom Auftraggebenden konfiguriert werden.</a:t>
            </a:r>
          </a:p>
          <a:p>
            <a:endParaRPr lang="de-DE" sz="2800" dirty="0"/>
          </a:p>
          <a:p>
            <a:r>
              <a:rPr lang="de-DE" sz="2800" b="1" dirty="0"/>
              <a:t>Servermerkmalen</a:t>
            </a:r>
          </a:p>
          <a:p>
            <a:endParaRPr lang="de-DE" sz="2800" dirty="0"/>
          </a:p>
          <a:p>
            <a:r>
              <a:rPr lang="de-DE" sz="2800" b="1" dirty="0"/>
              <a:t>Konnektivitäten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künstlichen Intelligenzen</a:t>
            </a:r>
            <a:endParaRPr lang="de-DE" sz="10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093B-3F49-A019-01DF-BD39F2B4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D796F8-DA98-8AB4-A516-DB383DFE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0F04B-058B-DB2C-AB07-84FB7226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0CAC6-90E7-9E16-80D0-348D5B28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D04E533-8C4A-ACE5-86AB-31667442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236" y="-1"/>
            <a:ext cx="15045236" cy="1003015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5127AC0-0F9C-BE29-8F98-86A4E90AA446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0AE47A-8A81-47FB-843A-C930080ED73B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A1DB781-0B0D-4452-55F8-21142673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85" y="40192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F872F98-ED90-F210-7D04-1796963180B3}"/>
              </a:ext>
            </a:extLst>
          </p:cNvPr>
          <p:cNvSpPr txBox="1">
            <a:spLocks/>
          </p:cNvSpPr>
          <p:nvPr/>
        </p:nvSpPr>
        <p:spPr>
          <a:xfrm>
            <a:off x="2209800" y="2396648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Server beinhaltet die Wahlmöglichkeiten zwischen </a:t>
            </a:r>
          </a:p>
          <a:p>
            <a:endParaRPr lang="de-DE" sz="2800" dirty="0"/>
          </a:p>
          <a:p>
            <a:r>
              <a:rPr lang="de-DE" sz="2800" b="1" dirty="0"/>
              <a:t>On-</a:t>
            </a:r>
            <a:r>
              <a:rPr lang="de-DE" sz="2800" b="1" dirty="0" err="1"/>
              <a:t>Premise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Cloud-</a:t>
            </a:r>
            <a:r>
              <a:rPr lang="de-DE" sz="2800" b="1" dirty="0" err="1"/>
              <a:t>Managed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Self-</a:t>
            </a:r>
            <a:r>
              <a:rPr lang="de-DE" sz="2800" b="1" dirty="0" err="1"/>
              <a:t>Managed</a:t>
            </a:r>
            <a:endParaRPr lang="de-DE" sz="6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25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3514-E8F3-ACAA-2D04-4810324E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567158-217E-3EDC-8C57-4D6876FA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F4C47-55E2-1403-E98C-4C8F503E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7A7FC4-9F5A-602A-3864-B5ACEE0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DA9F7F4-1A95-C934-4FBF-1A4969DD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320" y="-1306880"/>
            <a:ext cx="14152320" cy="943488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45D443F-A090-D8B9-973E-E97941035BA0}"/>
              </a:ext>
            </a:extLst>
          </p:cNvPr>
          <p:cNvSpPr/>
          <p:nvPr/>
        </p:nvSpPr>
        <p:spPr>
          <a:xfrm rot="21172571">
            <a:off x="-2428215" y="-165415"/>
            <a:ext cx="16258444" cy="722159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57FFD68-5400-A944-773A-A08723661136}"/>
              </a:ext>
            </a:extLst>
          </p:cNvPr>
          <p:cNvSpPr/>
          <p:nvPr/>
        </p:nvSpPr>
        <p:spPr>
          <a:xfrm rot="20854299">
            <a:off x="-2480357" y="-156432"/>
            <a:ext cx="16258444" cy="72215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A2974F7-8E9B-E0B0-9885-1D0C6337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41" y="41049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5B5B88A-4D05-E6AD-0834-8FD4DB0D7122}"/>
              </a:ext>
            </a:extLst>
          </p:cNvPr>
          <p:cNvSpPr txBox="1">
            <a:spLocks/>
          </p:cNvSpPr>
          <p:nvPr/>
        </p:nvSpPr>
        <p:spPr>
          <a:xfrm>
            <a:off x="2209800" y="1121823"/>
            <a:ext cx="7159171" cy="5234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Connectivity ermöglicht die Anbindung in </a:t>
            </a:r>
          </a:p>
          <a:p>
            <a:endParaRPr lang="de-DE" sz="2800" dirty="0"/>
          </a:p>
          <a:p>
            <a:r>
              <a:rPr lang="de-DE" sz="2800" b="1" dirty="0"/>
              <a:t>DECT</a:t>
            </a:r>
          </a:p>
          <a:p>
            <a:endParaRPr lang="de-DE" sz="2800" b="1" dirty="0"/>
          </a:p>
          <a:p>
            <a:r>
              <a:rPr lang="de-DE" sz="2800" b="1" dirty="0"/>
              <a:t>LAN/WLAN</a:t>
            </a:r>
          </a:p>
          <a:p>
            <a:endParaRPr lang="de-DE" sz="2800" b="1" dirty="0"/>
          </a:p>
          <a:p>
            <a:r>
              <a:rPr lang="de-DE" sz="2800" b="1" dirty="0"/>
              <a:t>Bluetooth</a:t>
            </a:r>
          </a:p>
          <a:p>
            <a:endParaRPr lang="de-DE" sz="2800" b="1" dirty="0"/>
          </a:p>
          <a:p>
            <a:r>
              <a:rPr lang="de-DE" sz="2800" b="1" dirty="0"/>
              <a:t>eigenen </a:t>
            </a:r>
            <a:r>
              <a:rPr lang="de-DE" sz="2800" b="1" dirty="0" err="1"/>
              <a:t>5G</a:t>
            </a:r>
            <a:r>
              <a:rPr lang="de-DE" sz="2800" b="1" dirty="0"/>
              <a:t>-Netze</a:t>
            </a:r>
          </a:p>
          <a:p>
            <a:endParaRPr lang="de-DE" sz="2800" b="1" dirty="0"/>
          </a:p>
          <a:p>
            <a:r>
              <a:rPr lang="de-DE" sz="2800" b="1" dirty="0"/>
              <a:t>IP</a:t>
            </a:r>
            <a:endParaRPr lang="de-DE" sz="2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ED8F-1A9F-2A3F-55A5-D3D21303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D51B1C-D410-95A1-337D-8B026C77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B90C5B-004B-ED44-2824-58C942CA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85199-8EBA-BF60-379C-73430115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5B8CA7C7-F1D0-B237-123F-980C3B31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02C9934-9815-8EB9-3E08-3A3F6FDDC709}"/>
              </a:ext>
            </a:extLst>
          </p:cNvPr>
          <p:cNvSpPr/>
          <p:nvPr/>
        </p:nvSpPr>
        <p:spPr>
          <a:xfrm rot="1140325">
            <a:off x="-461031" y="132540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1067FC-4B98-7330-A896-4107812E636A}"/>
              </a:ext>
            </a:extLst>
          </p:cNvPr>
          <p:cNvSpPr/>
          <p:nvPr/>
        </p:nvSpPr>
        <p:spPr>
          <a:xfrm rot="822053">
            <a:off x="-527695" y="112978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B79EA12-6897-6009-34DB-321C9D74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2" y="40416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39B47D6-EE4D-BBD6-11FF-9F8150EF3EB3}"/>
              </a:ext>
            </a:extLst>
          </p:cNvPr>
          <p:cNvSpPr txBox="1">
            <a:spLocks/>
          </p:cNvSpPr>
          <p:nvPr/>
        </p:nvSpPr>
        <p:spPr>
          <a:xfrm>
            <a:off x="2209800" y="1252446"/>
            <a:ext cx="11798207" cy="4875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/>
          </a:p>
          <a:p>
            <a:r>
              <a:rPr lang="de-DE" sz="2800" dirty="0" err="1"/>
              <a:t>SpeakSphere</a:t>
            </a:r>
            <a:r>
              <a:rPr lang="de-DE" sz="2800" dirty="0"/>
              <a:t> </a:t>
            </a:r>
            <a:r>
              <a:rPr lang="de-DE" sz="2800" dirty="0" err="1"/>
              <a:t>Intelligence</a:t>
            </a:r>
            <a:r>
              <a:rPr lang="de-DE" sz="2800" dirty="0"/>
              <a:t> beschreibt die Auswahl von </a:t>
            </a:r>
          </a:p>
          <a:p>
            <a:endParaRPr lang="de-DE" sz="2800" dirty="0"/>
          </a:p>
          <a:p>
            <a:pPr>
              <a:lnSpc>
                <a:spcPct val="100000"/>
              </a:lnSpc>
            </a:pPr>
            <a:r>
              <a:rPr lang="de-DE" sz="2800" b="1" dirty="0" err="1"/>
              <a:t>LLM</a:t>
            </a:r>
            <a:r>
              <a:rPr lang="de-DE" sz="2800" b="1" dirty="0"/>
              <a:t> (Large Language Models)</a:t>
            </a:r>
          </a:p>
          <a:p>
            <a:pPr>
              <a:lnSpc>
                <a:spcPct val="100000"/>
              </a:lnSpc>
            </a:pPr>
            <a:r>
              <a:rPr lang="de-DE" sz="2800" b="1" dirty="0" err="1"/>
              <a:t>pre-trained</a:t>
            </a:r>
            <a:r>
              <a:rPr lang="de-DE" sz="2800" b="1" dirty="0"/>
              <a:t> </a:t>
            </a:r>
            <a:r>
              <a:rPr lang="de-DE" sz="2800" b="1" dirty="0" err="1"/>
              <a:t>agentische</a:t>
            </a:r>
            <a:r>
              <a:rPr lang="de-DE" sz="2800" b="1" dirty="0"/>
              <a:t> </a:t>
            </a:r>
            <a:r>
              <a:rPr lang="de-DE" sz="2800" b="1" dirty="0" err="1"/>
              <a:t>RAGs</a:t>
            </a:r>
            <a:endParaRPr lang="de-DE" sz="2800" b="1" dirty="0"/>
          </a:p>
          <a:p>
            <a:pPr>
              <a:lnSpc>
                <a:spcPct val="100000"/>
              </a:lnSpc>
            </a:pPr>
            <a:r>
              <a:rPr lang="de-DE" sz="2800" b="1" dirty="0"/>
              <a:t>individuell konfigurierbare RAG-Agenten</a:t>
            </a:r>
          </a:p>
          <a:p>
            <a:pPr>
              <a:lnSpc>
                <a:spcPct val="100000"/>
              </a:lnSpc>
            </a:pPr>
            <a:r>
              <a:rPr lang="de-DE" sz="2800" b="1" dirty="0"/>
              <a:t>AI Content Management System (CMS)</a:t>
            </a:r>
          </a:p>
          <a:p>
            <a:pPr>
              <a:lnSpc>
                <a:spcPct val="100000"/>
              </a:lnSpc>
            </a:pPr>
            <a:r>
              <a:rPr lang="de-DE" sz="2800" b="1" dirty="0"/>
              <a:t>AI-</a:t>
            </a:r>
            <a:r>
              <a:rPr lang="de-DE" sz="2800" b="1" dirty="0" err="1"/>
              <a:t>enabled</a:t>
            </a:r>
            <a:r>
              <a:rPr lang="de-DE" sz="2800" b="1" dirty="0"/>
              <a:t> Knowledge Graph</a:t>
            </a:r>
          </a:p>
          <a:p>
            <a:pPr>
              <a:lnSpc>
                <a:spcPct val="100000"/>
              </a:lnSpc>
            </a:pPr>
            <a:r>
              <a:rPr lang="de-DE" sz="2800" b="1" dirty="0"/>
              <a:t>Identity &amp; Access Management System (IAM) </a:t>
            </a:r>
          </a:p>
          <a:p>
            <a:pPr>
              <a:lnSpc>
                <a:spcPct val="100000"/>
              </a:lnSpc>
            </a:pPr>
            <a:r>
              <a:rPr lang="de-DE" sz="2800" b="1" dirty="0"/>
              <a:t>Echtzeitfähige </a:t>
            </a:r>
            <a:r>
              <a:rPr lang="de-DE" sz="2800" b="1" dirty="0" err="1"/>
              <a:t>IIoT</a:t>
            </a:r>
            <a:r>
              <a:rPr lang="de-DE" sz="2800" b="1" dirty="0"/>
              <a:t>-Integration</a:t>
            </a:r>
          </a:p>
        </p:txBody>
      </p:sp>
    </p:spTree>
    <p:extLst>
      <p:ext uri="{BB962C8B-B14F-4D97-AF65-F5344CB8AC3E}">
        <p14:creationId xmlns:p14="http://schemas.microsoft.com/office/powerpoint/2010/main" val="172064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1665F-0D61-38EA-1EB3-8E6254FC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860564-6B6A-1951-18AB-F2515ED4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E67F01-B371-8459-349F-B3DEC929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5F5EE7-7F59-F7D7-B36B-6954BFD2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695064A-A3AE-8FFE-2374-72DF077A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121665E-F7EF-D59E-F02C-4E5FA91A8617}"/>
              </a:ext>
            </a:extLst>
          </p:cNvPr>
          <p:cNvSpPr/>
          <p:nvPr/>
        </p:nvSpPr>
        <p:spPr>
          <a:xfrm rot="20388663">
            <a:off x="-461031" y="132540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24AED6D-D41C-E58C-0038-95CB88D73E24}"/>
              </a:ext>
            </a:extLst>
          </p:cNvPr>
          <p:cNvSpPr/>
          <p:nvPr/>
        </p:nvSpPr>
        <p:spPr>
          <a:xfrm rot="20070391">
            <a:off x="-527695" y="112978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254AF3-E661-C9A4-B56D-90786A440AEF}"/>
              </a:ext>
            </a:extLst>
          </p:cNvPr>
          <p:cNvSpPr txBox="1">
            <a:spLocks/>
          </p:cNvSpPr>
          <p:nvPr/>
        </p:nvSpPr>
        <p:spPr>
          <a:xfrm>
            <a:off x="2918880" y="2619792"/>
            <a:ext cx="9836057" cy="37792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/>
              <a:t>Medizinische Universität Lausitz – Carl Thiem</a:t>
            </a:r>
          </a:p>
          <a:p>
            <a:endParaRPr lang="de-DE" sz="2800" dirty="0"/>
          </a:p>
          <a:p>
            <a:r>
              <a:rPr lang="de-DE" sz="2800" dirty="0"/>
              <a:t>Ziele der Modellregion, können mit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gelebt werden.</a:t>
            </a:r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3D4E6E91-6B15-CBAB-F8EF-218B22378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76" y="4224303"/>
            <a:ext cx="4660715" cy="6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5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EC4E-F8F5-AF57-F199-234E37360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F68497-4045-3AE8-5F10-E8330071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3776B9-7A17-80A4-B854-16DE1F2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9DDF7A-A5B0-0F9C-0641-CD965A04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3E86E5B-834F-2741-DC06-B42D3A7B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55C4555-1DC2-401E-E3D2-C51D2632CCF1}"/>
              </a:ext>
            </a:extLst>
          </p:cNvPr>
          <p:cNvSpPr/>
          <p:nvPr/>
        </p:nvSpPr>
        <p:spPr>
          <a:xfrm rot="208089">
            <a:off x="-308632" y="737061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C4C7AE-B083-66EF-1A4E-72C52DFD6C4B}"/>
              </a:ext>
            </a:extLst>
          </p:cNvPr>
          <p:cNvSpPr/>
          <p:nvPr/>
        </p:nvSpPr>
        <p:spPr>
          <a:xfrm rot="21489817">
            <a:off x="-375296" y="717499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1109BE6-35A8-A9F0-6C4C-99CB1B883AE4}"/>
              </a:ext>
            </a:extLst>
          </p:cNvPr>
          <p:cNvSpPr txBox="1">
            <a:spLocks/>
          </p:cNvSpPr>
          <p:nvPr/>
        </p:nvSpPr>
        <p:spPr>
          <a:xfrm>
            <a:off x="514350" y="2476500"/>
            <a:ext cx="13106400" cy="4665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Digitales Gesundheitsnetzwerk</a:t>
            </a:r>
          </a:p>
          <a:p>
            <a:endParaRPr lang="de-DE" sz="2800" dirty="0"/>
          </a:p>
          <a:p>
            <a:r>
              <a:rPr lang="de-DE" sz="2800" dirty="0"/>
              <a:t>Gesundheitssystemforschung + Digitalisierung des Gesundheitswesens</a:t>
            </a:r>
          </a:p>
          <a:p>
            <a:endParaRPr lang="de-DE" sz="2800" dirty="0"/>
          </a:p>
          <a:p>
            <a:r>
              <a:rPr lang="de-DE" sz="2800" dirty="0"/>
              <a:t>Frühzeitige externe Lehrpraxen + Lehrkrankenhäuser</a:t>
            </a:r>
          </a:p>
          <a:p>
            <a:endParaRPr lang="de-DE" sz="2800" dirty="0"/>
          </a:p>
          <a:p>
            <a:r>
              <a:rPr lang="de-DE" sz="2800" dirty="0"/>
              <a:t>Vernetzung ambulanter und stationärer Leistungserbringer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16001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DB697-1BC6-0285-0D5E-24B7F5BB9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B5EEE4-AA68-8ECB-3279-FE18778B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20.10.2025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45F01D-C54E-AE1F-1580-3FECD069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D5DE25-9F10-88B0-EE37-A6CC34E5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3FCB7331-646E-BA59-F747-EA29F8B7E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D9D5DA0-85CE-3108-D714-D96442BB7805}"/>
              </a:ext>
            </a:extLst>
          </p:cNvPr>
          <p:cNvSpPr/>
          <p:nvPr/>
        </p:nvSpPr>
        <p:spPr>
          <a:xfrm rot="10800000">
            <a:off x="-308632" y="-2036677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DE9600-72C4-46FF-1314-7F50AD4E9298}"/>
              </a:ext>
            </a:extLst>
          </p:cNvPr>
          <p:cNvSpPr/>
          <p:nvPr/>
        </p:nvSpPr>
        <p:spPr>
          <a:xfrm rot="10481728">
            <a:off x="-375296" y="-2056239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642608-FB8A-6BA3-A366-257BAB9163A2}"/>
              </a:ext>
            </a:extLst>
          </p:cNvPr>
          <p:cNvSpPr txBox="1">
            <a:spLocks/>
          </p:cNvSpPr>
          <p:nvPr/>
        </p:nvSpPr>
        <p:spPr>
          <a:xfrm>
            <a:off x="838200" y="2705100"/>
            <a:ext cx="10801350" cy="4665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als modular konfigurierbares Ökosystem bieten wir eine Plattform für alle Zielstellungen.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D9BCF66-0B0E-67C8-E5ED-C9A7F2CE3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3346"/>
            <a:ext cx="4660715" cy="6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eakSphereTheme">
      <a:dk1>
        <a:srgbClr val="000000"/>
      </a:dk1>
      <a:lt1>
        <a:srgbClr val="FFFFFF"/>
      </a:lt1>
      <a:dk2>
        <a:srgbClr val="1E1834"/>
      </a:dk2>
      <a:lt2>
        <a:srgbClr val="F0F3F3"/>
      </a:lt2>
      <a:accent1>
        <a:srgbClr val="2D2D2D"/>
      </a:accent1>
      <a:accent2>
        <a:srgbClr val="2A8ECC"/>
      </a:accent2>
      <a:accent3>
        <a:srgbClr val="FFD154"/>
      </a:accent3>
      <a:accent4>
        <a:srgbClr val="F5F5F5"/>
      </a:accent4>
      <a:accent5>
        <a:srgbClr val="FFFFFF"/>
      </a:accent5>
      <a:accent6>
        <a:srgbClr val="F5F5F5"/>
      </a:accent6>
      <a:hlink>
        <a:srgbClr val="F5F5F5"/>
      </a:hlink>
      <a:folHlink>
        <a:srgbClr val="7F7F7F"/>
      </a:folHlink>
    </a:clrScheme>
    <a:fontScheme name="SpeakSphere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SpeakSphere</Template>
  <TotalTime>0</TotalTime>
  <Words>521</Words>
  <Application>Microsoft Office PowerPoint</Application>
  <PresentationFormat>Breitbild</PresentationFormat>
  <Paragraphs>184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Aptos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Neumann</dc:creator>
  <cp:lastModifiedBy>Marco Neumann</cp:lastModifiedBy>
  <cp:revision>78</cp:revision>
  <dcterms:created xsi:type="dcterms:W3CDTF">2025-02-13T15:27:29Z</dcterms:created>
  <dcterms:modified xsi:type="dcterms:W3CDTF">2025-10-20T12:03:35Z</dcterms:modified>
</cp:coreProperties>
</file>